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notesSlides/notesSlide29.xml" ContentType="application/vnd.openxmlformats-officedocument.presentationml.notesSlid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Override PartName="/ppt/notesSlides/notesSlide18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36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34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bin" ContentType="application/vnd.openxmlformats-officedocument.oleObject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37.xml" ContentType="application/vnd.openxmlformats-officedocument.presentationml.notesSlide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35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33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Default Extension="vml" ContentType="application/vnd.openxmlformats-officedocument.vmlDrawing"/>
  <Override PartName="/ppt/notesSlides/notesSlide2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3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2400" b="1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sz="2400" b="1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sz="2400" b="1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sz="2400" b="1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FF99"/>
    <a:srgbClr val="99FF99"/>
    <a:srgbClr val="CC99FF"/>
    <a:srgbClr val="808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52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4E84037-161D-49AB-846E-C9E76446935E}" type="datetimeFigureOut">
              <a:rPr lang="ru-RU" smtClean="0"/>
              <a:t>06/10/15</a:t>
            </a:fld>
            <a:endParaRPr lang="ru-R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767A6AD-04FA-4E49-BD63-C00DC4875801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67A6AD-04FA-4E49-BD63-C00DC4875801}" type="slidenum">
              <a:rPr lang="ru-RU" smtClean="0"/>
              <a:t>1</a:t>
            </a:fld>
            <a:endParaRPr lang="ru-RU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67A6AD-04FA-4E49-BD63-C00DC4875801}" type="slidenum">
              <a:rPr lang="ru-RU" smtClean="0"/>
              <a:t>10</a:t>
            </a:fld>
            <a:endParaRPr lang="ru-RU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67A6AD-04FA-4E49-BD63-C00DC4875801}" type="slidenum">
              <a:rPr lang="ru-RU" smtClean="0"/>
              <a:t>11</a:t>
            </a:fld>
            <a:endParaRPr lang="ru-RU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67A6AD-04FA-4E49-BD63-C00DC4875801}" type="slidenum">
              <a:rPr lang="ru-RU" smtClean="0"/>
              <a:t>12</a:t>
            </a:fld>
            <a:endParaRPr lang="ru-RU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67A6AD-04FA-4E49-BD63-C00DC4875801}" type="slidenum">
              <a:rPr lang="ru-RU" smtClean="0"/>
              <a:t>13</a:t>
            </a:fld>
            <a:endParaRPr lang="ru-RU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67A6AD-04FA-4E49-BD63-C00DC4875801}" type="slidenum">
              <a:rPr lang="ru-RU" smtClean="0"/>
              <a:t>14</a:t>
            </a:fld>
            <a:endParaRPr lang="ru-RU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67A6AD-04FA-4E49-BD63-C00DC4875801}" type="slidenum">
              <a:rPr lang="ru-RU" smtClean="0"/>
              <a:t>15</a:t>
            </a:fld>
            <a:endParaRPr lang="ru-RU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67A6AD-04FA-4E49-BD63-C00DC4875801}" type="slidenum">
              <a:rPr lang="ru-RU" smtClean="0"/>
              <a:t>16</a:t>
            </a:fld>
            <a:endParaRPr lang="ru-RU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67A6AD-04FA-4E49-BD63-C00DC4875801}" type="slidenum">
              <a:rPr lang="ru-RU" smtClean="0"/>
              <a:t>17</a:t>
            </a:fld>
            <a:endParaRPr lang="ru-RU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67A6AD-04FA-4E49-BD63-C00DC4875801}" type="slidenum">
              <a:rPr lang="ru-RU" smtClean="0"/>
              <a:t>18</a:t>
            </a:fld>
            <a:endParaRPr lang="ru-RU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67A6AD-04FA-4E49-BD63-C00DC4875801}" type="slidenum">
              <a:rPr lang="ru-RU" smtClean="0"/>
              <a:t>19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67A6AD-04FA-4E49-BD63-C00DC4875801}" type="slidenum">
              <a:rPr lang="ru-RU" smtClean="0"/>
              <a:t>2</a:t>
            </a:fld>
            <a:endParaRPr lang="ru-RU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67A6AD-04FA-4E49-BD63-C00DC4875801}" type="slidenum">
              <a:rPr lang="ru-RU" smtClean="0"/>
              <a:t>20</a:t>
            </a:fld>
            <a:endParaRPr lang="ru-RU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67A6AD-04FA-4E49-BD63-C00DC4875801}" type="slidenum">
              <a:rPr lang="ru-RU" smtClean="0"/>
              <a:t>21</a:t>
            </a:fld>
            <a:endParaRPr lang="ru-RU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67A6AD-04FA-4E49-BD63-C00DC4875801}" type="slidenum">
              <a:rPr lang="ru-RU" smtClean="0"/>
              <a:t>22</a:t>
            </a:fld>
            <a:endParaRPr lang="ru-RU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67A6AD-04FA-4E49-BD63-C00DC4875801}" type="slidenum">
              <a:rPr lang="ru-RU" smtClean="0"/>
              <a:t>23</a:t>
            </a:fld>
            <a:endParaRPr lang="ru-RU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67A6AD-04FA-4E49-BD63-C00DC4875801}" type="slidenum">
              <a:rPr lang="ru-RU" smtClean="0"/>
              <a:t>24</a:t>
            </a:fld>
            <a:endParaRPr lang="ru-RU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67A6AD-04FA-4E49-BD63-C00DC4875801}" type="slidenum">
              <a:rPr lang="ru-RU" smtClean="0"/>
              <a:t>25</a:t>
            </a:fld>
            <a:endParaRPr lang="ru-RU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67A6AD-04FA-4E49-BD63-C00DC4875801}" type="slidenum">
              <a:rPr lang="ru-RU" smtClean="0"/>
              <a:t>26</a:t>
            </a:fld>
            <a:endParaRPr lang="ru-RU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67A6AD-04FA-4E49-BD63-C00DC4875801}" type="slidenum">
              <a:rPr lang="ru-RU" smtClean="0"/>
              <a:t>27</a:t>
            </a:fld>
            <a:endParaRPr lang="ru-RU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67A6AD-04FA-4E49-BD63-C00DC4875801}" type="slidenum">
              <a:rPr lang="ru-RU" smtClean="0"/>
              <a:t>28</a:t>
            </a:fld>
            <a:endParaRPr lang="ru-RU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67A6AD-04FA-4E49-BD63-C00DC4875801}" type="slidenum">
              <a:rPr lang="ru-RU" smtClean="0"/>
              <a:t>29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67A6AD-04FA-4E49-BD63-C00DC4875801}" type="slidenum">
              <a:rPr lang="ru-RU" smtClean="0"/>
              <a:t>3</a:t>
            </a:fld>
            <a:endParaRPr lang="ru-RU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67A6AD-04FA-4E49-BD63-C00DC4875801}" type="slidenum">
              <a:rPr lang="ru-RU" smtClean="0"/>
              <a:t>30</a:t>
            </a:fld>
            <a:endParaRPr lang="ru-RU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67A6AD-04FA-4E49-BD63-C00DC4875801}" type="slidenum">
              <a:rPr lang="ru-RU" smtClean="0"/>
              <a:t>31</a:t>
            </a:fld>
            <a:endParaRPr lang="ru-RU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67A6AD-04FA-4E49-BD63-C00DC4875801}" type="slidenum">
              <a:rPr lang="ru-RU" smtClean="0"/>
              <a:t>32</a:t>
            </a:fld>
            <a:endParaRPr lang="ru-RU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67A6AD-04FA-4E49-BD63-C00DC4875801}" type="slidenum">
              <a:rPr lang="ru-RU" smtClean="0"/>
              <a:t>33</a:t>
            </a:fld>
            <a:endParaRPr lang="ru-RU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67A6AD-04FA-4E49-BD63-C00DC4875801}" type="slidenum">
              <a:rPr lang="ru-RU" smtClean="0"/>
              <a:t>34</a:t>
            </a:fld>
            <a:endParaRPr lang="ru-RU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67A6AD-04FA-4E49-BD63-C00DC4875801}" type="slidenum">
              <a:rPr lang="ru-RU" smtClean="0"/>
              <a:t>35</a:t>
            </a:fld>
            <a:endParaRPr lang="ru-RU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67A6AD-04FA-4E49-BD63-C00DC4875801}" type="slidenum">
              <a:rPr lang="ru-RU" smtClean="0"/>
              <a:t>36</a:t>
            </a:fld>
            <a:endParaRPr lang="ru-RU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67A6AD-04FA-4E49-BD63-C00DC4875801}" type="slidenum">
              <a:rPr lang="ru-RU" smtClean="0"/>
              <a:t>37</a:t>
            </a:fld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67A6AD-04FA-4E49-BD63-C00DC4875801}" type="slidenum">
              <a:rPr lang="ru-RU" smtClean="0"/>
              <a:t>4</a:t>
            </a:fld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67A6AD-04FA-4E49-BD63-C00DC4875801}" type="slidenum">
              <a:rPr lang="ru-RU" smtClean="0"/>
              <a:t>5</a:t>
            </a:fld>
            <a:endParaRPr 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67A6AD-04FA-4E49-BD63-C00DC4875801}" type="slidenum">
              <a:rPr lang="ru-RU" smtClean="0"/>
              <a:t>6</a:t>
            </a:fld>
            <a:endParaRPr lang="ru-R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67A6AD-04FA-4E49-BD63-C00DC4875801}" type="slidenum">
              <a:rPr lang="ru-RU" smtClean="0"/>
              <a:t>7</a:t>
            </a:fld>
            <a:endParaRPr lang="ru-R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67A6AD-04FA-4E49-BD63-C00DC4875801}" type="slidenum">
              <a:rPr lang="ru-RU" smtClean="0"/>
              <a:t>8</a:t>
            </a:fld>
            <a:endParaRPr lang="ru-RU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67A6AD-04FA-4E49-BD63-C00DC4875801}" type="slidenum">
              <a:rPr lang="ru-RU" smtClean="0"/>
              <a:t>9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998401-AE6B-4985-8241-2B844DB507A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93C2E1-5BE8-4329-A1A9-9FEC08A0F74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3E229A-6FB9-48E9-BCAF-4C4F65F4C3A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DDD1C9-2BBD-43A2-9098-1C122535663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B2C615-D783-4D40-BC1D-BF67C27F9C2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719161-F9FD-4005-8E39-C3600498F37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94B5F8-24CE-4EC4-8FB3-9D92EDDC8C6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B00717-A1EB-47CA-8242-001738BFE29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06BD52-3DF0-492B-845D-4BE8C6698EC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BEBD62-5807-451A-90DF-385143AB668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4534DC-6665-46A7-BB19-1BF9788F459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rotWithShape="0">
          <a:gsLst>
            <a:gs pos="0">
              <a:srgbClr val="FFEFD1"/>
            </a:gs>
            <a:gs pos="64999">
              <a:srgbClr val="F0EBD5"/>
            </a:gs>
            <a:gs pos="100000">
              <a:srgbClr val="D1C39F"/>
            </a:gs>
          </a:gsLst>
          <a:path path="shap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b="0"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b="0"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="0" smtClean="0"/>
            </a:lvl1pPr>
          </a:lstStyle>
          <a:p>
            <a:pPr>
              <a:defRPr/>
            </a:pPr>
            <a:fld id="{1B96B9E0-1764-4D84-A746-EE8361851F0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1.vml"/><Relationship Id="rId5" Type="http://schemas.openxmlformats.org/officeDocument/2006/relationships/slide" Target="slide3.xml"/><Relationship Id="rId4" Type="http://schemas.openxmlformats.org/officeDocument/2006/relationships/oleObject" Target="../embeddings/oleObject1.bin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slide" Target="slide18.xml"/><Relationship Id="rId3" Type="http://schemas.openxmlformats.org/officeDocument/2006/relationships/slide" Target="slide14.xml"/><Relationship Id="rId7" Type="http://schemas.openxmlformats.org/officeDocument/2006/relationships/slide" Target="slide21.xml"/><Relationship Id="rId12" Type="http://schemas.openxmlformats.org/officeDocument/2006/relationships/slide" Target="slide22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Relationship Id="rId6" Type="http://schemas.openxmlformats.org/officeDocument/2006/relationships/slide" Target="slide17.xml"/><Relationship Id="rId11" Type="http://schemas.openxmlformats.org/officeDocument/2006/relationships/slide" Target="slide2.xml"/><Relationship Id="rId5" Type="http://schemas.openxmlformats.org/officeDocument/2006/relationships/slide" Target="slide16.xml"/><Relationship Id="rId10" Type="http://schemas.openxmlformats.org/officeDocument/2006/relationships/slide" Target="slide20.xml"/><Relationship Id="rId4" Type="http://schemas.openxmlformats.org/officeDocument/2006/relationships/slide" Target="slide15.xml"/><Relationship Id="rId9" Type="http://schemas.openxmlformats.org/officeDocument/2006/relationships/slide" Target="slide19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" Target="slide13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" Target="slide13.xm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" Target="slide13.xm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" Target="slide13.xm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" Target="slide13.xml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" Target="slide13.xml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slide" Target="slide31.xml"/><Relationship Id="rId5" Type="http://schemas.openxmlformats.org/officeDocument/2006/relationships/slide" Target="slide13.xml"/><Relationship Id="rId4" Type="http://schemas.openxmlformats.org/officeDocument/2006/relationships/slide" Target="slide23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" Target="slide13.xml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" Target="slide13.xml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" Target="slide13.xml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slide" Target="slide24.xml"/><Relationship Id="rId3" Type="http://schemas.openxmlformats.org/officeDocument/2006/relationships/slide" Target="slide25.xml"/><Relationship Id="rId7" Type="http://schemas.openxmlformats.org/officeDocument/2006/relationships/slide" Target="slide29.xml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Relationship Id="rId6" Type="http://schemas.openxmlformats.org/officeDocument/2006/relationships/slide" Target="slide28.xml"/><Relationship Id="rId5" Type="http://schemas.openxmlformats.org/officeDocument/2006/relationships/slide" Target="slide27.xml"/><Relationship Id="rId10" Type="http://schemas.openxmlformats.org/officeDocument/2006/relationships/slide" Target="slide30.xml"/><Relationship Id="rId4" Type="http://schemas.openxmlformats.org/officeDocument/2006/relationships/slide" Target="slide26.xml"/><Relationship Id="rId9" Type="http://schemas.openxmlformats.org/officeDocument/2006/relationships/slide" Target="slide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slide" Target="slide23.xml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slide" Target="slide23.xml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slide" Target="slide23.xml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slide" Target="slide23.xml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slide" Target="slide23.xml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slide" Target="slide23.xml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slide" Target="slide9.xml"/><Relationship Id="rId3" Type="http://schemas.openxmlformats.org/officeDocument/2006/relationships/slide" Target="slide4.xml"/><Relationship Id="rId7" Type="http://schemas.openxmlformats.org/officeDocument/2006/relationships/slide" Target="slide8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slide" Target="slide7.xml"/><Relationship Id="rId11" Type="http://schemas.openxmlformats.org/officeDocument/2006/relationships/slide" Target="slide12.xml"/><Relationship Id="rId5" Type="http://schemas.openxmlformats.org/officeDocument/2006/relationships/slide" Target="slide6.xml"/><Relationship Id="rId10" Type="http://schemas.openxmlformats.org/officeDocument/2006/relationships/slide" Target="slide11.xml"/><Relationship Id="rId4" Type="http://schemas.openxmlformats.org/officeDocument/2006/relationships/slide" Target="slide5.xml"/><Relationship Id="rId9" Type="http://schemas.openxmlformats.org/officeDocument/2006/relationships/slide" Target="slide10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slide" Target="slide23.xml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8" Type="http://schemas.openxmlformats.org/officeDocument/2006/relationships/slide" Target="slide36.xml"/><Relationship Id="rId3" Type="http://schemas.openxmlformats.org/officeDocument/2006/relationships/slide" Target="slide2.xml"/><Relationship Id="rId7" Type="http://schemas.openxmlformats.org/officeDocument/2006/relationships/slide" Target="slide35.xml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1.xml"/><Relationship Id="rId6" Type="http://schemas.openxmlformats.org/officeDocument/2006/relationships/slide" Target="slide34.xml"/><Relationship Id="rId5" Type="http://schemas.openxmlformats.org/officeDocument/2006/relationships/slide" Target="slide33.xml"/><Relationship Id="rId4" Type="http://schemas.openxmlformats.org/officeDocument/2006/relationships/slide" Target="slide32.xml"/><Relationship Id="rId9" Type="http://schemas.openxmlformats.org/officeDocument/2006/relationships/slide" Target="slide37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slide" Target="slide31.xml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slide" Target="slide31.xml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slide" Target="slide31.xml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slide" Target="slide31.xml"/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slide" Target="slide31.xml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slide" Target="slide31.xml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4213" y="549275"/>
            <a:ext cx="7772400" cy="2046288"/>
          </a:xfrm>
        </p:spPr>
        <p:txBody>
          <a:bodyPr/>
          <a:lstStyle/>
          <a:p>
            <a:pPr eaLnBrk="1" hangingPunct="1"/>
            <a:r>
              <a:rPr lang="ru-RU" sz="4000" b="1" dirty="0" smtClean="0">
                <a:solidFill>
                  <a:srgbClr val="808000"/>
                </a:solidFill>
              </a:rPr>
              <a:t>Խնդիրներ պատրաստի գծագրերով</a:t>
            </a:r>
            <a:br>
              <a:rPr lang="ru-RU" sz="4000" b="1" dirty="0" smtClean="0">
                <a:solidFill>
                  <a:srgbClr val="808000"/>
                </a:solidFill>
              </a:rPr>
            </a:br>
            <a:r>
              <a:rPr lang="ru-RU" sz="4000" b="1" dirty="0" smtClean="0">
                <a:solidFill>
                  <a:srgbClr val="808000"/>
                </a:solidFill>
              </a:rPr>
              <a:t>Քառանկյուններ</a:t>
            </a:r>
            <a:endParaRPr lang="ru-RU" b="1" dirty="0" smtClean="0">
              <a:solidFill>
                <a:srgbClr val="808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accent1"/>
            </a:gs>
            <a:gs pos="50000">
              <a:schemeClr val="bg1"/>
            </a:gs>
            <a:gs pos="100000">
              <a:schemeClr val="accent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946150" cy="490537"/>
          </a:xfrm>
        </p:spPr>
        <p:txBody>
          <a:bodyPr/>
          <a:lstStyle/>
          <a:p>
            <a:pPr algn="l" eaLnBrk="1" hangingPunct="1"/>
            <a:r>
              <a:rPr lang="ru-RU" sz="2800" b="1" smtClean="0">
                <a:solidFill>
                  <a:schemeClr val="tx1"/>
                </a:solidFill>
              </a:rPr>
              <a:t>№</a:t>
            </a:r>
            <a:r>
              <a:rPr lang="en-US" sz="2800" b="1" smtClean="0">
                <a:solidFill>
                  <a:schemeClr val="tx1"/>
                </a:solidFill>
              </a:rPr>
              <a:t> 7</a:t>
            </a:r>
            <a:endParaRPr lang="ru-RU" sz="2800" b="1" smtClean="0">
              <a:solidFill>
                <a:schemeClr val="tx1"/>
              </a:solidFill>
            </a:endParaRPr>
          </a:p>
        </p:txBody>
      </p:sp>
      <p:sp>
        <p:nvSpPr>
          <p:cNvPr id="11268" name="AutoShape 4"/>
          <p:cNvSpPr>
            <a:spLocks noChangeArrowheads="1"/>
          </p:cNvSpPr>
          <p:nvPr/>
        </p:nvSpPr>
        <p:spPr bwMode="auto">
          <a:xfrm>
            <a:off x="1835150" y="981075"/>
            <a:ext cx="4608513" cy="2808288"/>
          </a:xfrm>
          <a:prstGeom prst="parallelogram">
            <a:avLst>
              <a:gd name="adj" fmla="val 41026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ru-RU" sz="1800" b="0"/>
          </a:p>
        </p:txBody>
      </p:sp>
      <p:sp>
        <p:nvSpPr>
          <p:cNvPr id="12293" name="Line 5"/>
          <p:cNvSpPr>
            <a:spLocks noChangeShapeType="1"/>
          </p:cNvSpPr>
          <p:nvPr/>
        </p:nvSpPr>
        <p:spPr bwMode="auto">
          <a:xfrm>
            <a:off x="2987675" y="981075"/>
            <a:ext cx="720725" cy="28082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2294" name="Line 6"/>
          <p:cNvSpPr>
            <a:spLocks noChangeShapeType="1"/>
          </p:cNvSpPr>
          <p:nvPr/>
        </p:nvSpPr>
        <p:spPr bwMode="auto">
          <a:xfrm>
            <a:off x="4572000" y="981075"/>
            <a:ext cx="720725" cy="28082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2295" name="AutoShape 7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468313" y="5734050"/>
            <a:ext cx="431800" cy="503238"/>
          </a:xfrm>
          <a:prstGeom prst="leftArrow">
            <a:avLst>
              <a:gd name="adj1" fmla="val 50000"/>
              <a:gd name="adj2" fmla="val 25000"/>
            </a:avLst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2296" name="Arc 8"/>
          <p:cNvSpPr>
            <a:spLocks/>
          </p:cNvSpPr>
          <p:nvPr/>
        </p:nvSpPr>
        <p:spPr bwMode="auto">
          <a:xfrm>
            <a:off x="3635375" y="3500438"/>
            <a:ext cx="503238" cy="576262"/>
          </a:xfrm>
          <a:custGeom>
            <a:avLst/>
            <a:gdLst>
              <a:gd name="T0" fmla="*/ 0 w 18041"/>
              <a:gd name="T1" fmla="*/ 0 h 21600"/>
              <a:gd name="T2" fmla="*/ 503238 w 18041"/>
              <a:gd name="T3" fmla="*/ 259398 h 21600"/>
              <a:gd name="T4" fmla="*/ 0 w 18041"/>
              <a:gd name="T5" fmla="*/ 576262 h 21600"/>
              <a:gd name="T6" fmla="*/ 0 60000 65536"/>
              <a:gd name="T7" fmla="*/ 0 60000 65536"/>
              <a:gd name="T8" fmla="*/ 0 60000 65536"/>
              <a:gd name="T9" fmla="*/ 0 w 18041"/>
              <a:gd name="T10" fmla="*/ 0 h 21600"/>
              <a:gd name="T11" fmla="*/ 18041 w 18041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8041" h="21600" fill="none" extrusionOk="0">
                <a:moveTo>
                  <a:pt x="-1" y="0"/>
                </a:moveTo>
                <a:cubicBezTo>
                  <a:pt x="7266" y="0"/>
                  <a:pt x="14045" y="3653"/>
                  <a:pt x="18041" y="9722"/>
                </a:cubicBezTo>
              </a:path>
              <a:path w="18041" h="21600" stroke="0" extrusionOk="0">
                <a:moveTo>
                  <a:pt x="-1" y="0"/>
                </a:moveTo>
                <a:cubicBezTo>
                  <a:pt x="7266" y="0"/>
                  <a:pt x="14045" y="3653"/>
                  <a:pt x="18041" y="9722"/>
                </a:cubicBezTo>
                <a:lnTo>
                  <a:pt x="0" y="21600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2297" name="Arc 9"/>
          <p:cNvSpPr>
            <a:spLocks/>
          </p:cNvSpPr>
          <p:nvPr/>
        </p:nvSpPr>
        <p:spPr bwMode="auto">
          <a:xfrm rot="-10188689">
            <a:off x="4140200" y="765175"/>
            <a:ext cx="503238" cy="431800"/>
          </a:xfrm>
          <a:custGeom>
            <a:avLst/>
            <a:gdLst>
              <a:gd name="T0" fmla="*/ 0 w 18041"/>
              <a:gd name="T1" fmla="*/ 0 h 21600"/>
              <a:gd name="T2" fmla="*/ 503238 w 18041"/>
              <a:gd name="T3" fmla="*/ 194370 h 21600"/>
              <a:gd name="T4" fmla="*/ 0 w 18041"/>
              <a:gd name="T5" fmla="*/ 431800 h 21600"/>
              <a:gd name="T6" fmla="*/ 0 60000 65536"/>
              <a:gd name="T7" fmla="*/ 0 60000 65536"/>
              <a:gd name="T8" fmla="*/ 0 60000 65536"/>
              <a:gd name="T9" fmla="*/ 0 w 18041"/>
              <a:gd name="T10" fmla="*/ 0 h 21600"/>
              <a:gd name="T11" fmla="*/ 18041 w 18041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8041" h="21600" fill="none" extrusionOk="0">
                <a:moveTo>
                  <a:pt x="-1" y="0"/>
                </a:moveTo>
                <a:cubicBezTo>
                  <a:pt x="7266" y="0"/>
                  <a:pt x="14045" y="3653"/>
                  <a:pt x="18041" y="9722"/>
                </a:cubicBezTo>
              </a:path>
              <a:path w="18041" h="21600" stroke="0" extrusionOk="0">
                <a:moveTo>
                  <a:pt x="-1" y="0"/>
                </a:moveTo>
                <a:cubicBezTo>
                  <a:pt x="7266" y="0"/>
                  <a:pt x="14045" y="3653"/>
                  <a:pt x="18041" y="9722"/>
                </a:cubicBezTo>
                <a:lnTo>
                  <a:pt x="0" y="21600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2298" name="Arc 10"/>
          <p:cNvSpPr>
            <a:spLocks/>
          </p:cNvSpPr>
          <p:nvPr/>
        </p:nvSpPr>
        <p:spPr bwMode="auto">
          <a:xfrm rot="-10513190">
            <a:off x="5867400" y="981075"/>
            <a:ext cx="431800" cy="411163"/>
          </a:xfrm>
          <a:custGeom>
            <a:avLst/>
            <a:gdLst>
              <a:gd name="T0" fmla="*/ 0 w 21600"/>
              <a:gd name="T1" fmla="*/ 0 h 21600"/>
              <a:gd name="T2" fmla="*/ 431800 w 21600"/>
              <a:gd name="T3" fmla="*/ 411163 h 21600"/>
              <a:gd name="T4" fmla="*/ 0 w 21600"/>
              <a:gd name="T5" fmla="*/ 411163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2299" name="Arc 11"/>
          <p:cNvSpPr>
            <a:spLocks/>
          </p:cNvSpPr>
          <p:nvPr/>
        </p:nvSpPr>
        <p:spPr bwMode="auto">
          <a:xfrm rot="10800000">
            <a:off x="6011863" y="981075"/>
            <a:ext cx="298450" cy="330200"/>
          </a:xfrm>
          <a:custGeom>
            <a:avLst/>
            <a:gdLst>
              <a:gd name="T0" fmla="*/ 0 w 21600"/>
              <a:gd name="T1" fmla="*/ 0 h 21600"/>
              <a:gd name="T2" fmla="*/ 298450 w 21600"/>
              <a:gd name="T3" fmla="*/ 330200 h 21600"/>
              <a:gd name="T4" fmla="*/ 0 w 21600"/>
              <a:gd name="T5" fmla="*/ 330200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2300" name="Arc 12"/>
          <p:cNvSpPr>
            <a:spLocks/>
          </p:cNvSpPr>
          <p:nvPr/>
        </p:nvSpPr>
        <p:spPr bwMode="auto">
          <a:xfrm rot="-6880638">
            <a:off x="3287712" y="3273426"/>
            <a:ext cx="409575" cy="431800"/>
          </a:xfrm>
          <a:custGeom>
            <a:avLst/>
            <a:gdLst>
              <a:gd name="T0" fmla="*/ 0 w 21600"/>
              <a:gd name="T1" fmla="*/ 0 h 21600"/>
              <a:gd name="T2" fmla="*/ 409575 w 21600"/>
              <a:gd name="T3" fmla="*/ 431800 h 21600"/>
              <a:gd name="T4" fmla="*/ 0 w 21600"/>
              <a:gd name="T5" fmla="*/ 431800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2301" name="Arc 13"/>
          <p:cNvSpPr>
            <a:spLocks/>
          </p:cNvSpPr>
          <p:nvPr/>
        </p:nvSpPr>
        <p:spPr bwMode="auto">
          <a:xfrm rot="-7368171">
            <a:off x="3353594" y="3374231"/>
            <a:ext cx="358775" cy="360363"/>
          </a:xfrm>
          <a:custGeom>
            <a:avLst/>
            <a:gdLst>
              <a:gd name="T0" fmla="*/ 0 w 21600"/>
              <a:gd name="T1" fmla="*/ 0 h 21600"/>
              <a:gd name="T2" fmla="*/ 358775 w 21600"/>
              <a:gd name="T3" fmla="*/ 360363 h 21600"/>
              <a:gd name="T4" fmla="*/ 0 w 21600"/>
              <a:gd name="T5" fmla="*/ 360363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2302" name="Text Box 14"/>
          <p:cNvSpPr txBox="1">
            <a:spLocks noChangeArrowheads="1"/>
          </p:cNvSpPr>
          <p:nvPr/>
        </p:nvSpPr>
        <p:spPr bwMode="auto">
          <a:xfrm>
            <a:off x="4356100" y="3860800"/>
            <a:ext cx="792205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dirty="0"/>
              <a:t>4 </a:t>
            </a:r>
            <a:r>
              <a:rPr lang="ru-RU" dirty="0" smtClean="0"/>
              <a:t>սմ</a:t>
            </a:r>
            <a:endParaRPr lang="ru-RU" dirty="0"/>
          </a:p>
        </p:txBody>
      </p:sp>
      <p:sp>
        <p:nvSpPr>
          <p:cNvPr id="12303" name="Text Box 15"/>
          <p:cNvSpPr txBox="1">
            <a:spLocks noChangeArrowheads="1"/>
          </p:cNvSpPr>
          <p:nvPr/>
        </p:nvSpPr>
        <p:spPr bwMode="auto">
          <a:xfrm rot="17430410">
            <a:off x="1667647" y="1959125"/>
            <a:ext cx="792205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dirty="0"/>
              <a:t>5 </a:t>
            </a:r>
            <a:r>
              <a:rPr lang="ru-RU" dirty="0" smtClean="0"/>
              <a:t>սմ</a:t>
            </a:r>
            <a:endParaRPr lang="ru-RU" dirty="0"/>
          </a:p>
        </p:txBody>
      </p:sp>
      <p:sp>
        <p:nvSpPr>
          <p:cNvPr id="12304" name="Text Box 16"/>
          <p:cNvSpPr txBox="1">
            <a:spLocks noChangeArrowheads="1"/>
          </p:cNvSpPr>
          <p:nvPr/>
        </p:nvSpPr>
        <p:spPr bwMode="auto">
          <a:xfrm>
            <a:off x="2555875" y="333375"/>
            <a:ext cx="5143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600"/>
              <a:t>B</a:t>
            </a:r>
            <a:endParaRPr lang="ru-RU" sz="3600"/>
          </a:p>
        </p:txBody>
      </p:sp>
      <p:sp>
        <p:nvSpPr>
          <p:cNvPr id="12305" name="Text Box 17"/>
          <p:cNvSpPr txBox="1">
            <a:spLocks noChangeArrowheads="1"/>
          </p:cNvSpPr>
          <p:nvPr/>
        </p:nvSpPr>
        <p:spPr bwMode="auto">
          <a:xfrm>
            <a:off x="4500563" y="333375"/>
            <a:ext cx="5143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600"/>
              <a:t>C</a:t>
            </a:r>
            <a:endParaRPr lang="ru-RU" sz="3600"/>
          </a:p>
        </p:txBody>
      </p:sp>
      <p:sp>
        <p:nvSpPr>
          <p:cNvPr id="12306" name="Text Box 18"/>
          <p:cNvSpPr txBox="1">
            <a:spLocks noChangeArrowheads="1"/>
          </p:cNvSpPr>
          <p:nvPr/>
        </p:nvSpPr>
        <p:spPr bwMode="auto">
          <a:xfrm>
            <a:off x="6443663" y="333375"/>
            <a:ext cx="4635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600"/>
              <a:t>F</a:t>
            </a:r>
            <a:endParaRPr lang="ru-RU" sz="3600"/>
          </a:p>
        </p:txBody>
      </p:sp>
      <p:sp>
        <p:nvSpPr>
          <p:cNvPr id="12307" name="Text Box 19"/>
          <p:cNvSpPr txBox="1">
            <a:spLocks noChangeArrowheads="1"/>
          </p:cNvSpPr>
          <p:nvPr/>
        </p:nvSpPr>
        <p:spPr bwMode="auto">
          <a:xfrm>
            <a:off x="5292725" y="3644900"/>
            <a:ext cx="5143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600"/>
              <a:t>D</a:t>
            </a:r>
            <a:endParaRPr lang="ru-RU" sz="3600"/>
          </a:p>
        </p:txBody>
      </p:sp>
      <p:sp>
        <p:nvSpPr>
          <p:cNvPr id="12308" name="Rectangle 20"/>
          <p:cNvSpPr>
            <a:spLocks noChangeArrowheads="1"/>
          </p:cNvSpPr>
          <p:nvPr/>
        </p:nvSpPr>
        <p:spPr bwMode="auto">
          <a:xfrm>
            <a:off x="1258888" y="3644900"/>
            <a:ext cx="5143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600"/>
              <a:t>N</a:t>
            </a:r>
            <a:endParaRPr lang="ru-RU" sz="3600"/>
          </a:p>
        </p:txBody>
      </p:sp>
      <p:sp>
        <p:nvSpPr>
          <p:cNvPr id="12309" name="Rectangle 21"/>
          <p:cNvSpPr>
            <a:spLocks noChangeArrowheads="1"/>
          </p:cNvSpPr>
          <p:nvPr/>
        </p:nvSpPr>
        <p:spPr bwMode="auto">
          <a:xfrm>
            <a:off x="3203575" y="3716338"/>
            <a:ext cx="5143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600"/>
              <a:t>A</a:t>
            </a:r>
            <a:endParaRPr lang="ru-RU" sz="3600"/>
          </a:p>
        </p:txBody>
      </p:sp>
      <p:sp>
        <p:nvSpPr>
          <p:cNvPr id="12310" name="Text Box 23"/>
          <p:cNvSpPr txBox="1">
            <a:spLocks noChangeArrowheads="1"/>
          </p:cNvSpPr>
          <p:nvPr/>
        </p:nvSpPr>
        <p:spPr bwMode="auto">
          <a:xfrm>
            <a:off x="1258888" y="4581525"/>
            <a:ext cx="5027338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 dirty="0"/>
              <a:t>NBFD – </a:t>
            </a:r>
            <a:r>
              <a:rPr lang="ru-RU" sz="3200" dirty="0" smtClean="0"/>
              <a:t>զուգահեռագիծ է </a:t>
            </a:r>
            <a:endParaRPr lang="ru-RU" sz="3200" dirty="0"/>
          </a:p>
          <a:p>
            <a:r>
              <a:rPr lang="ru-RU" sz="3200" i="1" dirty="0" smtClean="0"/>
              <a:t>Գտնել  ВС</a:t>
            </a:r>
            <a:r>
              <a:rPr lang="ru-RU" sz="3200" i="1" dirty="0"/>
              <a:t>, </a:t>
            </a:r>
            <a:r>
              <a:rPr lang="en-US" sz="3200" i="1" dirty="0"/>
              <a:t>CD.</a:t>
            </a:r>
            <a:endParaRPr lang="ru-RU" sz="3200" i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12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8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accent1"/>
            </a:gs>
            <a:gs pos="50000">
              <a:schemeClr val="bg1"/>
            </a:gs>
            <a:gs pos="100000">
              <a:schemeClr val="accent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1162050" cy="490537"/>
          </a:xfrm>
        </p:spPr>
        <p:txBody>
          <a:bodyPr/>
          <a:lstStyle/>
          <a:p>
            <a:pPr algn="l" eaLnBrk="1" hangingPunct="1"/>
            <a:r>
              <a:rPr lang="ru-RU" sz="2400" b="1" smtClean="0"/>
              <a:t>№ 8</a:t>
            </a:r>
          </a:p>
        </p:txBody>
      </p:sp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2987675" y="188913"/>
            <a:ext cx="4392613" cy="4395787"/>
            <a:chOff x="1020" y="-143"/>
            <a:chExt cx="2767" cy="2769"/>
          </a:xfrm>
        </p:grpSpPr>
        <p:sp>
          <p:nvSpPr>
            <p:cNvPr id="13330" name="AutoShape 6"/>
            <p:cNvSpPr>
              <a:spLocks noChangeArrowheads="1"/>
            </p:cNvSpPr>
            <p:nvPr/>
          </p:nvSpPr>
          <p:spPr bwMode="auto">
            <a:xfrm rot="-7095096">
              <a:off x="998" y="335"/>
              <a:ext cx="2769" cy="1814"/>
            </a:xfrm>
            <a:prstGeom prst="parallelogram">
              <a:avLst>
                <a:gd name="adj" fmla="val 51751"/>
              </a:avLst>
            </a:prstGeom>
            <a:solidFill>
              <a:schemeClr val="accent1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3331" name="Rectangle 7"/>
            <p:cNvSpPr>
              <a:spLocks noChangeArrowheads="1"/>
            </p:cNvSpPr>
            <p:nvPr/>
          </p:nvSpPr>
          <p:spPr bwMode="auto">
            <a:xfrm rot="1546459">
              <a:off x="1338" y="890"/>
              <a:ext cx="2087" cy="712"/>
            </a:xfrm>
            <a:prstGeom prst="rect">
              <a:avLst/>
            </a:prstGeom>
            <a:solidFill>
              <a:schemeClr val="accent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grpSp>
          <p:nvGrpSpPr>
            <p:cNvPr id="13332" name="Group 8"/>
            <p:cNvGrpSpPr>
              <a:grpSpLocks/>
            </p:cNvGrpSpPr>
            <p:nvPr/>
          </p:nvGrpSpPr>
          <p:grpSpPr bwMode="auto">
            <a:xfrm>
              <a:off x="1020" y="709"/>
              <a:ext cx="227" cy="91"/>
              <a:chOff x="1746" y="3022"/>
              <a:chExt cx="227" cy="91"/>
            </a:xfrm>
          </p:grpSpPr>
          <p:sp>
            <p:nvSpPr>
              <p:cNvPr id="13342" name="Line 9"/>
              <p:cNvSpPr>
                <a:spLocks noChangeShapeType="1"/>
              </p:cNvSpPr>
              <p:nvPr/>
            </p:nvSpPr>
            <p:spPr bwMode="auto">
              <a:xfrm>
                <a:off x="1746" y="3022"/>
                <a:ext cx="227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3343" name="Line 10"/>
              <p:cNvSpPr>
                <a:spLocks noChangeShapeType="1"/>
              </p:cNvSpPr>
              <p:nvPr/>
            </p:nvSpPr>
            <p:spPr bwMode="auto">
              <a:xfrm>
                <a:off x="1746" y="3113"/>
                <a:ext cx="227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13333" name="Group 11"/>
            <p:cNvGrpSpPr>
              <a:grpSpLocks/>
            </p:cNvGrpSpPr>
            <p:nvPr/>
          </p:nvGrpSpPr>
          <p:grpSpPr bwMode="auto">
            <a:xfrm rot="5400000">
              <a:off x="1179" y="414"/>
              <a:ext cx="227" cy="91"/>
              <a:chOff x="1746" y="3022"/>
              <a:chExt cx="227" cy="91"/>
            </a:xfrm>
          </p:grpSpPr>
          <p:sp>
            <p:nvSpPr>
              <p:cNvPr id="13340" name="Line 12"/>
              <p:cNvSpPr>
                <a:spLocks noChangeShapeType="1"/>
              </p:cNvSpPr>
              <p:nvPr/>
            </p:nvSpPr>
            <p:spPr bwMode="auto">
              <a:xfrm>
                <a:off x="1746" y="3022"/>
                <a:ext cx="227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3341" name="Line 13"/>
              <p:cNvSpPr>
                <a:spLocks noChangeShapeType="1"/>
              </p:cNvSpPr>
              <p:nvPr/>
            </p:nvSpPr>
            <p:spPr bwMode="auto">
              <a:xfrm>
                <a:off x="1746" y="3113"/>
                <a:ext cx="227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13334" name="Group 14"/>
            <p:cNvGrpSpPr>
              <a:grpSpLocks/>
            </p:cNvGrpSpPr>
            <p:nvPr/>
          </p:nvGrpSpPr>
          <p:grpSpPr bwMode="auto">
            <a:xfrm>
              <a:off x="3560" y="1661"/>
              <a:ext cx="227" cy="91"/>
              <a:chOff x="1746" y="3022"/>
              <a:chExt cx="227" cy="91"/>
            </a:xfrm>
          </p:grpSpPr>
          <p:sp>
            <p:nvSpPr>
              <p:cNvPr id="13338" name="Line 15"/>
              <p:cNvSpPr>
                <a:spLocks noChangeShapeType="1"/>
              </p:cNvSpPr>
              <p:nvPr/>
            </p:nvSpPr>
            <p:spPr bwMode="auto">
              <a:xfrm>
                <a:off x="1746" y="3022"/>
                <a:ext cx="227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3339" name="Line 16"/>
              <p:cNvSpPr>
                <a:spLocks noChangeShapeType="1"/>
              </p:cNvSpPr>
              <p:nvPr/>
            </p:nvSpPr>
            <p:spPr bwMode="auto">
              <a:xfrm>
                <a:off x="1746" y="3113"/>
                <a:ext cx="227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13335" name="Group 17"/>
            <p:cNvGrpSpPr>
              <a:grpSpLocks/>
            </p:cNvGrpSpPr>
            <p:nvPr/>
          </p:nvGrpSpPr>
          <p:grpSpPr bwMode="auto">
            <a:xfrm rot="5400000">
              <a:off x="3402" y="2001"/>
              <a:ext cx="227" cy="91"/>
              <a:chOff x="1746" y="3022"/>
              <a:chExt cx="227" cy="91"/>
            </a:xfrm>
          </p:grpSpPr>
          <p:sp>
            <p:nvSpPr>
              <p:cNvPr id="13336" name="Line 18"/>
              <p:cNvSpPr>
                <a:spLocks noChangeShapeType="1"/>
              </p:cNvSpPr>
              <p:nvPr/>
            </p:nvSpPr>
            <p:spPr bwMode="auto">
              <a:xfrm>
                <a:off x="1746" y="3022"/>
                <a:ext cx="227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3337" name="Line 19"/>
              <p:cNvSpPr>
                <a:spLocks noChangeShapeType="1"/>
              </p:cNvSpPr>
              <p:nvPr/>
            </p:nvSpPr>
            <p:spPr bwMode="auto">
              <a:xfrm>
                <a:off x="1746" y="3113"/>
                <a:ext cx="227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</p:grpSp>
      <p:sp>
        <p:nvSpPr>
          <p:cNvPr id="13317" name="Text Box 20"/>
          <p:cNvSpPr txBox="1">
            <a:spLocks noChangeArrowheads="1"/>
          </p:cNvSpPr>
          <p:nvPr/>
        </p:nvSpPr>
        <p:spPr bwMode="auto">
          <a:xfrm>
            <a:off x="3616325" y="3635375"/>
            <a:ext cx="477838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/>
              <a:t>A</a:t>
            </a:r>
            <a:endParaRPr lang="ru-RU" sz="3200"/>
          </a:p>
        </p:txBody>
      </p:sp>
      <p:sp>
        <p:nvSpPr>
          <p:cNvPr id="13318" name="Text Box 21"/>
          <p:cNvSpPr txBox="1">
            <a:spLocks noChangeArrowheads="1"/>
          </p:cNvSpPr>
          <p:nvPr/>
        </p:nvSpPr>
        <p:spPr bwMode="auto">
          <a:xfrm>
            <a:off x="2392363" y="395288"/>
            <a:ext cx="477837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/>
              <a:t>B</a:t>
            </a:r>
            <a:endParaRPr lang="ru-RU" sz="3200"/>
          </a:p>
        </p:txBody>
      </p:sp>
      <p:sp>
        <p:nvSpPr>
          <p:cNvPr id="13319" name="Text Box 22"/>
          <p:cNvSpPr txBox="1">
            <a:spLocks noChangeArrowheads="1"/>
          </p:cNvSpPr>
          <p:nvPr/>
        </p:nvSpPr>
        <p:spPr bwMode="auto">
          <a:xfrm>
            <a:off x="6135688" y="323850"/>
            <a:ext cx="477837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/>
              <a:t>C</a:t>
            </a:r>
            <a:endParaRPr lang="ru-RU" sz="3200"/>
          </a:p>
        </p:txBody>
      </p:sp>
      <p:sp>
        <p:nvSpPr>
          <p:cNvPr id="13320" name="Text Box 23"/>
          <p:cNvSpPr txBox="1">
            <a:spLocks noChangeArrowheads="1"/>
          </p:cNvSpPr>
          <p:nvPr/>
        </p:nvSpPr>
        <p:spPr bwMode="auto">
          <a:xfrm>
            <a:off x="7432675" y="3275013"/>
            <a:ext cx="477838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/>
              <a:t>D</a:t>
            </a:r>
            <a:endParaRPr lang="ru-RU" sz="3200"/>
          </a:p>
        </p:txBody>
      </p:sp>
      <p:sp>
        <p:nvSpPr>
          <p:cNvPr id="13321" name="Text Box 24"/>
          <p:cNvSpPr txBox="1">
            <a:spLocks noChangeArrowheads="1"/>
          </p:cNvSpPr>
          <p:nvPr/>
        </p:nvSpPr>
        <p:spPr bwMode="auto">
          <a:xfrm>
            <a:off x="2843213" y="1989138"/>
            <a:ext cx="522287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/>
              <a:t>M</a:t>
            </a:r>
            <a:endParaRPr lang="ru-RU" sz="3200"/>
          </a:p>
        </p:txBody>
      </p:sp>
      <p:sp>
        <p:nvSpPr>
          <p:cNvPr id="13322" name="Text Box 25"/>
          <p:cNvSpPr txBox="1">
            <a:spLocks noChangeArrowheads="1"/>
          </p:cNvSpPr>
          <p:nvPr/>
        </p:nvSpPr>
        <p:spPr bwMode="auto">
          <a:xfrm>
            <a:off x="3708400" y="476250"/>
            <a:ext cx="477838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/>
              <a:t>N</a:t>
            </a:r>
            <a:endParaRPr lang="ru-RU" sz="3200"/>
          </a:p>
        </p:txBody>
      </p:sp>
      <p:sp>
        <p:nvSpPr>
          <p:cNvPr id="13323" name="Text Box 26"/>
          <p:cNvSpPr txBox="1">
            <a:spLocks noChangeArrowheads="1"/>
          </p:cNvSpPr>
          <p:nvPr/>
        </p:nvSpPr>
        <p:spPr bwMode="auto">
          <a:xfrm>
            <a:off x="6084888" y="3644900"/>
            <a:ext cx="455612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/>
              <a:t>P</a:t>
            </a:r>
            <a:endParaRPr lang="ru-RU" sz="3200"/>
          </a:p>
        </p:txBody>
      </p:sp>
      <p:sp>
        <p:nvSpPr>
          <p:cNvPr id="13324" name="Text Box 27"/>
          <p:cNvSpPr txBox="1">
            <a:spLocks noChangeArrowheads="1"/>
          </p:cNvSpPr>
          <p:nvPr/>
        </p:nvSpPr>
        <p:spPr bwMode="auto">
          <a:xfrm>
            <a:off x="6804025" y="2060575"/>
            <a:ext cx="477838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/>
              <a:t>K</a:t>
            </a:r>
            <a:endParaRPr lang="ru-RU" sz="3200"/>
          </a:p>
        </p:txBody>
      </p:sp>
      <p:sp>
        <p:nvSpPr>
          <p:cNvPr id="13325" name="Text Box 28"/>
          <p:cNvSpPr txBox="1">
            <a:spLocks noChangeArrowheads="1"/>
          </p:cNvSpPr>
          <p:nvPr/>
        </p:nvSpPr>
        <p:spPr bwMode="auto">
          <a:xfrm rot="1409166">
            <a:off x="5076825" y="1484313"/>
            <a:ext cx="16764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 dirty="0"/>
              <a:t>7 </a:t>
            </a:r>
            <a:r>
              <a:rPr lang="ru-RU" sz="3200" dirty="0" smtClean="0"/>
              <a:t>սմ</a:t>
            </a:r>
            <a:endParaRPr lang="ru-RU" sz="3200" dirty="0"/>
          </a:p>
        </p:txBody>
      </p:sp>
      <p:sp>
        <p:nvSpPr>
          <p:cNvPr id="13326" name="Text Box 29"/>
          <p:cNvSpPr txBox="1">
            <a:spLocks noChangeArrowheads="1"/>
          </p:cNvSpPr>
          <p:nvPr/>
        </p:nvSpPr>
        <p:spPr bwMode="auto">
          <a:xfrm>
            <a:off x="592138" y="4140200"/>
            <a:ext cx="18415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ru-RU" sz="3200"/>
          </a:p>
        </p:txBody>
      </p:sp>
      <p:sp>
        <p:nvSpPr>
          <p:cNvPr id="13327" name="Text Box 30"/>
          <p:cNvSpPr txBox="1">
            <a:spLocks noChangeArrowheads="1"/>
          </p:cNvSpPr>
          <p:nvPr/>
        </p:nvSpPr>
        <p:spPr bwMode="auto">
          <a:xfrm>
            <a:off x="663575" y="4283075"/>
            <a:ext cx="8156575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 dirty="0"/>
              <a:t>ABCD – </a:t>
            </a:r>
            <a:r>
              <a:rPr lang="ru-RU" sz="3200" dirty="0" smtClean="0"/>
              <a:t>զուգահեռագիծ է  </a:t>
            </a:r>
            <a:r>
              <a:rPr lang="en-US" sz="3200" dirty="0" smtClean="0"/>
              <a:t> </a:t>
            </a:r>
            <a:r>
              <a:rPr lang="en-US" sz="3200" dirty="0"/>
              <a:t>P       </a:t>
            </a:r>
            <a:r>
              <a:rPr lang="ru-RU" sz="3200" dirty="0" smtClean="0"/>
              <a:t> </a:t>
            </a:r>
            <a:r>
              <a:rPr lang="en-US" sz="3200" dirty="0" smtClean="0"/>
              <a:t>= </a:t>
            </a:r>
            <a:r>
              <a:rPr lang="en-US" sz="3200" dirty="0"/>
              <a:t>20</a:t>
            </a:r>
            <a:r>
              <a:rPr lang="ru-RU" sz="3200" dirty="0"/>
              <a:t> </a:t>
            </a:r>
            <a:r>
              <a:rPr lang="ru-RU" sz="3200" dirty="0" smtClean="0"/>
              <a:t>սմ</a:t>
            </a:r>
            <a:endParaRPr lang="ru-RU" sz="3200" dirty="0"/>
          </a:p>
          <a:p>
            <a:endParaRPr lang="ru-RU" sz="1600" dirty="0"/>
          </a:p>
          <a:p>
            <a:r>
              <a:rPr lang="ru-RU" sz="3200" i="1" dirty="0" smtClean="0"/>
              <a:t>Գտնել  </a:t>
            </a:r>
            <a:r>
              <a:rPr lang="en-US" sz="3200" i="1" dirty="0" smtClean="0"/>
              <a:t>MN</a:t>
            </a:r>
            <a:r>
              <a:rPr lang="en-US" sz="3200" i="1" dirty="0"/>
              <a:t>, MP.</a:t>
            </a:r>
            <a:endParaRPr lang="ru-RU" sz="3200" i="1" dirty="0"/>
          </a:p>
        </p:txBody>
      </p:sp>
      <p:sp>
        <p:nvSpPr>
          <p:cNvPr id="13328" name="Text Box 31"/>
          <p:cNvSpPr txBox="1">
            <a:spLocks noChangeArrowheads="1"/>
          </p:cNvSpPr>
          <p:nvPr/>
        </p:nvSpPr>
        <p:spPr bwMode="auto">
          <a:xfrm>
            <a:off x="5940152" y="4581128"/>
            <a:ext cx="10826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/>
              <a:t>MNKP</a:t>
            </a:r>
            <a:endParaRPr lang="ru-RU" dirty="0"/>
          </a:p>
        </p:txBody>
      </p:sp>
      <p:sp>
        <p:nvSpPr>
          <p:cNvPr id="13329" name="AutoShape 32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323850" y="5876925"/>
            <a:ext cx="431800" cy="485775"/>
          </a:xfrm>
          <a:prstGeom prst="leftArrow">
            <a:avLst>
              <a:gd name="adj1" fmla="val 50000"/>
              <a:gd name="adj2" fmla="val 25000"/>
            </a:avLst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accent1"/>
            </a:gs>
            <a:gs pos="50000">
              <a:schemeClr val="bg1"/>
            </a:gs>
            <a:gs pos="100000">
              <a:schemeClr val="accent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z="3600" b="1" i="1" dirty="0" smtClean="0"/>
              <a:t>Զուգահեռագիծ</a:t>
            </a:r>
            <a:endParaRPr lang="ru-RU" sz="3600" b="1" i="1" dirty="0" smtClean="0"/>
          </a:p>
        </p:txBody>
      </p:sp>
      <p:graphicFrame>
        <p:nvGraphicFramePr>
          <p:cNvPr id="1026" name="Object 3"/>
          <p:cNvGraphicFramePr>
            <a:graphicFrameLocks noChangeAspect="1"/>
          </p:cNvGraphicFramePr>
          <p:nvPr>
            <p:ph sz="half" idx="1"/>
          </p:nvPr>
        </p:nvGraphicFramePr>
        <p:xfrm>
          <a:off x="2019300" y="3763963"/>
          <a:ext cx="914400" cy="198437"/>
        </p:xfrm>
        <a:graphic>
          <a:graphicData uri="http://schemas.openxmlformats.org/presentationml/2006/ole">
            <p:oleObj spid="_x0000_s1026" name="Equation" r:id="rId4" imgW="914400" imgH="198720" progId="Equation.DSMT4">
              <p:embed/>
            </p:oleObj>
          </a:graphicData>
        </a:graphic>
      </p:graphicFrame>
      <p:sp>
        <p:nvSpPr>
          <p:cNvPr id="13317" name="Rectangle 5"/>
          <p:cNvSpPr>
            <a:spLocks noChangeArrowheads="1"/>
          </p:cNvSpPr>
          <p:nvPr/>
        </p:nvSpPr>
        <p:spPr bwMode="auto">
          <a:xfrm>
            <a:off x="323850" y="1125538"/>
            <a:ext cx="8496300" cy="4824412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ru-RU" sz="3200"/>
          </a:p>
        </p:txBody>
      </p:sp>
      <p:sp>
        <p:nvSpPr>
          <p:cNvPr id="1030" name="Line 6"/>
          <p:cNvSpPr>
            <a:spLocks noChangeShapeType="1"/>
          </p:cNvSpPr>
          <p:nvPr/>
        </p:nvSpPr>
        <p:spPr bwMode="auto">
          <a:xfrm>
            <a:off x="2987675" y="1052513"/>
            <a:ext cx="0" cy="48244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031" name="Line 7"/>
          <p:cNvSpPr>
            <a:spLocks noChangeShapeType="1"/>
          </p:cNvSpPr>
          <p:nvPr/>
        </p:nvSpPr>
        <p:spPr bwMode="auto">
          <a:xfrm>
            <a:off x="6011863" y="1052513"/>
            <a:ext cx="0" cy="48244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032" name="Line 8"/>
          <p:cNvSpPr>
            <a:spLocks noChangeShapeType="1"/>
          </p:cNvSpPr>
          <p:nvPr/>
        </p:nvSpPr>
        <p:spPr bwMode="auto">
          <a:xfrm>
            <a:off x="323850" y="1484313"/>
            <a:ext cx="84963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033" name="Text Box 9"/>
          <p:cNvSpPr txBox="1">
            <a:spLocks noChangeArrowheads="1"/>
          </p:cNvSpPr>
          <p:nvPr/>
        </p:nvSpPr>
        <p:spPr bwMode="auto">
          <a:xfrm>
            <a:off x="539750" y="1052513"/>
            <a:ext cx="7467109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dirty="0" smtClean="0"/>
              <a:t>Սահմանում           Հատկություն               Հայտանիշ</a:t>
            </a:r>
            <a:endParaRPr lang="ru-RU" dirty="0"/>
          </a:p>
        </p:txBody>
      </p:sp>
      <p:sp>
        <p:nvSpPr>
          <p:cNvPr id="1034" name="AutoShape 10"/>
          <p:cNvSpPr>
            <a:spLocks noChangeArrowheads="1"/>
          </p:cNvSpPr>
          <p:nvPr/>
        </p:nvSpPr>
        <p:spPr bwMode="auto">
          <a:xfrm>
            <a:off x="611188" y="1916113"/>
            <a:ext cx="2016125" cy="1944687"/>
          </a:xfrm>
          <a:prstGeom prst="parallelogram">
            <a:avLst>
              <a:gd name="adj" fmla="val 25918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035" name="Line 11"/>
          <p:cNvSpPr>
            <a:spLocks noChangeShapeType="1"/>
          </p:cNvSpPr>
          <p:nvPr/>
        </p:nvSpPr>
        <p:spPr bwMode="auto">
          <a:xfrm flipV="1">
            <a:off x="611188" y="1916113"/>
            <a:ext cx="2016125" cy="19446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036" name="Line 12"/>
          <p:cNvSpPr>
            <a:spLocks noChangeShapeType="1"/>
          </p:cNvSpPr>
          <p:nvPr/>
        </p:nvSpPr>
        <p:spPr bwMode="auto">
          <a:xfrm>
            <a:off x="1116013" y="1916113"/>
            <a:ext cx="1008062" cy="19446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037" name="Text Box 13"/>
          <p:cNvSpPr txBox="1">
            <a:spLocks noChangeArrowheads="1"/>
          </p:cNvSpPr>
          <p:nvPr/>
        </p:nvSpPr>
        <p:spPr bwMode="auto">
          <a:xfrm>
            <a:off x="1187450" y="2060575"/>
            <a:ext cx="319088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200" b="0"/>
              <a:t>-</a:t>
            </a:r>
          </a:p>
        </p:txBody>
      </p:sp>
      <p:sp>
        <p:nvSpPr>
          <p:cNvPr id="1038" name="Rectangle 14"/>
          <p:cNvSpPr>
            <a:spLocks noChangeArrowheads="1"/>
          </p:cNvSpPr>
          <p:nvPr/>
        </p:nvSpPr>
        <p:spPr bwMode="auto">
          <a:xfrm>
            <a:off x="1692275" y="2997200"/>
            <a:ext cx="319088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200" b="0"/>
              <a:t>-</a:t>
            </a:r>
          </a:p>
        </p:txBody>
      </p:sp>
      <p:sp>
        <p:nvSpPr>
          <p:cNvPr id="1039" name="Text Box 15"/>
          <p:cNvSpPr txBox="1">
            <a:spLocks noChangeArrowheads="1"/>
          </p:cNvSpPr>
          <p:nvPr/>
        </p:nvSpPr>
        <p:spPr bwMode="auto">
          <a:xfrm>
            <a:off x="971550" y="3141663"/>
            <a:ext cx="3619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b="0"/>
              <a:t>=</a:t>
            </a:r>
          </a:p>
        </p:txBody>
      </p:sp>
      <p:sp>
        <p:nvSpPr>
          <p:cNvPr id="1040" name="Rectangle 16"/>
          <p:cNvSpPr>
            <a:spLocks noChangeArrowheads="1"/>
          </p:cNvSpPr>
          <p:nvPr/>
        </p:nvSpPr>
        <p:spPr bwMode="auto">
          <a:xfrm>
            <a:off x="1908175" y="2205038"/>
            <a:ext cx="3619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b="0"/>
              <a:t>=</a:t>
            </a:r>
          </a:p>
        </p:txBody>
      </p:sp>
      <p:sp>
        <p:nvSpPr>
          <p:cNvPr id="1041" name="Rectangle 17"/>
          <p:cNvSpPr>
            <a:spLocks noChangeArrowheads="1"/>
          </p:cNvSpPr>
          <p:nvPr/>
        </p:nvSpPr>
        <p:spPr bwMode="auto">
          <a:xfrm>
            <a:off x="1187450" y="3644900"/>
            <a:ext cx="4365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b="0"/>
              <a:t>\\\</a:t>
            </a:r>
          </a:p>
        </p:txBody>
      </p:sp>
      <p:sp>
        <p:nvSpPr>
          <p:cNvPr id="1042" name="Rectangle 18"/>
          <p:cNvSpPr>
            <a:spLocks noChangeArrowheads="1"/>
          </p:cNvSpPr>
          <p:nvPr/>
        </p:nvSpPr>
        <p:spPr bwMode="auto">
          <a:xfrm>
            <a:off x="1547813" y="1700213"/>
            <a:ext cx="43656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b="0"/>
              <a:t>\\\</a:t>
            </a:r>
          </a:p>
        </p:txBody>
      </p:sp>
      <p:sp>
        <p:nvSpPr>
          <p:cNvPr id="1043" name="Text Box 19"/>
          <p:cNvSpPr txBox="1">
            <a:spLocks noChangeArrowheads="1"/>
          </p:cNvSpPr>
          <p:nvPr/>
        </p:nvSpPr>
        <p:spPr bwMode="auto">
          <a:xfrm rot="6795553">
            <a:off x="650876" y="2525712"/>
            <a:ext cx="4635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000" b="0"/>
              <a:t>////</a:t>
            </a:r>
          </a:p>
        </p:txBody>
      </p:sp>
      <p:sp>
        <p:nvSpPr>
          <p:cNvPr id="1044" name="Rectangle 20"/>
          <p:cNvSpPr>
            <a:spLocks noChangeArrowheads="1"/>
          </p:cNvSpPr>
          <p:nvPr/>
        </p:nvSpPr>
        <p:spPr bwMode="auto">
          <a:xfrm rot="6672169">
            <a:off x="2162176" y="2741612"/>
            <a:ext cx="4635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000" b="0"/>
              <a:t>////</a:t>
            </a:r>
          </a:p>
        </p:txBody>
      </p:sp>
      <p:sp>
        <p:nvSpPr>
          <p:cNvPr id="1045" name="Text Box 21"/>
          <p:cNvSpPr txBox="1">
            <a:spLocks noChangeArrowheads="1"/>
          </p:cNvSpPr>
          <p:nvPr/>
        </p:nvSpPr>
        <p:spPr bwMode="auto">
          <a:xfrm>
            <a:off x="395288" y="3860800"/>
            <a:ext cx="4048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/>
              <a:t>А</a:t>
            </a:r>
          </a:p>
        </p:txBody>
      </p:sp>
      <p:sp>
        <p:nvSpPr>
          <p:cNvPr id="1046" name="Text Box 22"/>
          <p:cNvSpPr txBox="1">
            <a:spLocks noChangeArrowheads="1"/>
          </p:cNvSpPr>
          <p:nvPr/>
        </p:nvSpPr>
        <p:spPr bwMode="auto">
          <a:xfrm>
            <a:off x="684213" y="1628775"/>
            <a:ext cx="4048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/>
              <a:t>В</a:t>
            </a:r>
          </a:p>
        </p:txBody>
      </p:sp>
      <p:sp>
        <p:nvSpPr>
          <p:cNvPr id="1047" name="Text Box 23"/>
          <p:cNvSpPr txBox="1">
            <a:spLocks noChangeArrowheads="1"/>
          </p:cNvSpPr>
          <p:nvPr/>
        </p:nvSpPr>
        <p:spPr bwMode="auto">
          <a:xfrm>
            <a:off x="2484438" y="1557338"/>
            <a:ext cx="4048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/>
              <a:t>С</a:t>
            </a:r>
          </a:p>
        </p:txBody>
      </p:sp>
      <p:sp>
        <p:nvSpPr>
          <p:cNvPr id="1048" name="Text Box 24"/>
          <p:cNvSpPr txBox="1">
            <a:spLocks noChangeArrowheads="1"/>
          </p:cNvSpPr>
          <p:nvPr/>
        </p:nvSpPr>
        <p:spPr bwMode="auto">
          <a:xfrm>
            <a:off x="2176463" y="3735388"/>
            <a:ext cx="4048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D</a:t>
            </a:r>
            <a:endParaRPr lang="ru-RU"/>
          </a:p>
        </p:txBody>
      </p:sp>
      <p:sp>
        <p:nvSpPr>
          <p:cNvPr id="1049" name="Text Box 25"/>
          <p:cNvSpPr txBox="1">
            <a:spLocks noChangeArrowheads="1"/>
          </p:cNvSpPr>
          <p:nvPr/>
        </p:nvSpPr>
        <p:spPr bwMode="auto">
          <a:xfrm>
            <a:off x="1403350" y="2924175"/>
            <a:ext cx="4206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/>
              <a:t>О</a:t>
            </a:r>
          </a:p>
        </p:txBody>
      </p:sp>
      <p:sp>
        <p:nvSpPr>
          <p:cNvPr id="1050" name="Text Box 26"/>
          <p:cNvSpPr txBox="1">
            <a:spLocks noChangeArrowheads="1"/>
          </p:cNvSpPr>
          <p:nvPr/>
        </p:nvSpPr>
        <p:spPr bwMode="auto">
          <a:xfrm>
            <a:off x="2987675" y="1844675"/>
            <a:ext cx="2913063" cy="2282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42900" indent="-342900">
              <a:buFontTx/>
              <a:buAutoNum type="arabicPeriod"/>
            </a:pPr>
            <a:r>
              <a:rPr lang="en-US">
                <a:latin typeface="Times New Roman" pitchFamily="18" charset="0"/>
              </a:rPr>
              <a:t>AO</a:t>
            </a:r>
            <a:r>
              <a:rPr lang="ru-RU">
                <a:latin typeface="Times New Roman" pitchFamily="18" charset="0"/>
              </a:rPr>
              <a:t>=</a:t>
            </a:r>
            <a:r>
              <a:rPr lang="en-US">
                <a:latin typeface="Times New Roman" pitchFamily="18" charset="0"/>
              </a:rPr>
              <a:t>CO</a:t>
            </a:r>
            <a:r>
              <a:rPr lang="ru-RU">
                <a:latin typeface="Times New Roman" pitchFamily="18" charset="0"/>
              </a:rPr>
              <a:t>, </a:t>
            </a:r>
            <a:r>
              <a:rPr lang="en-US">
                <a:latin typeface="Times New Roman" pitchFamily="18" charset="0"/>
              </a:rPr>
              <a:t>BO</a:t>
            </a:r>
            <a:r>
              <a:rPr lang="ru-RU">
                <a:latin typeface="Times New Roman" pitchFamily="18" charset="0"/>
              </a:rPr>
              <a:t>=</a:t>
            </a:r>
            <a:r>
              <a:rPr lang="en-US">
                <a:latin typeface="Times New Roman" pitchFamily="18" charset="0"/>
              </a:rPr>
              <a:t>DO,</a:t>
            </a:r>
          </a:p>
          <a:p>
            <a:pPr marL="342900" indent="-342900"/>
            <a:r>
              <a:rPr lang="en-US">
                <a:latin typeface="Times New Roman" pitchFamily="18" charset="0"/>
              </a:rPr>
              <a:t>O=AC     BD</a:t>
            </a:r>
          </a:p>
          <a:p>
            <a:pPr marL="342900" indent="-342900"/>
            <a:endParaRPr lang="en-US">
              <a:latin typeface="Times New Roman" pitchFamily="18" charset="0"/>
            </a:endParaRPr>
          </a:p>
          <a:p>
            <a:pPr marL="342900" indent="-342900"/>
            <a:r>
              <a:rPr lang="en-US">
                <a:latin typeface="Times New Roman" pitchFamily="18" charset="0"/>
              </a:rPr>
              <a:t>2. AB=CD, BC=AD</a:t>
            </a:r>
          </a:p>
          <a:p>
            <a:pPr marL="342900" indent="-342900"/>
            <a:endParaRPr lang="en-US">
              <a:latin typeface="Times New Roman" pitchFamily="18" charset="0"/>
            </a:endParaRPr>
          </a:p>
          <a:p>
            <a:pPr marL="342900" indent="-342900"/>
            <a:r>
              <a:rPr lang="en-US">
                <a:latin typeface="Times New Roman" pitchFamily="18" charset="0"/>
              </a:rPr>
              <a:t>3.  A=  C,   B=  D</a:t>
            </a:r>
            <a:endParaRPr lang="ru-RU">
              <a:latin typeface="Times New Roman" pitchFamily="18" charset="0"/>
            </a:endParaRPr>
          </a:p>
        </p:txBody>
      </p:sp>
      <p:sp>
        <p:nvSpPr>
          <p:cNvPr id="1051" name="Rectangle 27"/>
          <p:cNvSpPr>
            <a:spLocks noGrp="1" noChangeArrowheads="1"/>
          </p:cNvSpPr>
          <p:nvPr>
            <p:ph sz="half" idx="2"/>
          </p:nvPr>
        </p:nvSpPr>
        <p:spPr>
          <a:xfrm flipH="1" flipV="1">
            <a:off x="4572000" y="6154738"/>
            <a:ext cx="71438" cy="82550"/>
          </a:xfrm>
        </p:spPr>
        <p:txBody>
          <a:bodyPr/>
          <a:lstStyle/>
          <a:p>
            <a:pPr eaLnBrk="1" hangingPunct="1"/>
            <a:endParaRPr lang="ru-RU" dirty="0" smtClean="0"/>
          </a:p>
        </p:txBody>
      </p:sp>
      <p:sp>
        <p:nvSpPr>
          <p:cNvPr id="1052" name="Arc 28"/>
          <p:cNvSpPr>
            <a:spLocks/>
          </p:cNvSpPr>
          <p:nvPr/>
        </p:nvSpPr>
        <p:spPr bwMode="auto">
          <a:xfrm>
            <a:off x="3997325" y="2349500"/>
            <a:ext cx="217488" cy="258763"/>
          </a:xfrm>
          <a:custGeom>
            <a:avLst/>
            <a:gdLst>
              <a:gd name="T0" fmla="*/ 3645 w 43200"/>
              <a:gd name="T1" fmla="*/ 247896 h 28336"/>
              <a:gd name="T2" fmla="*/ 212066 w 43200"/>
              <a:gd name="T3" fmla="*/ 258763 h 28336"/>
              <a:gd name="T4" fmla="*/ 108744 w 43200"/>
              <a:gd name="T5" fmla="*/ 197250 h 28336"/>
              <a:gd name="T6" fmla="*/ 0 60000 65536"/>
              <a:gd name="T7" fmla="*/ 0 60000 65536"/>
              <a:gd name="T8" fmla="*/ 0 60000 65536"/>
              <a:gd name="T9" fmla="*/ 0 w 43200"/>
              <a:gd name="T10" fmla="*/ 0 h 28336"/>
              <a:gd name="T11" fmla="*/ 43200 w 43200"/>
              <a:gd name="T12" fmla="*/ 28336 h 283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43200" h="28336" fill="none" extrusionOk="0">
                <a:moveTo>
                  <a:pt x="724" y="27145"/>
                </a:moveTo>
                <a:cubicBezTo>
                  <a:pt x="243" y="25336"/>
                  <a:pt x="0" y="23472"/>
                  <a:pt x="0" y="21600"/>
                </a:cubicBezTo>
                <a:cubicBezTo>
                  <a:pt x="0" y="9670"/>
                  <a:pt x="9670" y="0"/>
                  <a:pt x="21600" y="0"/>
                </a:cubicBezTo>
                <a:cubicBezTo>
                  <a:pt x="33529" y="0"/>
                  <a:pt x="43200" y="9670"/>
                  <a:pt x="43200" y="21600"/>
                </a:cubicBezTo>
                <a:cubicBezTo>
                  <a:pt x="43200" y="23888"/>
                  <a:pt x="42836" y="26161"/>
                  <a:pt x="42122" y="28335"/>
                </a:cubicBezTo>
              </a:path>
              <a:path w="43200" h="28336" stroke="0" extrusionOk="0">
                <a:moveTo>
                  <a:pt x="724" y="27145"/>
                </a:moveTo>
                <a:cubicBezTo>
                  <a:pt x="243" y="25336"/>
                  <a:pt x="0" y="23472"/>
                  <a:pt x="0" y="21600"/>
                </a:cubicBezTo>
                <a:cubicBezTo>
                  <a:pt x="0" y="9670"/>
                  <a:pt x="9670" y="0"/>
                  <a:pt x="21600" y="0"/>
                </a:cubicBezTo>
                <a:cubicBezTo>
                  <a:pt x="33529" y="0"/>
                  <a:pt x="43200" y="9670"/>
                  <a:pt x="43200" y="21600"/>
                </a:cubicBezTo>
                <a:cubicBezTo>
                  <a:pt x="43200" y="23888"/>
                  <a:pt x="42836" y="26161"/>
                  <a:pt x="42122" y="28335"/>
                </a:cubicBezTo>
                <a:lnTo>
                  <a:pt x="21600" y="21600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grpSp>
        <p:nvGrpSpPr>
          <p:cNvPr id="1053" name="Group 29"/>
          <p:cNvGrpSpPr>
            <a:grpSpLocks/>
          </p:cNvGrpSpPr>
          <p:nvPr/>
        </p:nvGrpSpPr>
        <p:grpSpPr bwMode="auto">
          <a:xfrm>
            <a:off x="3348038" y="3860800"/>
            <a:ext cx="215900" cy="215900"/>
            <a:chOff x="1973" y="3884"/>
            <a:chExt cx="136" cy="136"/>
          </a:xfrm>
        </p:grpSpPr>
        <p:sp>
          <p:nvSpPr>
            <p:cNvPr id="1067" name="Line 30"/>
            <p:cNvSpPr>
              <a:spLocks noChangeShapeType="1"/>
            </p:cNvSpPr>
            <p:nvPr/>
          </p:nvSpPr>
          <p:spPr bwMode="auto">
            <a:xfrm flipH="1">
              <a:off x="1973" y="3884"/>
              <a:ext cx="45" cy="1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68" name="Line 31"/>
            <p:cNvSpPr>
              <a:spLocks noChangeShapeType="1"/>
            </p:cNvSpPr>
            <p:nvPr/>
          </p:nvSpPr>
          <p:spPr bwMode="auto">
            <a:xfrm>
              <a:off x="1973" y="4020"/>
              <a:ext cx="13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1054" name="Group 32"/>
          <p:cNvGrpSpPr>
            <a:grpSpLocks/>
          </p:cNvGrpSpPr>
          <p:nvPr/>
        </p:nvGrpSpPr>
        <p:grpSpPr bwMode="auto">
          <a:xfrm>
            <a:off x="3851275" y="3860800"/>
            <a:ext cx="215900" cy="215900"/>
            <a:chOff x="1973" y="3884"/>
            <a:chExt cx="136" cy="136"/>
          </a:xfrm>
        </p:grpSpPr>
        <p:sp>
          <p:nvSpPr>
            <p:cNvPr id="1065" name="Line 33"/>
            <p:cNvSpPr>
              <a:spLocks noChangeShapeType="1"/>
            </p:cNvSpPr>
            <p:nvPr/>
          </p:nvSpPr>
          <p:spPr bwMode="auto">
            <a:xfrm flipH="1">
              <a:off x="1973" y="3884"/>
              <a:ext cx="45" cy="1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66" name="Line 34"/>
            <p:cNvSpPr>
              <a:spLocks noChangeShapeType="1"/>
            </p:cNvSpPr>
            <p:nvPr/>
          </p:nvSpPr>
          <p:spPr bwMode="auto">
            <a:xfrm>
              <a:off x="1973" y="4020"/>
              <a:ext cx="13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1055" name="Group 35"/>
          <p:cNvGrpSpPr>
            <a:grpSpLocks/>
          </p:cNvGrpSpPr>
          <p:nvPr/>
        </p:nvGrpSpPr>
        <p:grpSpPr bwMode="auto">
          <a:xfrm>
            <a:off x="4427538" y="3860800"/>
            <a:ext cx="215900" cy="215900"/>
            <a:chOff x="1973" y="3884"/>
            <a:chExt cx="136" cy="136"/>
          </a:xfrm>
        </p:grpSpPr>
        <p:sp>
          <p:nvSpPr>
            <p:cNvPr id="1063" name="Line 36"/>
            <p:cNvSpPr>
              <a:spLocks noChangeShapeType="1"/>
            </p:cNvSpPr>
            <p:nvPr/>
          </p:nvSpPr>
          <p:spPr bwMode="auto">
            <a:xfrm flipH="1">
              <a:off x="1973" y="3884"/>
              <a:ext cx="45" cy="1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64" name="Line 37"/>
            <p:cNvSpPr>
              <a:spLocks noChangeShapeType="1"/>
            </p:cNvSpPr>
            <p:nvPr/>
          </p:nvSpPr>
          <p:spPr bwMode="auto">
            <a:xfrm>
              <a:off x="1973" y="4020"/>
              <a:ext cx="13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1056" name="Group 38"/>
          <p:cNvGrpSpPr>
            <a:grpSpLocks/>
          </p:cNvGrpSpPr>
          <p:nvPr/>
        </p:nvGrpSpPr>
        <p:grpSpPr bwMode="auto">
          <a:xfrm>
            <a:off x="4932363" y="3860800"/>
            <a:ext cx="215900" cy="215900"/>
            <a:chOff x="1973" y="3884"/>
            <a:chExt cx="136" cy="136"/>
          </a:xfrm>
        </p:grpSpPr>
        <p:sp>
          <p:nvSpPr>
            <p:cNvPr id="1061" name="Line 39"/>
            <p:cNvSpPr>
              <a:spLocks noChangeShapeType="1"/>
            </p:cNvSpPr>
            <p:nvPr/>
          </p:nvSpPr>
          <p:spPr bwMode="auto">
            <a:xfrm flipH="1">
              <a:off x="1973" y="3884"/>
              <a:ext cx="45" cy="1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62" name="Line 40"/>
            <p:cNvSpPr>
              <a:spLocks noChangeShapeType="1"/>
            </p:cNvSpPr>
            <p:nvPr/>
          </p:nvSpPr>
          <p:spPr bwMode="auto">
            <a:xfrm>
              <a:off x="1973" y="4020"/>
              <a:ext cx="13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1057" name="Text Box 41"/>
          <p:cNvSpPr txBox="1">
            <a:spLocks noChangeArrowheads="1"/>
          </p:cNvSpPr>
          <p:nvPr/>
        </p:nvSpPr>
        <p:spPr bwMode="auto">
          <a:xfrm>
            <a:off x="6011863" y="1628775"/>
            <a:ext cx="2803011" cy="3416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42900" indent="-342900"/>
            <a:r>
              <a:rPr lang="en-US" dirty="0">
                <a:latin typeface="Times New Roman" pitchFamily="18" charset="0"/>
              </a:rPr>
              <a:t>ABCD </a:t>
            </a:r>
            <a:r>
              <a:rPr lang="ru-RU" dirty="0">
                <a:latin typeface="Times New Roman" pitchFamily="18" charset="0"/>
              </a:rPr>
              <a:t>– </a:t>
            </a:r>
          </a:p>
          <a:p>
            <a:pPr marL="342900" indent="-342900"/>
            <a:r>
              <a:rPr lang="hy-AM" dirty="0" smtClean="0">
                <a:latin typeface="Times New Roman" pitchFamily="18" charset="0"/>
              </a:rPr>
              <a:t>Զ</a:t>
            </a:r>
            <a:r>
              <a:rPr lang="ru-RU" dirty="0" smtClean="0">
                <a:latin typeface="Times New Roman" pitchFamily="18" charset="0"/>
              </a:rPr>
              <a:t>ուգահեռագիծ է</a:t>
            </a:r>
            <a:endParaRPr lang="ru-RU" dirty="0">
              <a:latin typeface="Times New Roman" pitchFamily="18" charset="0"/>
            </a:endParaRPr>
          </a:p>
          <a:p>
            <a:pPr marL="342900" indent="-342900"/>
            <a:r>
              <a:rPr lang="ru-RU" dirty="0" smtClean="0">
                <a:latin typeface="Times New Roman" pitchFamily="18" charset="0"/>
              </a:rPr>
              <a:t>եթե</a:t>
            </a:r>
            <a:endParaRPr lang="ru-RU" dirty="0">
              <a:latin typeface="Times New Roman" pitchFamily="18" charset="0"/>
            </a:endParaRPr>
          </a:p>
          <a:p>
            <a:pPr marL="342900" indent="-342900">
              <a:buFontTx/>
              <a:buAutoNum type="arabicPeriod"/>
            </a:pPr>
            <a:r>
              <a:rPr lang="en-US" dirty="0">
                <a:latin typeface="Times New Roman" pitchFamily="18" charset="0"/>
              </a:rPr>
              <a:t>AB=CD, AB||CD</a:t>
            </a:r>
          </a:p>
          <a:p>
            <a:pPr marL="342900" indent="-342900"/>
            <a:r>
              <a:rPr lang="ru-RU" dirty="0" smtClean="0">
                <a:latin typeface="Times New Roman" pitchFamily="18" charset="0"/>
              </a:rPr>
              <a:t>կամ </a:t>
            </a:r>
            <a:r>
              <a:rPr lang="en-US" dirty="0">
                <a:latin typeface="Times New Roman" pitchFamily="18" charset="0"/>
              </a:rPr>
              <a:t>BC=AD,</a:t>
            </a:r>
          </a:p>
          <a:p>
            <a:pPr marL="342900" indent="-342900"/>
            <a:r>
              <a:rPr lang="en-US" dirty="0">
                <a:latin typeface="Times New Roman" pitchFamily="18" charset="0"/>
              </a:rPr>
              <a:t> BC||AD.</a:t>
            </a:r>
          </a:p>
          <a:p>
            <a:pPr marL="342900" indent="-342900"/>
            <a:r>
              <a:rPr lang="en-US" dirty="0">
                <a:latin typeface="Times New Roman" pitchFamily="18" charset="0"/>
              </a:rPr>
              <a:t>2. AB=CD, BC=AD.</a:t>
            </a:r>
          </a:p>
          <a:p>
            <a:pPr marL="342900" indent="-342900"/>
            <a:r>
              <a:rPr lang="en-US" dirty="0">
                <a:latin typeface="Times New Roman" pitchFamily="18" charset="0"/>
              </a:rPr>
              <a:t>3. AC    BD=O,</a:t>
            </a:r>
          </a:p>
          <a:p>
            <a:pPr marL="342900" indent="-342900"/>
            <a:r>
              <a:rPr lang="en-US" dirty="0">
                <a:latin typeface="Times New Roman" pitchFamily="18" charset="0"/>
              </a:rPr>
              <a:t>AO</a:t>
            </a:r>
            <a:r>
              <a:rPr lang="ru-RU" dirty="0">
                <a:latin typeface="Times New Roman" pitchFamily="18" charset="0"/>
              </a:rPr>
              <a:t>=</a:t>
            </a:r>
            <a:r>
              <a:rPr lang="en-US" dirty="0">
                <a:latin typeface="Times New Roman" pitchFamily="18" charset="0"/>
              </a:rPr>
              <a:t>CO</a:t>
            </a:r>
            <a:r>
              <a:rPr lang="ru-RU" dirty="0">
                <a:latin typeface="Times New Roman" pitchFamily="18" charset="0"/>
              </a:rPr>
              <a:t>, </a:t>
            </a:r>
            <a:r>
              <a:rPr lang="en-US" dirty="0">
                <a:latin typeface="Times New Roman" pitchFamily="18" charset="0"/>
              </a:rPr>
              <a:t>BO</a:t>
            </a:r>
            <a:r>
              <a:rPr lang="ru-RU" dirty="0">
                <a:latin typeface="Times New Roman" pitchFamily="18" charset="0"/>
              </a:rPr>
              <a:t>=</a:t>
            </a:r>
            <a:r>
              <a:rPr lang="en-US" dirty="0">
                <a:latin typeface="Times New Roman" pitchFamily="18" charset="0"/>
              </a:rPr>
              <a:t>DO</a:t>
            </a:r>
            <a:endParaRPr lang="ru-RU" dirty="0">
              <a:latin typeface="Times New Roman" pitchFamily="18" charset="0"/>
            </a:endParaRPr>
          </a:p>
        </p:txBody>
      </p:sp>
      <p:sp>
        <p:nvSpPr>
          <p:cNvPr id="1058" name="Arc 42"/>
          <p:cNvSpPr>
            <a:spLocks/>
          </p:cNvSpPr>
          <p:nvPr/>
        </p:nvSpPr>
        <p:spPr bwMode="auto">
          <a:xfrm>
            <a:off x="6877050" y="4292600"/>
            <a:ext cx="217488" cy="258763"/>
          </a:xfrm>
          <a:custGeom>
            <a:avLst/>
            <a:gdLst>
              <a:gd name="T0" fmla="*/ 3882 w 43200"/>
              <a:gd name="T1" fmla="*/ 249467 h 28336"/>
              <a:gd name="T2" fmla="*/ 212066 w 43200"/>
              <a:gd name="T3" fmla="*/ 258763 h 28336"/>
              <a:gd name="T4" fmla="*/ 108744 w 43200"/>
              <a:gd name="T5" fmla="*/ 197250 h 28336"/>
              <a:gd name="T6" fmla="*/ 0 60000 65536"/>
              <a:gd name="T7" fmla="*/ 0 60000 65536"/>
              <a:gd name="T8" fmla="*/ 0 60000 65536"/>
              <a:gd name="T9" fmla="*/ 0 w 43200"/>
              <a:gd name="T10" fmla="*/ 0 h 28336"/>
              <a:gd name="T11" fmla="*/ 43200 w 43200"/>
              <a:gd name="T12" fmla="*/ 28336 h 283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43200" h="28336" fill="none" extrusionOk="0">
                <a:moveTo>
                  <a:pt x="770" y="27318"/>
                </a:moveTo>
                <a:cubicBezTo>
                  <a:pt x="259" y="25455"/>
                  <a:pt x="0" y="23531"/>
                  <a:pt x="0" y="21600"/>
                </a:cubicBezTo>
                <a:cubicBezTo>
                  <a:pt x="0" y="9670"/>
                  <a:pt x="9670" y="0"/>
                  <a:pt x="21600" y="0"/>
                </a:cubicBezTo>
                <a:cubicBezTo>
                  <a:pt x="33529" y="0"/>
                  <a:pt x="43200" y="9670"/>
                  <a:pt x="43200" y="21600"/>
                </a:cubicBezTo>
                <a:cubicBezTo>
                  <a:pt x="43200" y="23888"/>
                  <a:pt x="42836" y="26161"/>
                  <a:pt x="42122" y="28335"/>
                </a:cubicBezTo>
              </a:path>
              <a:path w="43200" h="28336" stroke="0" extrusionOk="0">
                <a:moveTo>
                  <a:pt x="770" y="27318"/>
                </a:moveTo>
                <a:cubicBezTo>
                  <a:pt x="259" y="25455"/>
                  <a:pt x="0" y="23531"/>
                  <a:pt x="0" y="21600"/>
                </a:cubicBezTo>
                <a:cubicBezTo>
                  <a:pt x="0" y="9670"/>
                  <a:pt x="9670" y="0"/>
                  <a:pt x="21600" y="0"/>
                </a:cubicBezTo>
                <a:cubicBezTo>
                  <a:pt x="33529" y="0"/>
                  <a:pt x="43200" y="9670"/>
                  <a:pt x="43200" y="21600"/>
                </a:cubicBezTo>
                <a:cubicBezTo>
                  <a:pt x="43200" y="23888"/>
                  <a:pt x="42836" y="26161"/>
                  <a:pt x="42122" y="28335"/>
                </a:cubicBezTo>
                <a:lnTo>
                  <a:pt x="21600" y="21600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059" name="AutoShape 43">
            <a:hlinkClick r:id="rId5" action="ppaction://hlinksldjump"/>
          </p:cNvPr>
          <p:cNvSpPr>
            <a:spLocks noChangeArrowheads="1"/>
          </p:cNvSpPr>
          <p:nvPr/>
        </p:nvSpPr>
        <p:spPr bwMode="auto">
          <a:xfrm>
            <a:off x="323850" y="5876925"/>
            <a:ext cx="431800" cy="485775"/>
          </a:xfrm>
          <a:prstGeom prst="leftArrow">
            <a:avLst>
              <a:gd name="adj1" fmla="val 50000"/>
              <a:gd name="adj2" fmla="val 25000"/>
            </a:avLst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060" name="Text Box 44"/>
          <p:cNvSpPr txBox="1">
            <a:spLocks noChangeArrowheads="1"/>
          </p:cNvSpPr>
          <p:nvPr/>
        </p:nvSpPr>
        <p:spPr bwMode="auto">
          <a:xfrm>
            <a:off x="592138" y="4600575"/>
            <a:ext cx="1406525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AB || DC</a:t>
            </a:r>
          </a:p>
          <a:p>
            <a:endParaRPr lang="en-US"/>
          </a:p>
          <a:p>
            <a:r>
              <a:rPr lang="en-US"/>
              <a:t>AD || BC</a:t>
            </a: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33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7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99FF99"/>
            </a:gs>
            <a:gs pos="50000">
              <a:schemeClr val="bg1"/>
            </a:gs>
            <a:gs pos="100000">
              <a:srgbClr val="99FF99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55650" y="260350"/>
            <a:ext cx="7772400" cy="1152525"/>
          </a:xfrm>
        </p:spPr>
        <p:txBody>
          <a:bodyPr/>
          <a:lstStyle/>
          <a:p>
            <a:pPr eaLnBrk="1" hangingPunct="1"/>
            <a:endParaRPr lang="ru-RU" sz="3600" b="1" dirty="0" smtClean="0">
              <a:solidFill>
                <a:srgbClr val="006600"/>
              </a:solidFill>
            </a:endParaRP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03350" y="1268413"/>
            <a:ext cx="6400800" cy="865187"/>
          </a:xfrm>
        </p:spPr>
        <p:txBody>
          <a:bodyPr/>
          <a:lstStyle/>
          <a:p>
            <a:pPr eaLnBrk="1" hangingPunct="1"/>
            <a:r>
              <a:rPr lang="ru-RU" sz="4400" b="1" i="1" dirty="0" smtClean="0">
                <a:solidFill>
                  <a:srgbClr val="009900"/>
                </a:solidFill>
              </a:rPr>
              <a:t>Սեղան</a:t>
            </a:r>
            <a:endParaRPr lang="ru-RU" sz="4400" b="1" i="1" dirty="0" smtClean="0">
              <a:solidFill>
                <a:srgbClr val="009900"/>
              </a:solidFill>
            </a:endParaRPr>
          </a:p>
        </p:txBody>
      </p:sp>
      <p:sp>
        <p:nvSpPr>
          <p:cNvPr id="14340" name="Rectangle 4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2195513" y="2852738"/>
            <a:ext cx="865187" cy="79216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3200"/>
              <a:t>1</a:t>
            </a:r>
          </a:p>
        </p:txBody>
      </p:sp>
      <p:sp>
        <p:nvSpPr>
          <p:cNvPr id="14341" name="Rectangle 5">
            <a:hlinkClick r:id="rId4" action="ppaction://hlinksldjump"/>
          </p:cNvPr>
          <p:cNvSpPr>
            <a:spLocks noChangeArrowheads="1"/>
          </p:cNvSpPr>
          <p:nvPr/>
        </p:nvSpPr>
        <p:spPr bwMode="auto">
          <a:xfrm>
            <a:off x="3203575" y="2852738"/>
            <a:ext cx="865188" cy="79216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3200"/>
              <a:t>2</a:t>
            </a:r>
          </a:p>
        </p:txBody>
      </p:sp>
      <p:sp>
        <p:nvSpPr>
          <p:cNvPr id="14342" name="Rectangle 6">
            <a:hlinkClick r:id="rId5" action="ppaction://hlinksldjump"/>
          </p:cNvPr>
          <p:cNvSpPr>
            <a:spLocks noChangeArrowheads="1"/>
          </p:cNvSpPr>
          <p:nvPr/>
        </p:nvSpPr>
        <p:spPr bwMode="auto">
          <a:xfrm>
            <a:off x="4284663" y="2852738"/>
            <a:ext cx="865187" cy="79216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3200"/>
              <a:t>3</a:t>
            </a:r>
          </a:p>
        </p:txBody>
      </p:sp>
      <p:sp>
        <p:nvSpPr>
          <p:cNvPr id="14343" name="Rectangle 7">
            <a:hlinkClick r:id="rId6" action="ppaction://hlinksldjump"/>
          </p:cNvPr>
          <p:cNvSpPr>
            <a:spLocks noChangeArrowheads="1"/>
          </p:cNvSpPr>
          <p:nvPr/>
        </p:nvSpPr>
        <p:spPr bwMode="auto">
          <a:xfrm>
            <a:off x="5292725" y="2852738"/>
            <a:ext cx="865188" cy="79216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3200"/>
              <a:t>4</a:t>
            </a:r>
          </a:p>
        </p:txBody>
      </p:sp>
      <p:sp>
        <p:nvSpPr>
          <p:cNvPr id="14344" name="Rectangle 8">
            <a:hlinkClick r:id="rId7" action="ppaction://hlinksldjump"/>
          </p:cNvPr>
          <p:cNvSpPr>
            <a:spLocks noChangeArrowheads="1"/>
          </p:cNvSpPr>
          <p:nvPr/>
        </p:nvSpPr>
        <p:spPr bwMode="auto">
          <a:xfrm>
            <a:off x="5292725" y="3789363"/>
            <a:ext cx="865188" cy="79216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3200"/>
              <a:t>8</a:t>
            </a:r>
          </a:p>
        </p:txBody>
      </p:sp>
      <p:sp>
        <p:nvSpPr>
          <p:cNvPr id="14345" name="Rectangle 9">
            <a:hlinkClick r:id="rId8" action="ppaction://hlinksldjump"/>
          </p:cNvPr>
          <p:cNvSpPr>
            <a:spLocks noChangeArrowheads="1"/>
          </p:cNvSpPr>
          <p:nvPr/>
        </p:nvSpPr>
        <p:spPr bwMode="auto">
          <a:xfrm>
            <a:off x="2195513" y="3789363"/>
            <a:ext cx="865187" cy="79216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3200"/>
              <a:t>5</a:t>
            </a:r>
          </a:p>
        </p:txBody>
      </p:sp>
      <p:sp>
        <p:nvSpPr>
          <p:cNvPr id="14346" name="Rectangle 10">
            <a:hlinkClick r:id="rId9" action="ppaction://hlinksldjump"/>
          </p:cNvPr>
          <p:cNvSpPr>
            <a:spLocks noChangeArrowheads="1"/>
          </p:cNvSpPr>
          <p:nvPr/>
        </p:nvSpPr>
        <p:spPr bwMode="auto">
          <a:xfrm>
            <a:off x="3203575" y="3789363"/>
            <a:ext cx="865188" cy="79216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3200"/>
              <a:t>6</a:t>
            </a:r>
          </a:p>
        </p:txBody>
      </p:sp>
      <p:sp>
        <p:nvSpPr>
          <p:cNvPr id="14347" name="Rectangle 11">
            <a:hlinkClick r:id="rId10" action="ppaction://hlinksldjump"/>
          </p:cNvPr>
          <p:cNvSpPr>
            <a:spLocks noChangeArrowheads="1"/>
          </p:cNvSpPr>
          <p:nvPr/>
        </p:nvSpPr>
        <p:spPr bwMode="auto">
          <a:xfrm>
            <a:off x="4284663" y="3789363"/>
            <a:ext cx="865187" cy="79216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3200"/>
              <a:t>7</a:t>
            </a:r>
          </a:p>
        </p:txBody>
      </p:sp>
      <p:sp>
        <p:nvSpPr>
          <p:cNvPr id="14348" name="AutoShape 12">
            <a:hlinkClick r:id="rId11" action="ppaction://hlinksldjump"/>
          </p:cNvPr>
          <p:cNvSpPr>
            <a:spLocks noChangeArrowheads="1"/>
          </p:cNvSpPr>
          <p:nvPr/>
        </p:nvSpPr>
        <p:spPr bwMode="auto">
          <a:xfrm>
            <a:off x="323850" y="5734050"/>
            <a:ext cx="503238" cy="485775"/>
          </a:xfrm>
          <a:prstGeom prst="leftArrow">
            <a:avLst>
              <a:gd name="adj1" fmla="val 50000"/>
              <a:gd name="adj2" fmla="val 25899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4349" name="AutoShape 13">
            <a:hlinkClick r:id="rId12" action="ppaction://hlinksldjump"/>
          </p:cNvPr>
          <p:cNvSpPr>
            <a:spLocks noChangeArrowheads="1"/>
          </p:cNvSpPr>
          <p:nvPr/>
        </p:nvSpPr>
        <p:spPr bwMode="auto">
          <a:xfrm>
            <a:off x="7524750" y="5661025"/>
            <a:ext cx="1008063" cy="720725"/>
          </a:xfrm>
          <a:custGeom>
            <a:avLst/>
            <a:gdLst>
              <a:gd name="T0" fmla="*/ 882055 w 21600"/>
              <a:gd name="T1" fmla="*/ 360363 h 21600"/>
              <a:gd name="T2" fmla="*/ 504032 w 21600"/>
              <a:gd name="T3" fmla="*/ 720725 h 21600"/>
              <a:gd name="T4" fmla="*/ 126008 w 21600"/>
              <a:gd name="T5" fmla="*/ 360363 h 21600"/>
              <a:gd name="T6" fmla="*/ 504032 w 21600"/>
              <a:gd name="T7" fmla="*/ 0 h 21600"/>
              <a:gd name="T8" fmla="*/ 0 60000 65536"/>
              <a:gd name="T9" fmla="*/ 0 60000 65536"/>
              <a:gd name="T10" fmla="*/ 0 60000 65536"/>
              <a:gd name="T11" fmla="*/ 0 60000 65536"/>
              <a:gd name="T12" fmla="*/ 4500 w 21600"/>
              <a:gd name="T13" fmla="*/ 4500 h 21600"/>
              <a:gd name="T14" fmla="*/ 17100 w 21600"/>
              <a:gd name="T15" fmla="*/ 171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5400" y="21600"/>
                </a:lnTo>
                <a:lnTo>
                  <a:pt x="16200" y="21600"/>
                </a:lnTo>
                <a:lnTo>
                  <a:pt x="21600" y="0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3200"/>
              <a:t>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43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143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143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143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143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43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143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143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40" grpId="0" animBg="1"/>
      <p:bldP spid="14341" grpId="0" animBg="1"/>
      <p:bldP spid="14342" grpId="0" animBg="1"/>
      <p:bldP spid="14343" grpId="0" animBg="1"/>
      <p:bldP spid="14344" grpId="0" animBg="1"/>
      <p:bldP spid="14345" grpId="0" animBg="1"/>
      <p:bldP spid="14346" grpId="0" animBg="1"/>
      <p:bldP spid="14347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99FF99"/>
            </a:gs>
            <a:gs pos="50000">
              <a:schemeClr val="bg1"/>
            </a:gs>
            <a:gs pos="100000">
              <a:srgbClr val="99FF99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1666875" cy="490537"/>
          </a:xfrm>
        </p:spPr>
        <p:txBody>
          <a:bodyPr/>
          <a:lstStyle/>
          <a:p>
            <a:pPr algn="l" eaLnBrk="1" hangingPunct="1"/>
            <a:r>
              <a:rPr lang="ru-RU" sz="2400" b="1" smtClean="0"/>
              <a:t>№ 1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6021388"/>
            <a:ext cx="153988" cy="104775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endParaRPr lang="ru-RU" sz="800" smtClean="0"/>
          </a:p>
        </p:txBody>
      </p:sp>
      <p:sp>
        <p:nvSpPr>
          <p:cNvPr id="15364" name="AutoShape 4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395288" y="5949950"/>
            <a:ext cx="360362" cy="360363"/>
          </a:xfrm>
          <a:prstGeom prst="left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5365" name="AutoShape 5"/>
          <p:cNvSpPr>
            <a:spLocks noChangeArrowheads="1"/>
          </p:cNvSpPr>
          <p:nvPr/>
        </p:nvSpPr>
        <p:spPr bwMode="auto">
          <a:xfrm rot="10800000">
            <a:off x="900113" y="1125538"/>
            <a:ext cx="5472112" cy="2305050"/>
          </a:xfrm>
          <a:custGeom>
            <a:avLst/>
            <a:gdLst>
              <a:gd name="T0" fmla="*/ 4851940 w 21600"/>
              <a:gd name="T1" fmla="*/ 1152525 h 21600"/>
              <a:gd name="T2" fmla="*/ 2736056 w 21600"/>
              <a:gd name="T3" fmla="*/ 2305050 h 21600"/>
              <a:gd name="T4" fmla="*/ 620173 w 21600"/>
              <a:gd name="T5" fmla="*/ 1152525 h 21600"/>
              <a:gd name="T6" fmla="*/ 2736056 w 21600"/>
              <a:gd name="T7" fmla="*/ 0 h 21600"/>
              <a:gd name="T8" fmla="*/ 0 60000 65536"/>
              <a:gd name="T9" fmla="*/ 0 60000 65536"/>
              <a:gd name="T10" fmla="*/ 0 60000 65536"/>
              <a:gd name="T11" fmla="*/ 0 60000 65536"/>
              <a:gd name="T12" fmla="*/ 4248 w 21600"/>
              <a:gd name="T13" fmla="*/ 4248 h 21600"/>
              <a:gd name="T14" fmla="*/ 17352 w 21600"/>
              <a:gd name="T15" fmla="*/ 17352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4896" y="21600"/>
                </a:lnTo>
                <a:lnTo>
                  <a:pt x="16704" y="21600"/>
                </a:lnTo>
                <a:lnTo>
                  <a:pt x="21600" y="0"/>
                </a:lnTo>
                <a:close/>
              </a:path>
            </a:pathLst>
          </a:custGeom>
          <a:solidFill>
            <a:srgbClr val="BAE4BF"/>
          </a:solidFill>
          <a:ln w="28575">
            <a:solidFill>
              <a:srgbClr val="BAE4B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5366" name="Line 6"/>
          <p:cNvSpPr>
            <a:spLocks noChangeShapeType="1"/>
          </p:cNvSpPr>
          <p:nvPr/>
        </p:nvSpPr>
        <p:spPr bwMode="auto">
          <a:xfrm>
            <a:off x="900113" y="3452813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5367" name="Line 7"/>
          <p:cNvSpPr>
            <a:spLocks noChangeShapeType="1"/>
          </p:cNvSpPr>
          <p:nvPr/>
        </p:nvSpPr>
        <p:spPr bwMode="auto">
          <a:xfrm flipV="1">
            <a:off x="900113" y="1147763"/>
            <a:ext cx="4225925" cy="230505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5368" name="Text Box 8"/>
          <p:cNvSpPr txBox="1">
            <a:spLocks noChangeArrowheads="1"/>
          </p:cNvSpPr>
          <p:nvPr/>
        </p:nvSpPr>
        <p:spPr bwMode="auto">
          <a:xfrm>
            <a:off x="1331913" y="1916113"/>
            <a:ext cx="422275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200" b="0"/>
              <a:t>=</a:t>
            </a:r>
          </a:p>
        </p:txBody>
      </p:sp>
      <p:sp>
        <p:nvSpPr>
          <p:cNvPr id="15369" name="Text Box 9"/>
          <p:cNvSpPr txBox="1">
            <a:spLocks noChangeArrowheads="1"/>
          </p:cNvSpPr>
          <p:nvPr/>
        </p:nvSpPr>
        <p:spPr bwMode="auto">
          <a:xfrm>
            <a:off x="5413375" y="1820863"/>
            <a:ext cx="423863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200" b="0"/>
              <a:t>=</a:t>
            </a:r>
          </a:p>
        </p:txBody>
      </p:sp>
      <p:sp>
        <p:nvSpPr>
          <p:cNvPr id="15370" name="Text Box 10"/>
          <p:cNvSpPr txBox="1">
            <a:spLocks noChangeArrowheads="1"/>
          </p:cNvSpPr>
          <p:nvPr/>
        </p:nvSpPr>
        <p:spPr bwMode="auto">
          <a:xfrm rot="5400000">
            <a:off x="3476625" y="782638"/>
            <a:ext cx="420687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200" b="0"/>
              <a:t>=</a:t>
            </a:r>
          </a:p>
        </p:txBody>
      </p:sp>
      <p:sp>
        <p:nvSpPr>
          <p:cNvPr id="15371" name="Text Box 11"/>
          <p:cNvSpPr txBox="1">
            <a:spLocks noChangeArrowheads="1"/>
          </p:cNvSpPr>
          <p:nvPr/>
        </p:nvSpPr>
        <p:spPr bwMode="auto">
          <a:xfrm>
            <a:off x="1908175" y="692150"/>
            <a:ext cx="477838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200"/>
              <a:t>В</a:t>
            </a:r>
          </a:p>
        </p:txBody>
      </p:sp>
      <p:sp>
        <p:nvSpPr>
          <p:cNvPr id="15372" name="Text Box 12"/>
          <p:cNvSpPr txBox="1">
            <a:spLocks noChangeArrowheads="1"/>
          </p:cNvSpPr>
          <p:nvPr/>
        </p:nvSpPr>
        <p:spPr bwMode="auto">
          <a:xfrm>
            <a:off x="5148263" y="692150"/>
            <a:ext cx="477837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200"/>
              <a:t>С</a:t>
            </a:r>
          </a:p>
        </p:txBody>
      </p:sp>
      <p:sp>
        <p:nvSpPr>
          <p:cNvPr id="15373" name="Text Box 13"/>
          <p:cNvSpPr txBox="1">
            <a:spLocks noChangeArrowheads="1"/>
          </p:cNvSpPr>
          <p:nvPr/>
        </p:nvSpPr>
        <p:spPr bwMode="auto">
          <a:xfrm>
            <a:off x="755650" y="3500438"/>
            <a:ext cx="477838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200"/>
              <a:t>А</a:t>
            </a:r>
          </a:p>
        </p:txBody>
      </p:sp>
      <p:sp>
        <p:nvSpPr>
          <p:cNvPr id="15374" name="Text Box 14"/>
          <p:cNvSpPr txBox="1">
            <a:spLocks noChangeArrowheads="1"/>
          </p:cNvSpPr>
          <p:nvPr/>
        </p:nvSpPr>
        <p:spPr bwMode="auto">
          <a:xfrm>
            <a:off x="6372225" y="3500438"/>
            <a:ext cx="477838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/>
              <a:t>D</a:t>
            </a:r>
            <a:endParaRPr lang="ru-RU" sz="3200"/>
          </a:p>
        </p:txBody>
      </p:sp>
      <p:sp>
        <p:nvSpPr>
          <p:cNvPr id="15375" name="Text Box 15"/>
          <p:cNvSpPr txBox="1">
            <a:spLocks noChangeArrowheads="1"/>
          </p:cNvSpPr>
          <p:nvPr/>
        </p:nvSpPr>
        <p:spPr bwMode="auto">
          <a:xfrm>
            <a:off x="2051050" y="4437063"/>
            <a:ext cx="4043094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 dirty="0"/>
              <a:t>ABCD – </a:t>
            </a:r>
            <a:r>
              <a:rPr lang="ru-RU" sz="3200" dirty="0" smtClean="0"/>
              <a:t>Սեղան է </a:t>
            </a:r>
            <a:endParaRPr lang="ru-RU" sz="3200" dirty="0"/>
          </a:p>
          <a:p>
            <a:r>
              <a:rPr lang="ru-RU" sz="3200" dirty="0"/>
              <a:t> </a:t>
            </a:r>
            <a:r>
              <a:rPr lang="ru-RU" sz="3200" i="1" dirty="0" smtClean="0"/>
              <a:t>Գտնել անկյունները</a:t>
            </a:r>
            <a:endParaRPr lang="ru-RU" sz="3200" dirty="0"/>
          </a:p>
        </p:txBody>
      </p:sp>
      <p:sp>
        <p:nvSpPr>
          <p:cNvPr id="15376" name="Line 16"/>
          <p:cNvSpPr>
            <a:spLocks noChangeShapeType="1"/>
          </p:cNvSpPr>
          <p:nvPr/>
        </p:nvSpPr>
        <p:spPr bwMode="auto">
          <a:xfrm>
            <a:off x="4859338" y="1268413"/>
            <a:ext cx="144462" cy="2889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5377" name="Line 17"/>
          <p:cNvSpPr>
            <a:spLocks noChangeShapeType="1"/>
          </p:cNvSpPr>
          <p:nvPr/>
        </p:nvSpPr>
        <p:spPr bwMode="auto">
          <a:xfrm flipV="1">
            <a:off x="5003800" y="1412875"/>
            <a:ext cx="288925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53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5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99FF99"/>
            </a:gs>
            <a:gs pos="50000">
              <a:schemeClr val="bg1"/>
            </a:gs>
            <a:gs pos="100000">
              <a:srgbClr val="99FF99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1666875" cy="561975"/>
          </a:xfrm>
        </p:spPr>
        <p:txBody>
          <a:bodyPr/>
          <a:lstStyle/>
          <a:p>
            <a:pPr algn="l" eaLnBrk="1" hangingPunct="1"/>
            <a:r>
              <a:rPr lang="ru-RU" sz="2400" b="1" smtClean="0"/>
              <a:t>№ 2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5949950"/>
            <a:ext cx="82550" cy="176213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endParaRPr lang="ru-RU" sz="800" smtClean="0"/>
          </a:p>
        </p:txBody>
      </p:sp>
      <p:sp>
        <p:nvSpPr>
          <p:cNvPr id="16388" name="AutoShape 4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250825" y="5805488"/>
            <a:ext cx="433388" cy="485775"/>
          </a:xfrm>
          <a:prstGeom prst="left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6389" name="Line 5"/>
          <p:cNvSpPr>
            <a:spLocks noChangeShapeType="1"/>
          </p:cNvSpPr>
          <p:nvPr/>
        </p:nvSpPr>
        <p:spPr bwMode="auto">
          <a:xfrm>
            <a:off x="4211638" y="1268413"/>
            <a:ext cx="1152525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6390" name="Line 6"/>
          <p:cNvSpPr>
            <a:spLocks noChangeShapeType="1"/>
          </p:cNvSpPr>
          <p:nvPr/>
        </p:nvSpPr>
        <p:spPr bwMode="auto">
          <a:xfrm>
            <a:off x="5364163" y="1268413"/>
            <a:ext cx="1368425" cy="18002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6391" name="Line 7"/>
          <p:cNvSpPr>
            <a:spLocks noChangeShapeType="1"/>
          </p:cNvSpPr>
          <p:nvPr/>
        </p:nvSpPr>
        <p:spPr bwMode="auto">
          <a:xfrm>
            <a:off x="4211638" y="1268413"/>
            <a:ext cx="1296987" cy="18002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6392" name="Line 8"/>
          <p:cNvSpPr>
            <a:spLocks noChangeShapeType="1"/>
          </p:cNvSpPr>
          <p:nvPr/>
        </p:nvSpPr>
        <p:spPr bwMode="auto">
          <a:xfrm flipH="1">
            <a:off x="2124075" y="1268413"/>
            <a:ext cx="2087563" cy="18002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6393" name="Line 9"/>
          <p:cNvSpPr>
            <a:spLocks noChangeShapeType="1"/>
          </p:cNvSpPr>
          <p:nvPr/>
        </p:nvSpPr>
        <p:spPr bwMode="auto">
          <a:xfrm>
            <a:off x="2124075" y="3068638"/>
            <a:ext cx="4608513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6394" name="Text Box 10"/>
          <p:cNvSpPr txBox="1">
            <a:spLocks noChangeArrowheads="1"/>
          </p:cNvSpPr>
          <p:nvPr/>
        </p:nvSpPr>
        <p:spPr bwMode="auto">
          <a:xfrm>
            <a:off x="1692275" y="2997200"/>
            <a:ext cx="477838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200"/>
              <a:t>А</a:t>
            </a:r>
          </a:p>
        </p:txBody>
      </p:sp>
      <p:sp>
        <p:nvSpPr>
          <p:cNvPr id="16395" name="Text Box 11"/>
          <p:cNvSpPr txBox="1">
            <a:spLocks noChangeArrowheads="1"/>
          </p:cNvSpPr>
          <p:nvPr/>
        </p:nvSpPr>
        <p:spPr bwMode="auto">
          <a:xfrm>
            <a:off x="3635375" y="692150"/>
            <a:ext cx="477838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200"/>
              <a:t>В</a:t>
            </a:r>
          </a:p>
        </p:txBody>
      </p:sp>
      <p:sp>
        <p:nvSpPr>
          <p:cNvPr id="16396" name="Text Box 12"/>
          <p:cNvSpPr txBox="1">
            <a:spLocks noChangeArrowheads="1"/>
          </p:cNvSpPr>
          <p:nvPr/>
        </p:nvSpPr>
        <p:spPr bwMode="auto">
          <a:xfrm>
            <a:off x="5435600" y="692150"/>
            <a:ext cx="477838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200"/>
              <a:t>С</a:t>
            </a:r>
          </a:p>
        </p:txBody>
      </p:sp>
      <p:sp>
        <p:nvSpPr>
          <p:cNvPr id="16397" name="Text Box 13"/>
          <p:cNvSpPr txBox="1">
            <a:spLocks noChangeArrowheads="1"/>
          </p:cNvSpPr>
          <p:nvPr/>
        </p:nvSpPr>
        <p:spPr bwMode="auto">
          <a:xfrm>
            <a:off x="6732588" y="2997200"/>
            <a:ext cx="477837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/>
              <a:t>D</a:t>
            </a:r>
            <a:endParaRPr lang="ru-RU" sz="3200"/>
          </a:p>
        </p:txBody>
      </p:sp>
      <p:sp>
        <p:nvSpPr>
          <p:cNvPr id="16398" name="Text Box 14"/>
          <p:cNvSpPr txBox="1">
            <a:spLocks noChangeArrowheads="1"/>
          </p:cNvSpPr>
          <p:nvPr/>
        </p:nvSpPr>
        <p:spPr bwMode="auto">
          <a:xfrm>
            <a:off x="5219700" y="3068638"/>
            <a:ext cx="477838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/>
              <a:t>K</a:t>
            </a:r>
            <a:endParaRPr lang="ru-RU" sz="3200"/>
          </a:p>
        </p:txBody>
      </p:sp>
      <p:sp>
        <p:nvSpPr>
          <p:cNvPr id="16399" name="Text Box 15"/>
          <p:cNvSpPr txBox="1">
            <a:spLocks noChangeArrowheads="1"/>
          </p:cNvSpPr>
          <p:nvPr/>
        </p:nvSpPr>
        <p:spPr bwMode="auto">
          <a:xfrm>
            <a:off x="3779838" y="1484313"/>
            <a:ext cx="581025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/>
              <a:t>75</a:t>
            </a:r>
            <a:endParaRPr lang="ru-RU" sz="2800"/>
          </a:p>
        </p:txBody>
      </p:sp>
      <p:sp>
        <p:nvSpPr>
          <p:cNvPr id="16400" name="Text Box 16"/>
          <p:cNvSpPr txBox="1">
            <a:spLocks noChangeArrowheads="1"/>
          </p:cNvSpPr>
          <p:nvPr/>
        </p:nvSpPr>
        <p:spPr bwMode="auto">
          <a:xfrm>
            <a:off x="4140200" y="1412875"/>
            <a:ext cx="268288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200"/>
              <a:t>0</a:t>
            </a:r>
            <a:endParaRPr lang="ru-RU" sz="1200"/>
          </a:p>
        </p:txBody>
      </p:sp>
      <p:sp>
        <p:nvSpPr>
          <p:cNvPr id="16401" name="Text Box 17"/>
          <p:cNvSpPr txBox="1">
            <a:spLocks noChangeArrowheads="1"/>
          </p:cNvSpPr>
          <p:nvPr/>
        </p:nvSpPr>
        <p:spPr bwMode="auto">
          <a:xfrm>
            <a:off x="2463800" y="2532063"/>
            <a:ext cx="581025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/>
              <a:t>40</a:t>
            </a:r>
            <a:endParaRPr lang="ru-RU" sz="2800"/>
          </a:p>
        </p:txBody>
      </p:sp>
      <p:sp>
        <p:nvSpPr>
          <p:cNvPr id="16402" name="Text Box 18"/>
          <p:cNvSpPr txBox="1">
            <a:spLocks noChangeArrowheads="1"/>
          </p:cNvSpPr>
          <p:nvPr/>
        </p:nvSpPr>
        <p:spPr bwMode="auto">
          <a:xfrm>
            <a:off x="2824163" y="2441575"/>
            <a:ext cx="268287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200"/>
              <a:t>0</a:t>
            </a:r>
            <a:endParaRPr lang="ru-RU" sz="1200"/>
          </a:p>
        </p:txBody>
      </p:sp>
      <p:sp>
        <p:nvSpPr>
          <p:cNvPr id="16403" name="Text Box 19"/>
          <p:cNvSpPr txBox="1">
            <a:spLocks noChangeArrowheads="1"/>
          </p:cNvSpPr>
          <p:nvPr/>
        </p:nvSpPr>
        <p:spPr bwMode="auto">
          <a:xfrm>
            <a:off x="1042988" y="4292600"/>
            <a:ext cx="5317481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 dirty="0"/>
              <a:t>ABCD – </a:t>
            </a:r>
            <a:r>
              <a:rPr lang="ru-RU" sz="3200" dirty="0" smtClean="0"/>
              <a:t>սեղան է ВК </a:t>
            </a:r>
            <a:r>
              <a:rPr lang="ru-RU" sz="3200" dirty="0"/>
              <a:t>// С</a:t>
            </a:r>
            <a:r>
              <a:rPr lang="en-US" sz="3200" dirty="0"/>
              <a:t>D. </a:t>
            </a:r>
          </a:p>
          <a:p>
            <a:r>
              <a:rPr lang="ru-RU" sz="3200" i="1" dirty="0" smtClean="0"/>
              <a:t>Գտնել անկյունները</a:t>
            </a:r>
            <a:endParaRPr lang="en-US" sz="3200" dirty="0"/>
          </a:p>
          <a:p>
            <a:endParaRPr lang="ru-RU" sz="3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63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163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163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164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164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64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8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163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163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8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163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163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63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2" presetClass="entr" presetSubtype="8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163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2" presetClass="entr" presetSubtype="8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164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2" presetClass="entr" presetSubtype="8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164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22" presetClass="entr" presetSubtype="8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500"/>
                                        <p:tgtEl>
                                          <p:spTgt spid="164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9" grpId="0" animBg="1"/>
      <p:bldP spid="16389" grpId="1" animBg="1"/>
      <p:bldP spid="16390" grpId="0" animBg="1"/>
      <p:bldP spid="16391" grpId="0" animBg="1"/>
      <p:bldP spid="16391" grpId="1" animBg="1"/>
      <p:bldP spid="16392" grpId="0" animBg="1"/>
      <p:bldP spid="16393" grpId="0" animBg="1"/>
      <p:bldP spid="16399" grpId="0"/>
      <p:bldP spid="16399" grpId="1"/>
      <p:bldP spid="16400" grpId="0"/>
      <p:bldP spid="16400" grpId="1"/>
      <p:bldP spid="16401" grpId="0"/>
      <p:bldP spid="16401" grpId="1"/>
      <p:bldP spid="16402" grpId="0"/>
      <p:bldP spid="16402" grpId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99FF99"/>
            </a:gs>
            <a:gs pos="50000">
              <a:schemeClr val="bg1"/>
            </a:gs>
            <a:gs pos="100000">
              <a:srgbClr val="99FF99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539750" y="260350"/>
            <a:ext cx="1584325" cy="431800"/>
          </a:xfrm>
        </p:spPr>
        <p:txBody>
          <a:bodyPr/>
          <a:lstStyle/>
          <a:p>
            <a:pPr algn="l" eaLnBrk="1" hangingPunct="1"/>
            <a:r>
              <a:rPr lang="ru-RU" sz="2400" b="1" smtClean="0"/>
              <a:t>№ 3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6021388"/>
            <a:ext cx="153988" cy="104775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endParaRPr lang="ru-RU" sz="800" smtClean="0"/>
          </a:p>
        </p:txBody>
      </p:sp>
      <p:sp>
        <p:nvSpPr>
          <p:cNvPr id="17412" name="AutoShape 4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323850" y="5805488"/>
            <a:ext cx="431800" cy="485775"/>
          </a:xfrm>
          <a:prstGeom prst="left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7413" name="AutoShape 5"/>
          <p:cNvSpPr>
            <a:spLocks noChangeArrowheads="1"/>
          </p:cNvSpPr>
          <p:nvPr/>
        </p:nvSpPr>
        <p:spPr bwMode="auto">
          <a:xfrm rot="10800000">
            <a:off x="3995738" y="908050"/>
            <a:ext cx="2425700" cy="2354263"/>
          </a:xfrm>
          <a:prstGeom prst="rtTriangle">
            <a:avLst/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7414" name="AutoShape 6"/>
          <p:cNvSpPr>
            <a:spLocks noChangeArrowheads="1"/>
          </p:cNvSpPr>
          <p:nvPr/>
        </p:nvSpPr>
        <p:spPr bwMode="auto">
          <a:xfrm rot="8033086">
            <a:off x="2374900" y="1593850"/>
            <a:ext cx="3313113" cy="3382963"/>
          </a:xfrm>
          <a:prstGeom prst="rtTriangle">
            <a:avLst/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7415" name="Arc 7"/>
          <p:cNvSpPr>
            <a:spLocks/>
          </p:cNvSpPr>
          <p:nvPr/>
        </p:nvSpPr>
        <p:spPr bwMode="auto">
          <a:xfrm rot="6902338">
            <a:off x="3775075" y="796926"/>
            <a:ext cx="623887" cy="576262"/>
          </a:xfrm>
          <a:custGeom>
            <a:avLst/>
            <a:gdLst>
              <a:gd name="T0" fmla="*/ 0 w 24306"/>
              <a:gd name="T1" fmla="*/ 4535 h 21600"/>
              <a:gd name="T2" fmla="*/ 623887 w 24306"/>
              <a:gd name="T3" fmla="*/ 576262 h 21600"/>
              <a:gd name="T4" fmla="*/ 69458 w 24306"/>
              <a:gd name="T5" fmla="*/ 576262 h 21600"/>
              <a:gd name="T6" fmla="*/ 0 60000 65536"/>
              <a:gd name="T7" fmla="*/ 0 60000 65536"/>
              <a:gd name="T8" fmla="*/ 0 60000 65536"/>
              <a:gd name="T9" fmla="*/ 0 w 24306"/>
              <a:gd name="T10" fmla="*/ 0 h 21600"/>
              <a:gd name="T11" fmla="*/ 24306 w 24306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4306" h="21600" fill="none" extrusionOk="0">
                <a:moveTo>
                  <a:pt x="0" y="170"/>
                </a:moveTo>
                <a:cubicBezTo>
                  <a:pt x="897" y="56"/>
                  <a:pt x="1801" y="-1"/>
                  <a:pt x="2706" y="0"/>
                </a:cubicBezTo>
                <a:cubicBezTo>
                  <a:pt x="14635" y="0"/>
                  <a:pt x="24306" y="9670"/>
                  <a:pt x="24306" y="21600"/>
                </a:cubicBezTo>
              </a:path>
              <a:path w="24306" h="21600" stroke="0" extrusionOk="0">
                <a:moveTo>
                  <a:pt x="0" y="170"/>
                </a:moveTo>
                <a:cubicBezTo>
                  <a:pt x="897" y="56"/>
                  <a:pt x="1801" y="-1"/>
                  <a:pt x="2706" y="0"/>
                </a:cubicBezTo>
                <a:cubicBezTo>
                  <a:pt x="14635" y="0"/>
                  <a:pt x="24306" y="9670"/>
                  <a:pt x="24306" y="21600"/>
                </a:cubicBezTo>
                <a:lnTo>
                  <a:pt x="2706" y="21600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7416" name="Line 8"/>
          <p:cNvSpPr>
            <a:spLocks noChangeShapeType="1"/>
          </p:cNvSpPr>
          <p:nvPr/>
        </p:nvSpPr>
        <p:spPr bwMode="auto">
          <a:xfrm>
            <a:off x="6156325" y="908050"/>
            <a:ext cx="0" cy="2174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7417" name="Line 9"/>
          <p:cNvSpPr>
            <a:spLocks noChangeShapeType="1"/>
          </p:cNvSpPr>
          <p:nvPr/>
        </p:nvSpPr>
        <p:spPr bwMode="auto">
          <a:xfrm>
            <a:off x="6156325" y="1125538"/>
            <a:ext cx="28733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grpSp>
        <p:nvGrpSpPr>
          <p:cNvPr id="2" name="Group 10"/>
          <p:cNvGrpSpPr>
            <a:grpSpLocks/>
          </p:cNvGrpSpPr>
          <p:nvPr/>
        </p:nvGrpSpPr>
        <p:grpSpPr bwMode="auto">
          <a:xfrm>
            <a:off x="6011863" y="2565400"/>
            <a:ext cx="360362" cy="403225"/>
            <a:chOff x="4468" y="2795"/>
            <a:chExt cx="227" cy="254"/>
          </a:xfrm>
        </p:grpSpPr>
        <p:sp>
          <p:nvSpPr>
            <p:cNvPr id="17431" name="Arc 11"/>
            <p:cNvSpPr>
              <a:spLocks/>
            </p:cNvSpPr>
            <p:nvPr/>
          </p:nvSpPr>
          <p:spPr bwMode="auto">
            <a:xfrm rot="-3265420">
              <a:off x="4477" y="2786"/>
              <a:ext cx="209" cy="227"/>
            </a:xfrm>
            <a:custGeom>
              <a:avLst/>
              <a:gdLst>
                <a:gd name="T0" fmla="*/ 0 w 21188"/>
                <a:gd name="T1" fmla="*/ 0 h 21600"/>
                <a:gd name="T2" fmla="*/ 209 w 21188"/>
                <a:gd name="T3" fmla="*/ 183 h 21600"/>
                <a:gd name="T4" fmla="*/ 0 w 21188"/>
                <a:gd name="T5" fmla="*/ 227 h 21600"/>
                <a:gd name="T6" fmla="*/ 0 60000 65536"/>
                <a:gd name="T7" fmla="*/ 0 60000 65536"/>
                <a:gd name="T8" fmla="*/ 0 60000 65536"/>
                <a:gd name="T9" fmla="*/ 0 w 21188"/>
                <a:gd name="T10" fmla="*/ 0 h 21600"/>
                <a:gd name="T11" fmla="*/ 21188 w 21188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188" h="21600" fill="none" extrusionOk="0">
                  <a:moveTo>
                    <a:pt x="-1" y="0"/>
                  </a:moveTo>
                  <a:cubicBezTo>
                    <a:pt x="10310" y="0"/>
                    <a:pt x="19183" y="7286"/>
                    <a:pt x="21187" y="17400"/>
                  </a:cubicBezTo>
                </a:path>
                <a:path w="21188" h="21600" stroke="0" extrusionOk="0">
                  <a:moveTo>
                    <a:pt x="-1" y="0"/>
                  </a:moveTo>
                  <a:cubicBezTo>
                    <a:pt x="10310" y="0"/>
                    <a:pt x="19183" y="7286"/>
                    <a:pt x="21187" y="174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7432" name="Arc 12"/>
            <p:cNvSpPr>
              <a:spLocks/>
            </p:cNvSpPr>
            <p:nvPr/>
          </p:nvSpPr>
          <p:spPr bwMode="auto">
            <a:xfrm rot="-3265420">
              <a:off x="4477" y="2831"/>
              <a:ext cx="209" cy="227"/>
            </a:xfrm>
            <a:custGeom>
              <a:avLst/>
              <a:gdLst>
                <a:gd name="T0" fmla="*/ 0 w 21188"/>
                <a:gd name="T1" fmla="*/ 0 h 21600"/>
                <a:gd name="T2" fmla="*/ 209 w 21188"/>
                <a:gd name="T3" fmla="*/ 183 h 21600"/>
                <a:gd name="T4" fmla="*/ 0 w 21188"/>
                <a:gd name="T5" fmla="*/ 227 h 21600"/>
                <a:gd name="T6" fmla="*/ 0 60000 65536"/>
                <a:gd name="T7" fmla="*/ 0 60000 65536"/>
                <a:gd name="T8" fmla="*/ 0 60000 65536"/>
                <a:gd name="T9" fmla="*/ 0 w 21188"/>
                <a:gd name="T10" fmla="*/ 0 h 21600"/>
                <a:gd name="T11" fmla="*/ 21188 w 21188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188" h="21600" fill="none" extrusionOk="0">
                  <a:moveTo>
                    <a:pt x="-1" y="0"/>
                  </a:moveTo>
                  <a:cubicBezTo>
                    <a:pt x="10310" y="0"/>
                    <a:pt x="19183" y="7286"/>
                    <a:pt x="21187" y="17400"/>
                  </a:cubicBezTo>
                </a:path>
                <a:path w="21188" h="21600" stroke="0" extrusionOk="0">
                  <a:moveTo>
                    <a:pt x="-1" y="0"/>
                  </a:moveTo>
                  <a:cubicBezTo>
                    <a:pt x="10310" y="0"/>
                    <a:pt x="19183" y="7286"/>
                    <a:pt x="21187" y="174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</p:grpSp>
      <p:sp>
        <p:nvSpPr>
          <p:cNvPr id="17419" name="Text Box 13"/>
          <p:cNvSpPr txBox="1">
            <a:spLocks noChangeArrowheads="1"/>
          </p:cNvSpPr>
          <p:nvPr/>
        </p:nvSpPr>
        <p:spPr bwMode="auto">
          <a:xfrm>
            <a:off x="1258888" y="3213100"/>
            <a:ext cx="477837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200"/>
              <a:t>А</a:t>
            </a:r>
          </a:p>
        </p:txBody>
      </p:sp>
      <p:sp>
        <p:nvSpPr>
          <p:cNvPr id="17420" name="Text Box 14"/>
          <p:cNvSpPr txBox="1">
            <a:spLocks noChangeArrowheads="1"/>
          </p:cNvSpPr>
          <p:nvPr/>
        </p:nvSpPr>
        <p:spPr bwMode="auto">
          <a:xfrm>
            <a:off x="3708400" y="333375"/>
            <a:ext cx="477838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200"/>
              <a:t>В</a:t>
            </a:r>
          </a:p>
        </p:txBody>
      </p:sp>
      <p:sp>
        <p:nvSpPr>
          <p:cNvPr id="17421" name="Text Box 15"/>
          <p:cNvSpPr txBox="1">
            <a:spLocks noChangeArrowheads="1"/>
          </p:cNvSpPr>
          <p:nvPr/>
        </p:nvSpPr>
        <p:spPr bwMode="auto">
          <a:xfrm>
            <a:off x="6443663" y="333375"/>
            <a:ext cx="477837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200"/>
              <a:t>С</a:t>
            </a:r>
          </a:p>
        </p:txBody>
      </p:sp>
      <p:sp>
        <p:nvSpPr>
          <p:cNvPr id="17424" name="Text Box 16"/>
          <p:cNvSpPr txBox="1">
            <a:spLocks noChangeArrowheads="1"/>
          </p:cNvSpPr>
          <p:nvPr/>
        </p:nvSpPr>
        <p:spPr bwMode="auto">
          <a:xfrm>
            <a:off x="6443663" y="3141663"/>
            <a:ext cx="477837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/>
              <a:t>D</a:t>
            </a:r>
            <a:endParaRPr lang="ru-RU" sz="3200"/>
          </a:p>
        </p:txBody>
      </p:sp>
      <p:sp>
        <p:nvSpPr>
          <p:cNvPr id="17425" name="Text Box 17"/>
          <p:cNvSpPr txBox="1">
            <a:spLocks noChangeArrowheads="1"/>
          </p:cNvSpPr>
          <p:nvPr/>
        </p:nvSpPr>
        <p:spPr bwMode="auto">
          <a:xfrm>
            <a:off x="3779838" y="1268413"/>
            <a:ext cx="779462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/>
              <a:t>135</a:t>
            </a:r>
            <a:endParaRPr lang="ru-RU" sz="2800"/>
          </a:p>
        </p:txBody>
      </p:sp>
      <p:sp>
        <p:nvSpPr>
          <p:cNvPr id="17427" name="Text Box 19"/>
          <p:cNvSpPr txBox="1">
            <a:spLocks noChangeArrowheads="1"/>
          </p:cNvSpPr>
          <p:nvPr/>
        </p:nvSpPr>
        <p:spPr bwMode="auto">
          <a:xfrm>
            <a:off x="5724525" y="2133600"/>
            <a:ext cx="58102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/>
              <a:t>45</a:t>
            </a:r>
            <a:endParaRPr lang="ru-RU" sz="2800"/>
          </a:p>
        </p:txBody>
      </p:sp>
      <p:sp>
        <p:nvSpPr>
          <p:cNvPr id="17428" name="Text Box 20"/>
          <p:cNvSpPr txBox="1">
            <a:spLocks noChangeArrowheads="1"/>
          </p:cNvSpPr>
          <p:nvPr/>
        </p:nvSpPr>
        <p:spPr bwMode="auto">
          <a:xfrm>
            <a:off x="6084888" y="2060575"/>
            <a:ext cx="277812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200"/>
              <a:t>o</a:t>
            </a:r>
            <a:endParaRPr lang="ru-RU" sz="1200"/>
          </a:p>
        </p:txBody>
      </p:sp>
      <p:sp>
        <p:nvSpPr>
          <p:cNvPr id="17426" name="Text Box 21"/>
          <p:cNvSpPr txBox="1">
            <a:spLocks noChangeArrowheads="1"/>
          </p:cNvSpPr>
          <p:nvPr/>
        </p:nvSpPr>
        <p:spPr bwMode="auto">
          <a:xfrm>
            <a:off x="3563938" y="3284538"/>
            <a:ext cx="109517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dirty="0"/>
              <a:t>30 </a:t>
            </a:r>
            <a:r>
              <a:rPr lang="ru-RU" sz="2800" dirty="0" smtClean="0"/>
              <a:t>սմ</a:t>
            </a:r>
            <a:endParaRPr lang="ru-RU" sz="2800" dirty="0"/>
          </a:p>
        </p:txBody>
      </p:sp>
      <p:sp>
        <p:nvSpPr>
          <p:cNvPr id="3" name="Text Box 22"/>
          <p:cNvSpPr txBox="1">
            <a:spLocks noChangeArrowheads="1"/>
          </p:cNvSpPr>
          <p:nvPr/>
        </p:nvSpPr>
        <p:spPr bwMode="auto">
          <a:xfrm>
            <a:off x="519113" y="4211638"/>
            <a:ext cx="18415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ru-RU" sz="3200"/>
          </a:p>
        </p:txBody>
      </p:sp>
      <p:sp>
        <p:nvSpPr>
          <p:cNvPr id="4" name="Text Box 23"/>
          <p:cNvSpPr txBox="1">
            <a:spLocks noChangeArrowheads="1"/>
          </p:cNvSpPr>
          <p:nvPr/>
        </p:nvSpPr>
        <p:spPr bwMode="auto">
          <a:xfrm>
            <a:off x="663575" y="4140200"/>
            <a:ext cx="18415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ru-RU" sz="3200"/>
          </a:p>
        </p:txBody>
      </p:sp>
      <p:sp>
        <p:nvSpPr>
          <p:cNvPr id="17429" name="Text Box 24"/>
          <p:cNvSpPr txBox="1">
            <a:spLocks noChangeArrowheads="1"/>
          </p:cNvSpPr>
          <p:nvPr/>
        </p:nvSpPr>
        <p:spPr bwMode="auto">
          <a:xfrm>
            <a:off x="2339975" y="4365625"/>
            <a:ext cx="3494867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 dirty="0"/>
              <a:t>ABCD – </a:t>
            </a:r>
            <a:r>
              <a:rPr lang="ru-RU" sz="3200" dirty="0" smtClean="0"/>
              <a:t>սեղան է </a:t>
            </a:r>
            <a:endParaRPr lang="ru-RU" sz="3200" dirty="0"/>
          </a:p>
          <a:p>
            <a:r>
              <a:rPr lang="ru-RU" sz="3200" i="1" dirty="0" smtClean="0"/>
              <a:t>Գտնել  </a:t>
            </a:r>
            <a:r>
              <a:rPr lang="ru-RU" sz="3200" dirty="0" smtClean="0"/>
              <a:t>ВС-ն</a:t>
            </a:r>
            <a:endParaRPr lang="ru-RU" sz="3200" i="1" dirty="0"/>
          </a:p>
        </p:txBody>
      </p:sp>
      <p:sp>
        <p:nvSpPr>
          <p:cNvPr id="17430" name="Rectangle 25"/>
          <p:cNvSpPr>
            <a:spLocks noChangeArrowheads="1"/>
          </p:cNvSpPr>
          <p:nvPr/>
        </p:nvSpPr>
        <p:spPr bwMode="auto">
          <a:xfrm>
            <a:off x="4284663" y="1125538"/>
            <a:ext cx="379412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/>
              <a:t>o</a:t>
            </a:r>
            <a:endParaRPr lang="ru-RU" sz="20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74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174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174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174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174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174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174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174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174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3" grpId="0" animBg="1"/>
      <p:bldP spid="17414" grpId="0" animBg="1"/>
      <p:bldP spid="17415" grpId="0" animBg="1"/>
      <p:bldP spid="17416" grpId="0" animBg="1"/>
      <p:bldP spid="17417" grpId="0" animBg="1"/>
      <p:bldP spid="17424" grpId="0"/>
      <p:bldP spid="17425" grpId="0"/>
      <p:bldP spid="17427" grpId="0"/>
      <p:bldP spid="17428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99FF99"/>
            </a:gs>
            <a:gs pos="50000">
              <a:schemeClr val="bg1"/>
            </a:gs>
            <a:gs pos="100000">
              <a:srgbClr val="99FF99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1522413" cy="490537"/>
          </a:xfrm>
        </p:spPr>
        <p:txBody>
          <a:bodyPr/>
          <a:lstStyle/>
          <a:p>
            <a:pPr algn="l" eaLnBrk="1" hangingPunct="1"/>
            <a:r>
              <a:rPr lang="ru-RU" sz="2400" b="1" smtClean="0"/>
              <a:t>№ 4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 flipV="1">
            <a:off x="457200" y="6126163"/>
            <a:ext cx="82550" cy="6985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endParaRPr lang="ru-RU" sz="800" smtClean="0"/>
          </a:p>
        </p:txBody>
      </p:sp>
      <p:sp>
        <p:nvSpPr>
          <p:cNvPr id="18436" name="AutoShape 4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323850" y="5805488"/>
            <a:ext cx="431800" cy="485775"/>
          </a:xfrm>
          <a:prstGeom prst="left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grpSp>
        <p:nvGrpSpPr>
          <p:cNvPr id="2" name="Group 5"/>
          <p:cNvGrpSpPr>
            <a:grpSpLocks/>
          </p:cNvGrpSpPr>
          <p:nvPr/>
        </p:nvGrpSpPr>
        <p:grpSpPr bwMode="auto">
          <a:xfrm rot="10800000">
            <a:off x="2124075" y="1052513"/>
            <a:ext cx="5040313" cy="3240087"/>
            <a:chOff x="1338" y="1117"/>
            <a:chExt cx="3175" cy="1497"/>
          </a:xfrm>
        </p:grpSpPr>
        <p:sp>
          <p:nvSpPr>
            <p:cNvPr id="18452" name="AutoShape 6"/>
            <p:cNvSpPr>
              <a:spLocks noChangeArrowheads="1"/>
            </p:cNvSpPr>
            <p:nvPr/>
          </p:nvSpPr>
          <p:spPr bwMode="auto">
            <a:xfrm>
              <a:off x="1338" y="1117"/>
              <a:ext cx="3175" cy="1497"/>
            </a:xfrm>
            <a:custGeom>
              <a:avLst/>
              <a:gdLst>
                <a:gd name="T0" fmla="*/ 2618 w 21600"/>
                <a:gd name="T1" fmla="*/ 749 h 21600"/>
                <a:gd name="T2" fmla="*/ 1587 w 21600"/>
                <a:gd name="T3" fmla="*/ 1497 h 21600"/>
                <a:gd name="T4" fmla="*/ 557 w 21600"/>
                <a:gd name="T5" fmla="*/ 749 h 21600"/>
                <a:gd name="T6" fmla="*/ 1587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5592 w 21600"/>
                <a:gd name="T13" fmla="*/ 5584 h 21600"/>
                <a:gd name="T14" fmla="*/ 16008 w 21600"/>
                <a:gd name="T15" fmla="*/ 16016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7579" y="21600"/>
                  </a:lnTo>
                  <a:lnTo>
                    <a:pt x="14021" y="21600"/>
                  </a:lnTo>
                  <a:lnTo>
                    <a:pt x="21600" y="0"/>
                  </a:lnTo>
                  <a:close/>
                </a:path>
              </a:pathLst>
            </a:custGeom>
            <a:solidFill>
              <a:schemeClr val="accent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8453" name="Line 7"/>
            <p:cNvSpPr>
              <a:spLocks noChangeShapeType="1"/>
            </p:cNvSpPr>
            <p:nvPr/>
          </p:nvSpPr>
          <p:spPr bwMode="auto">
            <a:xfrm>
              <a:off x="1338" y="1117"/>
              <a:ext cx="2041" cy="1497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8454" name="Line 8"/>
            <p:cNvSpPr>
              <a:spLocks noChangeShapeType="1"/>
            </p:cNvSpPr>
            <p:nvPr/>
          </p:nvSpPr>
          <p:spPr bwMode="auto">
            <a:xfrm flipH="1">
              <a:off x="2472" y="1117"/>
              <a:ext cx="2041" cy="1497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18441" name="Line 9"/>
          <p:cNvSpPr>
            <a:spLocks noChangeShapeType="1"/>
          </p:cNvSpPr>
          <p:nvPr/>
        </p:nvSpPr>
        <p:spPr bwMode="auto">
          <a:xfrm>
            <a:off x="4787900" y="1628775"/>
            <a:ext cx="144463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8442" name="Line 10"/>
          <p:cNvSpPr>
            <a:spLocks noChangeShapeType="1"/>
          </p:cNvSpPr>
          <p:nvPr/>
        </p:nvSpPr>
        <p:spPr bwMode="auto">
          <a:xfrm flipH="1">
            <a:off x="4787900" y="1773238"/>
            <a:ext cx="144463" cy="1428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8443" name="Line 11"/>
          <p:cNvSpPr>
            <a:spLocks noChangeShapeType="1"/>
          </p:cNvSpPr>
          <p:nvPr/>
        </p:nvSpPr>
        <p:spPr bwMode="auto">
          <a:xfrm>
            <a:off x="5364163" y="1052513"/>
            <a:ext cx="0" cy="3240087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8444" name="Line 12"/>
          <p:cNvSpPr>
            <a:spLocks noChangeShapeType="1"/>
          </p:cNvSpPr>
          <p:nvPr/>
        </p:nvSpPr>
        <p:spPr bwMode="auto">
          <a:xfrm>
            <a:off x="5364163" y="4076700"/>
            <a:ext cx="2159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8445" name="Line 13"/>
          <p:cNvSpPr>
            <a:spLocks noChangeShapeType="1"/>
          </p:cNvSpPr>
          <p:nvPr/>
        </p:nvSpPr>
        <p:spPr bwMode="auto">
          <a:xfrm>
            <a:off x="5580063" y="4076700"/>
            <a:ext cx="0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8446" name="Rectangle 14"/>
          <p:cNvSpPr>
            <a:spLocks noChangeArrowheads="1"/>
          </p:cNvSpPr>
          <p:nvPr/>
        </p:nvSpPr>
        <p:spPr bwMode="auto">
          <a:xfrm>
            <a:off x="5795963" y="1844675"/>
            <a:ext cx="4508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600"/>
              <a:t>=</a:t>
            </a:r>
          </a:p>
        </p:txBody>
      </p:sp>
      <p:sp>
        <p:nvSpPr>
          <p:cNvPr id="18447" name="Rectangle 15"/>
          <p:cNvSpPr>
            <a:spLocks noChangeArrowheads="1"/>
          </p:cNvSpPr>
          <p:nvPr/>
        </p:nvSpPr>
        <p:spPr bwMode="auto">
          <a:xfrm>
            <a:off x="2987675" y="1989138"/>
            <a:ext cx="4508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600"/>
              <a:t>=</a:t>
            </a:r>
          </a:p>
        </p:txBody>
      </p:sp>
      <p:sp>
        <p:nvSpPr>
          <p:cNvPr id="18448" name="Text Box 16"/>
          <p:cNvSpPr txBox="1">
            <a:spLocks noChangeArrowheads="1"/>
          </p:cNvSpPr>
          <p:nvPr/>
        </p:nvSpPr>
        <p:spPr bwMode="auto">
          <a:xfrm>
            <a:off x="1743075" y="4233863"/>
            <a:ext cx="5143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600"/>
              <a:t>А</a:t>
            </a:r>
          </a:p>
        </p:txBody>
      </p:sp>
      <p:sp>
        <p:nvSpPr>
          <p:cNvPr id="18449" name="Text Box 17"/>
          <p:cNvSpPr txBox="1">
            <a:spLocks noChangeArrowheads="1"/>
          </p:cNvSpPr>
          <p:nvPr/>
        </p:nvSpPr>
        <p:spPr bwMode="auto">
          <a:xfrm>
            <a:off x="3419475" y="620713"/>
            <a:ext cx="5143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600"/>
              <a:t>В</a:t>
            </a:r>
          </a:p>
        </p:txBody>
      </p:sp>
      <p:sp>
        <p:nvSpPr>
          <p:cNvPr id="18450" name="Text Box 18"/>
          <p:cNvSpPr txBox="1">
            <a:spLocks noChangeArrowheads="1"/>
          </p:cNvSpPr>
          <p:nvPr/>
        </p:nvSpPr>
        <p:spPr bwMode="auto">
          <a:xfrm>
            <a:off x="5435600" y="620713"/>
            <a:ext cx="5143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600"/>
              <a:t>С</a:t>
            </a:r>
          </a:p>
        </p:txBody>
      </p:sp>
      <p:sp>
        <p:nvSpPr>
          <p:cNvPr id="18451" name="Text Box 19"/>
          <p:cNvSpPr txBox="1">
            <a:spLocks noChangeArrowheads="1"/>
          </p:cNvSpPr>
          <p:nvPr/>
        </p:nvSpPr>
        <p:spPr bwMode="auto">
          <a:xfrm>
            <a:off x="7164388" y="4221163"/>
            <a:ext cx="5143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600"/>
              <a:t>D</a:t>
            </a:r>
            <a:endParaRPr lang="ru-RU" sz="3600"/>
          </a:p>
        </p:txBody>
      </p:sp>
      <p:sp>
        <p:nvSpPr>
          <p:cNvPr id="3" name="Text Box 20"/>
          <p:cNvSpPr txBox="1">
            <a:spLocks noChangeArrowheads="1"/>
          </p:cNvSpPr>
          <p:nvPr/>
        </p:nvSpPr>
        <p:spPr bwMode="auto">
          <a:xfrm>
            <a:off x="5148263" y="4414838"/>
            <a:ext cx="477837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/>
              <a:t>K</a:t>
            </a:r>
            <a:endParaRPr lang="ru-RU" sz="3200"/>
          </a:p>
        </p:txBody>
      </p:sp>
      <p:sp>
        <p:nvSpPr>
          <p:cNvPr id="4" name="Text Box 21"/>
          <p:cNvSpPr txBox="1">
            <a:spLocks noChangeArrowheads="1"/>
          </p:cNvSpPr>
          <p:nvPr/>
        </p:nvSpPr>
        <p:spPr bwMode="auto">
          <a:xfrm>
            <a:off x="4356100" y="476250"/>
            <a:ext cx="1008063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 dirty="0"/>
              <a:t>5 </a:t>
            </a:r>
            <a:r>
              <a:rPr lang="ru-RU" dirty="0" smtClean="0"/>
              <a:t>սմ</a:t>
            </a:r>
            <a:endParaRPr lang="ru-RU" sz="3600" dirty="0"/>
          </a:p>
        </p:txBody>
      </p:sp>
      <p:sp>
        <p:nvSpPr>
          <p:cNvPr id="5" name="Text Box 22"/>
          <p:cNvSpPr txBox="1">
            <a:spLocks noChangeArrowheads="1"/>
          </p:cNvSpPr>
          <p:nvPr/>
        </p:nvSpPr>
        <p:spPr bwMode="auto">
          <a:xfrm>
            <a:off x="950913" y="4883150"/>
            <a:ext cx="6382388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600" dirty="0"/>
              <a:t>ABCD – </a:t>
            </a:r>
            <a:r>
              <a:rPr lang="ru-RU" sz="3600" dirty="0" smtClean="0"/>
              <a:t>սեղան է  </a:t>
            </a:r>
            <a:r>
              <a:rPr lang="en-US" sz="3600" dirty="0"/>
              <a:t>AD = 15 </a:t>
            </a:r>
            <a:r>
              <a:rPr lang="ru-RU" sz="3600" dirty="0" smtClean="0"/>
              <a:t>սմ</a:t>
            </a:r>
            <a:endParaRPr lang="en-US" sz="3600" dirty="0"/>
          </a:p>
          <a:p>
            <a:r>
              <a:rPr lang="ru-RU" sz="3600" i="1" dirty="0" smtClean="0"/>
              <a:t>Գտնել  СК-ն</a:t>
            </a:r>
            <a:endParaRPr lang="ru-RU" sz="3600" i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184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184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184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184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84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184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184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184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184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84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184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41" grpId="0" animBg="1"/>
      <p:bldP spid="18442" grpId="0" animBg="1"/>
      <p:bldP spid="18443" grpId="0" animBg="1"/>
      <p:bldP spid="18444" grpId="0" animBg="1"/>
      <p:bldP spid="18445" grpId="0" animBg="1"/>
      <p:bldP spid="18446" grpId="0"/>
      <p:bldP spid="18447" grpId="0"/>
      <p:bldP spid="18448" grpId="0"/>
      <p:bldP spid="18449" grpId="0"/>
      <p:bldP spid="18450" grpId="0"/>
      <p:bldP spid="18451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99FF99"/>
            </a:gs>
            <a:gs pos="50000">
              <a:schemeClr val="bg1"/>
            </a:gs>
            <a:gs pos="100000">
              <a:srgbClr val="99FF99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1306513" cy="490537"/>
          </a:xfrm>
        </p:spPr>
        <p:txBody>
          <a:bodyPr/>
          <a:lstStyle/>
          <a:p>
            <a:pPr algn="l" eaLnBrk="1" hangingPunct="1"/>
            <a:r>
              <a:rPr lang="ru-RU" sz="2400" b="1" smtClean="0"/>
              <a:t>№5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5949950"/>
            <a:ext cx="153988" cy="176213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endParaRPr lang="ru-RU" sz="800" smtClean="0"/>
          </a:p>
        </p:txBody>
      </p:sp>
      <p:sp>
        <p:nvSpPr>
          <p:cNvPr id="19460" name="AutoShape 4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323850" y="5876925"/>
            <a:ext cx="431800" cy="485775"/>
          </a:xfrm>
          <a:prstGeom prst="left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grpSp>
        <p:nvGrpSpPr>
          <p:cNvPr id="19461" name="Group 5"/>
          <p:cNvGrpSpPr>
            <a:grpSpLocks/>
          </p:cNvGrpSpPr>
          <p:nvPr/>
        </p:nvGrpSpPr>
        <p:grpSpPr bwMode="auto">
          <a:xfrm>
            <a:off x="1116013" y="1484313"/>
            <a:ext cx="5976937" cy="2376487"/>
            <a:chOff x="703" y="935"/>
            <a:chExt cx="3130" cy="1452"/>
          </a:xfrm>
        </p:grpSpPr>
        <p:sp>
          <p:nvSpPr>
            <p:cNvPr id="19484" name="Line 6"/>
            <p:cNvSpPr>
              <a:spLocks noChangeShapeType="1"/>
            </p:cNvSpPr>
            <p:nvPr/>
          </p:nvSpPr>
          <p:spPr bwMode="auto">
            <a:xfrm flipV="1">
              <a:off x="703" y="935"/>
              <a:ext cx="1542" cy="145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9485" name="Line 7"/>
            <p:cNvSpPr>
              <a:spLocks noChangeShapeType="1"/>
            </p:cNvSpPr>
            <p:nvPr/>
          </p:nvSpPr>
          <p:spPr bwMode="auto">
            <a:xfrm>
              <a:off x="2245" y="935"/>
              <a:ext cx="1043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" name="Line 8"/>
            <p:cNvSpPr>
              <a:spLocks noChangeShapeType="1"/>
            </p:cNvSpPr>
            <p:nvPr/>
          </p:nvSpPr>
          <p:spPr bwMode="auto">
            <a:xfrm>
              <a:off x="3288" y="935"/>
              <a:ext cx="545" cy="145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9487" name="Line 9"/>
            <p:cNvSpPr>
              <a:spLocks noChangeShapeType="1"/>
            </p:cNvSpPr>
            <p:nvPr/>
          </p:nvSpPr>
          <p:spPr bwMode="auto">
            <a:xfrm>
              <a:off x="703" y="2387"/>
              <a:ext cx="313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9488" name="Line 10"/>
            <p:cNvSpPr>
              <a:spLocks noChangeShapeType="1"/>
            </p:cNvSpPr>
            <p:nvPr/>
          </p:nvSpPr>
          <p:spPr bwMode="auto">
            <a:xfrm flipV="1">
              <a:off x="703" y="935"/>
              <a:ext cx="2585" cy="145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9489" name="Line 11"/>
            <p:cNvSpPr>
              <a:spLocks noChangeShapeType="1"/>
            </p:cNvSpPr>
            <p:nvPr/>
          </p:nvSpPr>
          <p:spPr bwMode="auto">
            <a:xfrm flipH="1">
              <a:off x="1701" y="935"/>
              <a:ext cx="544" cy="145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3" name="Group 12"/>
          <p:cNvGrpSpPr>
            <a:grpSpLocks/>
          </p:cNvGrpSpPr>
          <p:nvPr/>
        </p:nvGrpSpPr>
        <p:grpSpPr bwMode="auto">
          <a:xfrm rot="14617322" flipV="1">
            <a:off x="5835650" y="1563688"/>
            <a:ext cx="287337" cy="287338"/>
            <a:chOff x="2109" y="3339"/>
            <a:chExt cx="136" cy="136"/>
          </a:xfrm>
        </p:grpSpPr>
        <p:sp>
          <p:nvSpPr>
            <p:cNvPr id="5" name="Line 13"/>
            <p:cNvSpPr>
              <a:spLocks noChangeShapeType="1"/>
            </p:cNvSpPr>
            <p:nvPr/>
          </p:nvSpPr>
          <p:spPr bwMode="auto">
            <a:xfrm>
              <a:off x="2109" y="3339"/>
              <a:ext cx="0" cy="1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9483" name="Line 14"/>
            <p:cNvSpPr>
              <a:spLocks noChangeShapeType="1"/>
            </p:cNvSpPr>
            <p:nvPr/>
          </p:nvSpPr>
          <p:spPr bwMode="auto">
            <a:xfrm>
              <a:off x="2109" y="3475"/>
              <a:ext cx="13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19471" name="Text Box 15"/>
          <p:cNvSpPr txBox="1">
            <a:spLocks noChangeArrowheads="1"/>
          </p:cNvSpPr>
          <p:nvPr/>
        </p:nvSpPr>
        <p:spPr bwMode="auto">
          <a:xfrm rot="1599733">
            <a:off x="3635375" y="1773238"/>
            <a:ext cx="392113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800"/>
              <a:t>=</a:t>
            </a:r>
          </a:p>
        </p:txBody>
      </p:sp>
      <p:sp>
        <p:nvSpPr>
          <p:cNvPr id="19472" name="Rectangle 16"/>
          <p:cNvSpPr>
            <a:spLocks noChangeArrowheads="1"/>
          </p:cNvSpPr>
          <p:nvPr/>
        </p:nvSpPr>
        <p:spPr bwMode="auto">
          <a:xfrm rot="1127059">
            <a:off x="3059113" y="3141663"/>
            <a:ext cx="392112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800"/>
              <a:t>=</a:t>
            </a:r>
          </a:p>
        </p:txBody>
      </p:sp>
      <p:sp>
        <p:nvSpPr>
          <p:cNvPr id="19473" name="Arc 17"/>
          <p:cNvSpPr>
            <a:spLocks/>
          </p:cNvSpPr>
          <p:nvPr/>
        </p:nvSpPr>
        <p:spPr bwMode="auto">
          <a:xfrm>
            <a:off x="3203575" y="3500438"/>
            <a:ext cx="338138" cy="358775"/>
          </a:xfrm>
          <a:custGeom>
            <a:avLst/>
            <a:gdLst>
              <a:gd name="T0" fmla="*/ 0 w 21600"/>
              <a:gd name="T1" fmla="*/ 0 h 21600"/>
              <a:gd name="T2" fmla="*/ 338138 w 21600"/>
              <a:gd name="T3" fmla="*/ 358775 h 21600"/>
              <a:gd name="T4" fmla="*/ 0 w 21600"/>
              <a:gd name="T5" fmla="*/ 358775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grpSp>
        <p:nvGrpSpPr>
          <p:cNvPr id="4" name="Group 18"/>
          <p:cNvGrpSpPr>
            <a:grpSpLocks/>
          </p:cNvGrpSpPr>
          <p:nvPr/>
        </p:nvGrpSpPr>
        <p:grpSpPr bwMode="auto">
          <a:xfrm rot="-9189316">
            <a:off x="4932363" y="1557338"/>
            <a:ext cx="339725" cy="287337"/>
            <a:chOff x="2835" y="3250"/>
            <a:chExt cx="259" cy="226"/>
          </a:xfrm>
        </p:grpSpPr>
        <p:sp>
          <p:nvSpPr>
            <p:cNvPr id="6" name="Arc 19"/>
            <p:cNvSpPr>
              <a:spLocks/>
            </p:cNvSpPr>
            <p:nvPr/>
          </p:nvSpPr>
          <p:spPr bwMode="auto">
            <a:xfrm>
              <a:off x="2835" y="3294"/>
              <a:ext cx="213" cy="181"/>
            </a:xfrm>
            <a:custGeom>
              <a:avLst/>
              <a:gdLst>
                <a:gd name="T0" fmla="*/ 0 w 21600"/>
                <a:gd name="T1" fmla="*/ 0 h 21600"/>
                <a:gd name="T2" fmla="*/ 213 w 21600"/>
                <a:gd name="T3" fmla="*/ 181 h 21600"/>
                <a:gd name="T4" fmla="*/ 0 w 21600"/>
                <a:gd name="T5" fmla="*/ 181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7" name="Arc 20"/>
            <p:cNvSpPr>
              <a:spLocks/>
            </p:cNvSpPr>
            <p:nvPr/>
          </p:nvSpPr>
          <p:spPr bwMode="auto">
            <a:xfrm>
              <a:off x="2843" y="3250"/>
              <a:ext cx="251" cy="226"/>
            </a:xfrm>
            <a:custGeom>
              <a:avLst/>
              <a:gdLst>
                <a:gd name="T0" fmla="*/ 0 w 25403"/>
                <a:gd name="T1" fmla="*/ 4 h 21600"/>
                <a:gd name="T2" fmla="*/ 251 w 25403"/>
                <a:gd name="T3" fmla="*/ 226 h 21600"/>
                <a:gd name="T4" fmla="*/ 38 w 25403"/>
                <a:gd name="T5" fmla="*/ 226 h 21600"/>
                <a:gd name="T6" fmla="*/ 0 60000 65536"/>
                <a:gd name="T7" fmla="*/ 0 60000 65536"/>
                <a:gd name="T8" fmla="*/ 0 60000 65536"/>
                <a:gd name="T9" fmla="*/ 0 w 25403"/>
                <a:gd name="T10" fmla="*/ 0 h 21600"/>
                <a:gd name="T11" fmla="*/ 25403 w 25403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5403" h="21600" fill="none" extrusionOk="0">
                  <a:moveTo>
                    <a:pt x="0" y="337"/>
                  </a:moveTo>
                  <a:cubicBezTo>
                    <a:pt x="1255" y="112"/>
                    <a:pt x="2527" y="-1"/>
                    <a:pt x="3803" y="0"/>
                  </a:cubicBezTo>
                  <a:cubicBezTo>
                    <a:pt x="15732" y="0"/>
                    <a:pt x="25403" y="9670"/>
                    <a:pt x="25403" y="21600"/>
                  </a:cubicBezTo>
                </a:path>
                <a:path w="25403" h="21600" stroke="0" extrusionOk="0">
                  <a:moveTo>
                    <a:pt x="0" y="337"/>
                  </a:moveTo>
                  <a:cubicBezTo>
                    <a:pt x="1255" y="112"/>
                    <a:pt x="2527" y="-1"/>
                    <a:pt x="3803" y="0"/>
                  </a:cubicBezTo>
                  <a:cubicBezTo>
                    <a:pt x="15732" y="0"/>
                    <a:pt x="25403" y="9670"/>
                    <a:pt x="25403" y="21600"/>
                  </a:cubicBezTo>
                  <a:lnTo>
                    <a:pt x="3803" y="21600"/>
                  </a:lnTo>
                  <a:close/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</p:grpSp>
      <p:sp>
        <p:nvSpPr>
          <p:cNvPr id="19477" name="Text Box 21"/>
          <p:cNvSpPr txBox="1">
            <a:spLocks noChangeArrowheads="1"/>
          </p:cNvSpPr>
          <p:nvPr/>
        </p:nvSpPr>
        <p:spPr bwMode="auto">
          <a:xfrm>
            <a:off x="3348038" y="3213100"/>
            <a:ext cx="58102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800"/>
              <a:t>60</a:t>
            </a:r>
          </a:p>
        </p:txBody>
      </p:sp>
      <p:sp>
        <p:nvSpPr>
          <p:cNvPr id="19478" name="Text Box 22"/>
          <p:cNvSpPr txBox="1">
            <a:spLocks noChangeArrowheads="1"/>
          </p:cNvSpPr>
          <p:nvPr/>
        </p:nvSpPr>
        <p:spPr bwMode="auto">
          <a:xfrm>
            <a:off x="3708400" y="3141663"/>
            <a:ext cx="277813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1200"/>
              <a:t>о</a:t>
            </a:r>
          </a:p>
        </p:txBody>
      </p:sp>
      <p:sp>
        <p:nvSpPr>
          <p:cNvPr id="19479" name="Text Box 23"/>
          <p:cNvSpPr txBox="1">
            <a:spLocks noChangeArrowheads="1"/>
          </p:cNvSpPr>
          <p:nvPr/>
        </p:nvSpPr>
        <p:spPr bwMode="auto">
          <a:xfrm>
            <a:off x="4408488" y="1503363"/>
            <a:ext cx="5238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/>
              <a:t>30</a:t>
            </a:r>
          </a:p>
        </p:txBody>
      </p:sp>
      <p:sp>
        <p:nvSpPr>
          <p:cNvPr id="19480" name="Text Box 24"/>
          <p:cNvSpPr txBox="1">
            <a:spLocks noChangeArrowheads="1"/>
          </p:cNvSpPr>
          <p:nvPr/>
        </p:nvSpPr>
        <p:spPr bwMode="auto">
          <a:xfrm>
            <a:off x="4716463" y="1412875"/>
            <a:ext cx="277812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1200"/>
              <a:t>о</a:t>
            </a:r>
          </a:p>
        </p:txBody>
      </p:sp>
      <p:sp>
        <p:nvSpPr>
          <p:cNvPr id="19481" name="Text Box 25"/>
          <p:cNvSpPr txBox="1">
            <a:spLocks noChangeArrowheads="1"/>
          </p:cNvSpPr>
          <p:nvPr/>
        </p:nvSpPr>
        <p:spPr bwMode="auto">
          <a:xfrm>
            <a:off x="3132138" y="2133600"/>
            <a:ext cx="5397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600"/>
              <a:t>О</a:t>
            </a:r>
          </a:p>
        </p:txBody>
      </p:sp>
      <p:sp>
        <p:nvSpPr>
          <p:cNvPr id="19482" name="Text Box 26"/>
          <p:cNvSpPr txBox="1">
            <a:spLocks noChangeArrowheads="1"/>
          </p:cNvSpPr>
          <p:nvPr/>
        </p:nvSpPr>
        <p:spPr bwMode="auto">
          <a:xfrm>
            <a:off x="2843213" y="3789363"/>
            <a:ext cx="5143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600"/>
              <a:t>А</a:t>
            </a:r>
          </a:p>
        </p:txBody>
      </p:sp>
      <p:sp>
        <p:nvSpPr>
          <p:cNvPr id="8" name="Text Box 27"/>
          <p:cNvSpPr txBox="1">
            <a:spLocks noChangeArrowheads="1"/>
          </p:cNvSpPr>
          <p:nvPr/>
        </p:nvSpPr>
        <p:spPr bwMode="auto">
          <a:xfrm>
            <a:off x="519113" y="3659188"/>
            <a:ext cx="4635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600"/>
              <a:t>К</a:t>
            </a:r>
          </a:p>
        </p:txBody>
      </p:sp>
      <p:sp>
        <p:nvSpPr>
          <p:cNvPr id="19474" name="Text Box 28"/>
          <p:cNvSpPr txBox="1">
            <a:spLocks noChangeArrowheads="1"/>
          </p:cNvSpPr>
          <p:nvPr/>
        </p:nvSpPr>
        <p:spPr bwMode="auto">
          <a:xfrm>
            <a:off x="3779838" y="836613"/>
            <a:ext cx="5143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600"/>
              <a:t>В</a:t>
            </a:r>
          </a:p>
        </p:txBody>
      </p:sp>
      <p:sp>
        <p:nvSpPr>
          <p:cNvPr id="19475" name="Text Box 29"/>
          <p:cNvSpPr txBox="1">
            <a:spLocks noChangeArrowheads="1"/>
          </p:cNvSpPr>
          <p:nvPr/>
        </p:nvSpPr>
        <p:spPr bwMode="auto">
          <a:xfrm>
            <a:off x="6011863" y="908050"/>
            <a:ext cx="5143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600"/>
              <a:t>С</a:t>
            </a:r>
          </a:p>
        </p:txBody>
      </p:sp>
      <p:sp>
        <p:nvSpPr>
          <p:cNvPr id="19486" name="Text Box 30"/>
          <p:cNvSpPr txBox="1">
            <a:spLocks noChangeArrowheads="1"/>
          </p:cNvSpPr>
          <p:nvPr/>
        </p:nvSpPr>
        <p:spPr bwMode="auto">
          <a:xfrm>
            <a:off x="7072313" y="3586163"/>
            <a:ext cx="5143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600"/>
              <a:t>D</a:t>
            </a:r>
            <a:endParaRPr lang="ru-RU" sz="3600"/>
          </a:p>
        </p:txBody>
      </p:sp>
      <p:sp>
        <p:nvSpPr>
          <p:cNvPr id="9" name="Text Box 31"/>
          <p:cNvSpPr txBox="1">
            <a:spLocks noChangeArrowheads="1"/>
          </p:cNvSpPr>
          <p:nvPr/>
        </p:nvSpPr>
        <p:spPr bwMode="auto">
          <a:xfrm>
            <a:off x="4767263" y="777875"/>
            <a:ext cx="1023037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dirty="0"/>
              <a:t>5</a:t>
            </a:r>
            <a:r>
              <a:rPr lang="ru-RU" sz="2800" dirty="0"/>
              <a:t> </a:t>
            </a:r>
            <a:r>
              <a:rPr lang="ru-RU" sz="2800" dirty="0" smtClean="0"/>
              <a:t>սմ</a:t>
            </a:r>
            <a:r>
              <a:rPr lang="en-US" sz="3600" dirty="0" smtClean="0"/>
              <a:t> </a:t>
            </a:r>
            <a:endParaRPr lang="ru-RU" sz="3600" dirty="0"/>
          </a:p>
        </p:txBody>
      </p:sp>
      <p:sp>
        <p:nvSpPr>
          <p:cNvPr id="10" name="Text Box 32"/>
          <p:cNvSpPr txBox="1">
            <a:spLocks noChangeArrowheads="1"/>
          </p:cNvSpPr>
          <p:nvPr/>
        </p:nvSpPr>
        <p:spPr bwMode="auto">
          <a:xfrm>
            <a:off x="519113" y="4667250"/>
            <a:ext cx="6254148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600" dirty="0"/>
              <a:t>ABCD – </a:t>
            </a:r>
            <a:r>
              <a:rPr lang="ru-RU" sz="3600" dirty="0" smtClean="0"/>
              <a:t>սեղան է </a:t>
            </a:r>
            <a:r>
              <a:rPr lang="en-US" sz="3600" dirty="0" smtClean="0"/>
              <a:t>AD </a:t>
            </a:r>
            <a:r>
              <a:rPr lang="en-US" sz="3600" dirty="0"/>
              <a:t>= 15 </a:t>
            </a:r>
            <a:r>
              <a:rPr lang="ru-RU" sz="3600" dirty="0" smtClean="0"/>
              <a:t>սմ</a:t>
            </a:r>
            <a:endParaRPr lang="ru-RU" sz="3600" dirty="0"/>
          </a:p>
          <a:p>
            <a:r>
              <a:rPr lang="ru-RU" sz="3600" i="1" dirty="0" smtClean="0"/>
              <a:t>Գտնել    </a:t>
            </a:r>
            <a:r>
              <a:rPr lang="en-US" sz="4000" dirty="0" smtClean="0"/>
              <a:t>P</a:t>
            </a:r>
            <a:r>
              <a:rPr lang="en-US" sz="3600" dirty="0" smtClean="0"/>
              <a:t>       </a:t>
            </a:r>
            <a:r>
              <a:rPr lang="ru-RU" sz="3600" dirty="0" smtClean="0"/>
              <a:t>-ն</a:t>
            </a:r>
            <a:endParaRPr lang="ru-RU" sz="3600" i="1" dirty="0"/>
          </a:p>
        </p:txBody>
      </p:sp>
      <p:sp>
        <p:nvSpPr>
          <p:cNvPr id="11" name="Text Box 33"/>
          <p:cNvSpPr txBox="1">
            <a:spLocks noChangeArrowheads="1"/>
          </p:cNvSpPr>
          <p:nvPr/>
        </p:nvSpPr>
        <p:spPr bwMode="auto">
          <a:xfrm>
            <a:off x="2555776" y="5589240"/>
            <a:ext cx="108012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dirty="0"/>
              <a:t>ABCD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194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194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194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94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194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194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194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194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94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194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71" grpId="0"/>
      <p:bldP spid="19472" grpId="0"/>
      <p:bldP spid="19473" grpId="0" animBg="1"/>
      <p:bldP spid="19477" grpId="0"/>
      <p:bldP spid="19478" grpId="0"/>
      <p:bldP spid="19479" grpId="0"/>
      <p:bldP spid="19480" grpId="0"/>
      <p:bldP spid="19481" grpId="0"/>
      <p:bldP spid="19482" grpId="0"/>
      <p:bldP spid="19486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99FF99"/>
            </a:gs>
            <a:gs pos="50000">
              <a:schemeClr val="bg1"/>
            </a:gs>
            <a:gs pos="100000">
              <a:srgbClr val="99FF99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260350"/>
            <a:ext cx="1235075" cy="417513"/>
          </a:xfrm>
        </p:spPr>
        <p:txBody>
          <a:bodyPr/>
          <a:lstStyle/>
          <a:p>
            <a:pPr algn="l" eaLnBrk="1" hangingPunct="1"/>
            <a:r>
              <a:rPr lang="ru-RU" sz="2400" b="1" smtClean="0"/>
              <a:t>№ 6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6021388"/>
            <a:ext cx="298450" cy="104775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endParaRPr lang="ru-RU" sz="800" smtClean="0"/>
          </a:p>
        </p:txBody>
      </p:sp>
      <p:sp>
        <p:nvSpPr>
          <p:cNvPr id="20484" name="AutoShape 4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250825" y="5876925"/>
            <a:ext cx="504825" cy="485775"/>
          </a:xfrm>
          <a:prstGeom prst="leftArrow">
            <a:avLst>
              <a:gd name="adj1" fmla="val 50000"/>
              <a:gd name="adj2" fmla="val 2598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0485" name="AutoShape 5"/>
          <p:cNvSpPr>
            <a:spLocks noChangeArrowheads="1"/>
          </p:cNvSpPr>
          <p:nvPr/>
        </p:nvSpPr>
        <p:spPr bwMode="auto">
          <a:xfrm rot="10800000">
            <a:off x="1908175" y="1196975"/>
            <a:ext cx="4392613" cy="2447925"/>
          </a:xfrm>
          <a:custGeom>
            <a:avLst/>
            <a:gdLst>
              <a:gd name="T0" fmla="*/ 3840079 w 21600"/>
              <a:gd name="T1" fmla="*/ 1223963 h 21600"/>
              <a:gd name="T2" fmla="*/ 2196307 w 21600"/>
              <a:gd name="T3" fmla="*/ 2447925 h 21600"/>
              <a:gd name="T4" fmla="*/ 552534 w 21600"/>
              <a:gd name="T5" fmla="*/ 1223963 h 21600"/>
              <a:gd name="T6" fmla="*/ 2196307 w 21600"/>
              <a:gd name="T7" fmla="*/ 0 h 21600"/>
              <a:gd name="T8" fmla="*/ 0 60000 65536"/>
              <a:gd name="T9" fmla="*/ 0 60000 65536"/>
              <a:gd name="T10" fmla="*/ 0 60000 65536"/>
              <a:gd name="T11" fmla="*/ 0 60000 65536"/>
              <a:gd name="T12" fmla="*/ 4517 w 21600"/>
              <a:gd name="T13" fmla="*/ 4517 h 21600"/>
              <a:gd name="T14" fmla="*/ 17083 w 21600"/>
              <a:gd name="T15" fmla="*/ 17083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5433" y="21600"/>
                </a:lnTo>
                <a:lnTo>
                  <a:pt x="16167" y="21600"/>
                </a:lnTo>
                <a:lnTo>
                  <a:pt x="21600" y="0"/>
                </a:lnTo>
                <a:close/>
              </a:path>
            </a:pathLst>
          </a:cu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ru-RU"/>
          </a:p>
        </p:txBody>
      </p:sp>
      <p:sp>
        <p:nvSpPr>
          <p:cNvPr id="20486" name="Line 6"/>
          <p:cNvSpPr>
            <a:spLocks noChangeShapeType="1"/>
          </p:cNvSpPr>
          <p:nvPr/>
        </p:nvSpPr>
        <p:spPr bwMode="auto">
          <a:xfrm>
            <a:off x="3059113" y="1196975"/>
            <a:ext cx="0" cy="24479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0487" name="Line 7"/>
          <p:cNvSpPr>
            <a:spLocks noChangeShapeType="1"/>
          </p:cNvSpPr>
          <p:nvPr/>
        </p:nvSpPr>
        <p:spPr bwMode="auto">
          <a:xfrm>
            <a:off x="5219700" y="1196975"/>
            <a:ext cx="0" cy="24479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0488" name="Line 8"/>
          <p:cNvSpPr>
            <a:spLocks noChangeShapeType="1"/>
          </p:cNvSpPr>
          <p:nvPr/>
        </p:nvSpPr>
        <p:spPr bwMode="auto">
          <a:xfrm>
            <a:off x="3059113" y="3429000"/>
            <a:ext cx="21748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0489" name="Line 9"/>
          <p:cNvSpPr>
            <a:spLocks noChangeShapeType="1"/>
          </p:cNvSpPr>
          <p:nvPr/>
        </p:nvSpPr>
        <p:spPr bwMode="auto">
          <a:xfrm>
            <a:off x="3276600" y="3429000"/>
            <a:ext cx="0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0490" name="Line 10"/>
          <p:cNvSpPr>
            <a:spLocks noChangeShapeType="1"/>
          </p:cNvSpPr>
          <p:nvPr/>
        </p:nvSpPr>
        <p:spPr bwMode="auto">
          <a:xfrm flipH="1">
            <a:off x="5003800" y="3429000"/>
            <a:ext cx="2159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0491" name="Line 11"/>
          <p:cNvSpPr>
            <a:spLocks noChangeShapeType="1"/>
          </p:cNvSpPr>
          <p:nvPr/>
        </p:nvSpPr>
        <p:spPr bwMode="auto">
          <a:xfrm>
            <a:off x="5003800" y="3429000"/>
            <a:ext cx="0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0492" name="Text Box 12"/>
          <p:cNvSpPr txBox="1">
            <a:spLocks noChangeArrowheads="1"/>
          </p:cNvSpPr>
          <p:nvPr/>
        </p:nvSpPr>
        <p:spPr bwMode="auto">
          <a:xfrm>
            <a:off x="2124075" y="2420938"/>
            <a:ext cx="3619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/>
              <a:t>=</a:t>
            </a:r>
          </a:p>
        </p:txBody>
      </p:sp>
      <p:sp>
        <p:nvSpPr>
          <p:cNvPr id="20493" name="Text Box 13"/>
          <p:cNvSpPr txBox="1">
            <a:spLocks noChangeArrowheads="1"/>
          </p:cNvSpPr>
          <p:nvPr/>
        </p:nvSpPr>
        <p:spPr bwMode="auto">
          <a:xfrm>
            <a:off x="5651500" y="2349500"/>
            <a:ext cx="3619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/>
              <a:t>=</a:t>
            </a:r>
          </a:p>
        </p:txBody>
      </p:sp>
      <p:sp>
        <p:nvSpPr>
          <p:cNvPr id="20494" name="Text Box 14"/>
          <p:cNvSpPr txBox="1">
            <a:spLocks noChangeArrowheads="1"/>
          </p:cNvSpPr>
          <p:nvPr/>
        </p:nvSpPr>
        <p:spPr bwMode="auto">
          <a:xfrm>
            <a:off x="2051050" y="3141663"/>
            <a:ext cx="5238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/>
              <a:t>60</a:t>
            </a:r>
          </a:p>
        </p:txBody>
      </p:sp>
      <p:sp>
        <p:nvSpPr>
          <p:cNvPr id="20495" name="Text Box 15"/>
          <p:cNvSpPr txBox="1">
            <a:spLocks noChangeArrowheads="1"/>
          </p:cNvSpPr>
          <p:nvPr/>
        </p:nvSpPr>
        <p:spPr bwMode="auto">
          <a:xfrm>
            <a:off x="5508625" y="3141663"/>
            <a:ext cx="5238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/>
              <a:t>60</a:t>
            </a:r>
          </a:p>
        </p:txBody>
      </p:sp>
      <p:sp>
        <p:nvSpPr>
          <p:cNvPr id="20496" name="Text Box 16"/>
          <p:cNvSpPr txBox="1">
            <a:spLocks noChangeArrowheads="1"/>
          </p:cNvSpPr>
          <p:nvPr/>
        </p:nvSpPr>
        <p:spPr bwMode="auto">
          <a:xfrm>
            <a:off x="2411413" y="3068638"/>
            <a:ext cx="277812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1200"/>
              <a:t>о</a:t>
            </a:r>
          </a:p>
        </p:txBody>
      </p:sp>
      <p:sp>
        <p:nvSpPr>
          <p:cNvPr id="20497" name="Text Box 17"/>
          <p:cNvSpPr txBox="1">
            <a:spLocks noChangeArrowheads="1"/>
          </p:cNvSpPr>
          <p:nvPr/>
        </p:nvSpPr>
        <p:spPr bwMode="auto">
          <a:xfrm>
            <a:off x="5867400" y="3068638"/>
            <a:ext cx="277813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1200"/>
              <a:t>о</a:t>
            </a:r>
          </a:p>
        </p:txBody>
      </p:sp>
      <p:sp>
        <p:nvSpPr>
          <p:cNvPr id="20498" name="Text Box 18"/>
          <p:cNvSpPr txBox="1">
            <a:spLocks noChangeArrowheads="1"/>
          </p:cNvSpPr>
          <p:nvPr/>
        </p:nvSpPr>
        <p:spPr bwMode="auto">
          <a:xfrm>
            <a:off x="3635375" y="692150"/>
            <a:ext cx="792205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dirty="0"/>
              <a:t>5 </a:t>
            </a:r>
            <a:r>
              <a:rPr lang="hy-AM" dirty="0" smtClean="0"/>
              <a:t>սմ</a:t>
            </a:r>
            <a:endParaRPr lang="ru-RU" dirty="0"/>
          </a:p>
        </p:txBody>
      </p:sp>
      <p:sp>
        <p:nvSpPr>
          <p:cNvPr id="20499" name="Text Box 19"/>
          <p:cNvSpPr txBox="1">
            <a:spLocks noChangeArrowheads="1"/>
          </p:cNvSpPr>
          <p:nvPr/>
        </p:nvSpPr>
        <p:spPr bwMode="auto">
          <a:xfrm>
            <a:off x="1331913" y="3644900"/>
            <a:ext cx="477837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200"/>
              <a:t>А</a:t>
            </a:r>
          </a:p>
        </p:txBody>
      </p:sp>
      <p:sp>
        <p:nvSpPr>
          <p:cNvPr id="20500" name="Text Box 20"/>
          <p:cNvSpPr txBox="1">
            <a:spLocks noChangeArrowheads="1"/>
          </p:cNvSpPr>
          <p:nvPr/>
        </p:nvSpPr>
        <p:spPr bwMode="auto">
          <a:xfrm>
            <a:off x="2700338" y="620713"/>
            <a:ext cx="477837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200"/>
              <a:t>В</a:t>
            </a:r>
          </a:p>
        </p:txBody>
      </p:sp>
      <p:sp>
        <p:nvSpPr>
          <p:cNvPr id="20501" name="Text Box 21"/>
          <p:cNvSpPr txBox="1">
            <a:spLocks noChangeArrowheads="1"/>
          </p:cNvSpPr>
          <p:nvPr/>
        </p:nvSpPr>
        <p:spPr bwMode="auto">
          <a:xfrm>
            <a:off x="5219700" y="620713"/>
            <a:ext cx="477838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200"/>
              <a:t>С</a:t>
            </a:r>
          </a:p>
        </p:txBody>
      </p:sp>
      <p:sp>
        <p:nvSpPr>
          <p:cNvPr id="20502" name="Text Box 22"/>
          <p:cNvSpPr txBox="1">
            <a:spLocks noChangeArrowheads="1"/>
          </p:cNvSpPr>
          <p:nvPr/>
        </p:nvSpPr>
        <p:spPr bwMode="auto">
          <a:xfrm>
            <a:off x="2916238" y="3644900"/>
            <a:ext cx="4318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200"/>
              <a:t>К</a:t>
            </a:r>
          </a:p>
        </p:txBody>
      </p:sp>
      <p:sp>
        <p:nvSpPr>
          <p:cNvPr id="20503" name="Text Box 23"/>
          <p:cNvSpPr txBox="1">
            <a:spLocks noChangeArrowheads="1"/>
          </p:cNvSpPr>
          <p:nvPr/>
        </p:nvSpPr>
        <p:spPr bwMode="auto">
          <a:xfrm>
            <a:off x="5003800" y="3644900"/>
            <a:ext cx="455613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200"/>
              <a:t>Р</a:t>
            </a:r>
          </a:p>
        </p:txBody>
      </p:sp>
      <p:sp>
        <p:nvSpPr>
          <p:cNvPr id="20504" name="Text Box 24"/>
          <p:cNvSpPr txBox="1">
            <a:spLocks noChangeArrowheads="1"/>
          </p:cNvSpPr>
          <p:nvPr/>
        </p:nvSpPr>
        <p:spPr bwMode="auto">
          <a:xfrm>
            <a:off x="6372225" y="3573463"/>
            <a:ext cx="522288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200"/>
              <a:t>М</a:t>
            </a:r>
          </a:p>
        </p:txBody>
      </p:sp>
      <p:sp>
        <p:nvSpPr>
          <p:cNvPr id="20505" name="Text Box 25"/>
          <p:cNvSpPr txBox="1">
            <a:spLocks noChangeArrowheads="1"/>
          </p:cNvSpPr>
          <p:nvPr/>
        </p:nvSpPr>
        <p:spPr bwMode="auto">
          <a:xfrm>
            <a:off x="1258888" y="4508500"/>
            <a:ext cx="5548122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200" dirty="0"/>
              <a:t>АВСМ – </a:t>
            </a:r>
            <a:r>
              <a:rPr lang="hy-AM" sz="3200" dirty="0" smtClean="0"/>
              <a:t>սեղան է </a:t>
            </a:r>
            <a:r>
              <a:rPr lang="ru-RU" sz="3200" dirty="0" smtClean="0"/>
              <a:t> </a:t>
            </a:r>
            <a:r>
              <a:rPr lang="ru-RU" sz="3200" dirty="0"/>
              <a:t>АМ = 7 </a:t>
            </a:r>
            <a:r>
              <a:rPr lang="hy-AM" sz="3200" dirty="0" smtClean="0"/>
              <a:t>սմ</a:t>
            </a:r>
            <a:endParaRPr lang="ru-RU" sz="3200" dirty="0"/>
          </a:p>
          <a:p>
            <a:r>
              <a:rPr lang="hy-AM" sz="3200" i="1" dirty="0" smtClean="0"/>
              <a:t>Գտնել   </a:t>
            </a:r>
            <a:r>
              <a:rPr lang="ru-RU" sz="3200" dirty="0" smtClean="0"/>
              <a:t>СМ</a:t>
            </a:r>
            <a:r>
              <a:rPr lang="hy-AM" sz="3200" i="1" dirty="0" smtClean="0"/>
              <a:t>-ը</a:t>
            </a:r>
            <a:endParaRPr lang="ru-RU" sz="3200" i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04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204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204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204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204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204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204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204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204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204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204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204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204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205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500"/>
                                        <p:tgtEl>
                                          <p:spTgt spid="205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205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5" grpId="0" animBg="1"/>
      <p:bldP spid="20486" grpId="0" animBg="1"/>
      <p:bldP spid="20487" grpId="0" animBg="1"/>
      <p:bldP spid="20488" grpId="0" animBg="1"/>
      <p:bldP spid="20489" grpId="0" animBg="1"/>
      <p:bldP spid="20490" grpId="0" animBg="1"/>
      <p:bldP spid="20491" grpId="0" animBg="1"/>
      <p:bldP spid="20492" grpId="0"/>
      <p:bldP spid="20493" grpId="0"/>
      <p:bldP spid="20494" grpId="0"/>
      <p:bldP spid="20495" grpId="0"/>
      <p:bldP spid="20496" grpId="0"/>
      <p:bldP spid="20497" grpId="0"/>
      <p:bldP spid="20502" grpId="0"/>
      <p:bldP spid="20503" grpId="0"/>
      <p:bldP spid="2050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z="4800" b="1" i="1" dirty="0" smtClean="0">
                <a:solidFill>
                  <a:schemeClr val="tx1"/>
                </a:solidFill>
                <a:latin typeface="Times New Roman" pitchFamily="18" charset="0"/>
              </a:rPr>
              <a:t>Քառանկյուններ</a:t>
            </a:r>
            <a:endParaRPr lang="ru-RU" sz="4800" b="1" i="1" dirty="0" smtClean="0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 flipH="1" flipV="1">
            <a:off x="323850" y="6126163"/>
            <a:ext cx="133350" cy="6985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endParaRPr lang="ru-RU" sz="800" smtClean="0"/>
          </a:p>
        </p:txBody>
      </p:sp>
      <p:sp>
        <p:nvSpPr>
          <p:cNvPr id="3077" name="AutoShape 5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755650" y="1989138"/>
            <a:ext cx="3168650" cy="1511300"/>
          </a:xfrm>
          <a:prstGeom prst="parallelogram">
            <a:avLst>
              <a:gd name="adj" fmla="val 52416"/>
            </a:avLst>
          </a:prstGeom>
          <a:gradFill rotWithShape="1">
            <a:gsLst>
              <a:gs pos="0">
                <a:schemeClr val="accent1"/>
              </a:gs>
              <a:gs pos="50000">
                <a:schemeClr val="bg1"/>
              </a:gs>
              <a:gs pos="100000">
                <a:schemeClr val="accent1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107763" dir="135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pPr>
              <a:defRPr/>
            </a:pPr>
            <a:endParaRPr lang="ru-RU"/>
          </a:p>
        </p:txBody>
      </p:sp>
      <p:sp>
        <p:nvSpPr>
          <p:cNvPr id="3078" name="Rectangle 6">
            <a:hlinkClick r:id="rId4" action="ppaction://hlinksldjump"/>
          </p:cNvPr>
          <p:cNvSpPr>
            <a:spLocks noChangeArrowheads="1"/>
          </p:cNvSpPr>
          <p:nvPr/>
        </p:nvSpPr>
        <p:spPr bwMode="auto">
          <a:xfrm>
            <a:off x="5148263" y="1989138"/>
            <a:ext cx="2376487" cy="1439862"/>
          </a:xfrm>
          <a:prstGeom prst="rect">
            <a:avLst/>
          </a:prstGeom>
          <a:gradFill rotWithShape="1">
            <a:gsLst>
              <a:gs pos="0">
                <a:srgbClr val="CC99FF"/>
              </a:gs>
              <a:gs pos="50000">
                <a:schemeClr val="bg1"/>
              </a:gs>
              <a:gs pos="100000">
                <a:srgbClr val="CC99FF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107763" dir="135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pPr>
              <a:defRPr/>
            </a:pPr>
            <a:endParaRPr lang="ru-RU"/>
          </a:p>
        </p:txBody>
      </p:sp>
      <p:sp>
        <p:nvSpPr>
          <p:cNvPr id="3079" name="AutoShape 7">
            <a:hlinkClick r:id="rId5" action="ppaction://hlinksldjump"/>
          </p:cNvPr>
          <p:cNvSpPr>
            <a:spLocks noChangeArrowheads="1"/>
          </p:cNvSpPr>
          <p:nvPr/>
        </p:nvSpPr>
        <p:spPr bwMode="auto">
          <a:xfrm rot="10800000">
            <a:off x="1116013" y="4437063"/>
            <a:ext cx="2808287" cy="1368425"/>
          </a:xfrm>
          <a:custGeom>
            <a:avLst/>
            <a:gdLst>
              <a:gd name="G0" fmla="+- 5400 0 0"/>
              <a:gd name="G1" fmla="+- 21600 0 5400"/>
              <a:gd name="G2" fmla="*/ 5400 1 2"/>
              <a:gd name="G3" fmla="+- 21600 0 G2"/>
              <a:gd name="G4" fmla="+/ 5400 21600 2"/>
              <a:gd name="G5" fmla="+/ G1 0 2"/>
              <a:gd name="G6" fmla="*/ 21600 21600 5400"/>
              <a:gd name="G7" fmla="*/ G6 1 2"/>
              <a:gd name="G8" fmla="+- 21600 0 G7"/>
              <a:gd name="G9" fmla="*/ 21600 1 2"/>
              <a:gd name="G10" fmla="+- 5400 0 G9"/>
              <a:gd name="G11" fmla="?: G10 G8 0"/>
              <a:gd name="G12" fmla="?: G10 G7 21600"/>
              <a:gd name="T0" fmla="*/ 18900 w 21600"/>
              <a:gd name="T1" fmla="*/ 10800 h 21600"/>
              <a:gd name="T2" fmla="*/ 10800 w 21600"/>
              <a:gd name="T3" fmla="*/ 21600 h 21600"/>
              <a:gd name="T4" fmla="*/ 2700 w 21600"/>
              <a:gd name="T5" fmla="*/ 10800 h 21600"/>
              <a:gd name="T6" fmla="*/ 10800 w 21600"/>
              <a:gd name="T7" fmla="*/ 0 h 21600"/>
              <a:gd name="T8" fmla="*/ 4500 w 21600"/>
              <a:gd name="T9" fmla="*/ 4500 h 21600"/>
              <a:gd name="T10" fmla="*/ 17100 w 21600"/>
              <a:gd name="T11" fmla="*/ 171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>
                <a:moveTo>
                  <a:pt x="0" y="0"/>
                </a:moveTo>
                <a:lnTo>
                  <a:pt x="5400" y="21600"/>
                </a:lnTo>
                <a:lnTo>
                  <a:pt x="16200" y="21600"/>
                </a:lnTo>
                <a:lnTo>
                  <a:pt x="21600" y="0"/>
                </a:lnTo>
                <a:close/>
              </a:path>
            </a:pathLst>
          </a:custGeom>
          <a:gradFill rotWithShape="1">
            <a:gsLst>
              <a:gs pos="0">
                <a:srgbClr val="99FF99"/>
              </a:gs>
              <a:gs pos="50000">
                <a:schemeClr val="bg1"/>
              </a:gs>
              <a:gs pos="100000">
                <a:srgbClr val="99FF99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107763" dir="135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pPr>
              <a:defRPr/>
            </a:pPr>
            <a:endParaRPr lang="ru-RU"/>
          </a:p>
        </p:txBody>
      </p:sp>
      <p:sp>
        <p:nvSpPr>
          <p:cNvPr id="3080" name="AutoShape 8">
            <a:hlinkClick r:id="rId6" action="ppaction://hlinksldjump"/>
          </p:cNvPr>
          <p:cNvSpPr>
            <a:spLocks noChangeArrowheads="1"/>
          </p:cNvSpPr>
          <p:nvPr/>
        </p:nvSpPr>
        <p:spPr bwMode="auto">
          <a:xfrm>
            <a:off x="5219700" y="3860800"/>
            <a:ext cx="2087563" cy="2492375"/>
          </a:xfrm>
          <a:prstGeom prst="diamond">
            <a:avLst/>
          </a:prstGeom>
          <a:gradFill rotWithShape="1">
            <a:gsLst>
              <a:gs pos="0">
                <a:schemeClr val="folHlink"/>
              </a:gs>
              <a:gs pos="50000">
                <a:schemeClr val="bg1"/>
              </a:gs>
              <a:gs pos="100000">
                <a:schemeClr val="folHlink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107763" dir="135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pPr>
              <a:defRPr/>
            </a:pPr>
            <a:endParaRPr lang="ru-RU"/>
          </a:p>
        </p:txBody>
      </p:sp>
      <p:sp>
        <p:nvSpPr>
          <p:cNvPr id="4104" name="Text Box 10"/>
          <p:cNvSpPr txBox="1">
            <a:spLocks noChangeArrowheads="1"/>
          </p:cNvSpPr>
          <p:nvPr/>
        </p:nvSpPr>
        <p:spPr bwMode="auto">
          <a:xfrm>
            <a:off x="900113" y="3068638"/>
            <a:ext cx="1978427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000" dirty="0" smtClean="0"/>
              <a:t>Զուգահեռագիծ</a:t>
            </a:r>
            <a:endParaRPr lang="ru-RU" sz="2000" dirty="0"/>
          </a:p>
        </p:txBody>
      </p:sp>
      <p:sp>
        <p:nvSpPr>
          <p:cNvPr id="4105" name="Text Box 11"/>
          <p:cNvSpPr txBox="1">
            <a:spLocks noChangeArrowheads="1"/>
          </p:cNvSpPr>
          <p:nvPr/>
        </p:nvSpPr>
        <p:spPr bwMode="auto">
          <a:xfrm>
            <a:off x="5292725" y="2997200"/>
            <a:ext cx="1662635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000" dirty="0" smtClean="0"/>
              <a:t>ուղղանկյուն</a:t>
            </a:r>
            <a:endParaRPr lang="ru-RU" sz="2000" dirty="0"/>
          </a:p>
        </p:txBody>
      </p:sp>
      <p:sp>
        <p:nvSpPr>
          <p:cNvPr id="4106" name="Text Box 12"/>
          <p:cNvSpPr txBox="1">
            <a:spLocks noChangeArrowheads="1"/>
          </p:cNvSpPr>
          <p:nvPr/>
        </p:nvSpPr>
        <p:spPr bwMode="auto">
          <a:xfrm>
            <a:off x="1835150" y="5373688"/>
            <a:ext cx="963725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000" dirty="0" smtClean="0"/>
              <a:t>սեղան</a:t>
            </a:r>
            <a:endParaRPr lang="ru-RU" sz="2000" dirty="0"/>
          </a:p>
        </p:txBody>
      </p:sp>
      <p:sp>
        <p:nvSpPr>
          <p:cNvPr id="4107" name="Text Box 13"/>
          <p:cNvSpPr txBox="1">
            <a:spLocks noChangeArrowheads="1"/>
          </p:cNvSpPr>
          <p:nvPr/>
        </p:nvSpPr>
        <p:spPr bwMode="auto">
          <a:xfrm>
            <a:off x="5580112" y="5085184"/>
            <a:ext cx="153118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000" dirty="0" smtClean="0"/>
              <a:t>շեղանկյուն</a:t>
            </a:r>
            <a:endParaRPr lang="ru-RU" sz="2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2000"/>
                                        <p:tgtEl>
                                          <p:spTgt spid="30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2000"/>
                                        <p:tgtEl>
                                          <p:spTgt spid="30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6" dur="2000"/>
                                        <p:tgtEl>
                                          <p:spTgt spid="30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9" dur="2000"/>
                                        <p:tgtEl>
                                          <p:spTgt spid="30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4" grpId="0"/>
      <p:bldP spid="3077" grpId="0" animBg="1"/>
      <p:bldP spid="3078" grpId="0" animBg="1"/>
      <p:bldP spid="3079" grpId="0" animBg="1"/>
      <p:bldP spid="3080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99FF99"/>
            </a:gs>
            <a:gs pos="50000">
              <a:schemeClr val="bg1"/>
            </a:gs>
            <a:gs pos="100000">
              <a:srgbClr val="99FF99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260350"/>
            <a:ext cx="1738312" cy="490538"/>
          </a:xfrm>
        </p:spPr>
        <p:txBody>
          <a:bodyPr/>
          <a:lstStyle/>
          <a:p>
            <a:pPr algn="l" eaLnBrk="1" hangingPunct="1"/>
            <a:r>
              <a:rPr lang="ru-RU" sz="2400" b="1" smtClean="0"/>
              <a:t>№ 7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6021388"/>
            <a:ext cx="82550" cy="104775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endParaRPr lang="ru-RU" sz="800" smtClean="0"/>
          </a:p>
        </p:txBody>
      </p:sp>
      <p:sp>
        <p:nvSpPr>
          <p:cNvPr id="21508" name="AutoShape 4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250825" y="5805488"/>
            <a:ext cx="503238" cy="485775"/>
          </a:xfrm>
          <a:prstGeom prst="leftArrow">
            <a:avLst>
              <a:gd name="adj1" fmla="val 50000"/>
              <a:gd name="adj2" fmla="val 25899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grpSp>
        <p:nvGrpSpPr>
          <p:cNvPr id="2" name="Group 5"/>
          <p:cNvGrpSpPr>
            <a:grpSpLocks/>
          </p:cNvGrpSpPr>
          <p:nvPr/>
        </p:nvGrpSpPr>
        <p:grpSpPr bwMode="auto">
          <a:xfrm rot="10800000">
            <a:off x="1979613" y="1268413"/>
            <a:ext cx="6048375" cy="2592387"/>
            <a:chOff x="1247" y="799"/>
            <a:chExt cx="3810" cy="1361"/>
          </a:xfrm>
        </p:grpSpPr>
        <p:sp>
          <p:nvSpPr>
            <p:cNvPr id="21525" name="AutoShape 6"/>
            <p:cNvSpPr>
              <a:spLocks noChangeArrowheads="1"/>
            </p:cNvSpPr>
            <p:nvPr/>
          </p:nvSpPr>
          <p:spPr bwMode="auto">
            <a:xfrm>
              <a:off x="1247" y="799"/>
              <a:ext cx="3810" cy="1361"/>
            </a:xfrm>
            <a:custGeom>
              <a:avLst/>
              <a:gdLst>
                <a:gd name="T0" fmla="*/ 3334 w 21600"/>
                <a:gd name="T1" fmla="*/ 681 h 21600"/>
                <a:gd name="T2" fmla="*/ 1905 w 21600"/>
                <a:gd name="T3" fmla="*/ 1361 h 21600"/>
                <a:gd name="T4" fmla="*/ 476 w 21600"/>
                <a:gd name="T5" fmla="*/ 681 h 21600"/>
                <a:gd name="T6" fmla="*/ 1905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4501 w 21600"/>
                <a:gd name="T13" fmla="*/ 4507 h 21600"/>
                <a:gd name="T14" fmla="*/ 17099 w 21600"/>
                <a:gd name="T15" fmla="*/ 17093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5400" y="21600"/>
                  </a:lnTo>
                  <a:lnTo>
                    <a:pt x="16200" y="21600"/>
                  </a:lnTo>
                  <a:lnTo>
                    <a:pt x="21600" y="0"/>
                  </a:lnTo>
                  <a:close/>
                </a:path>
              </a:pathLst>
            </a:custGeom>
            <a:solidFill>
              <a:schemeClr val="accent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1526" name="Line 7"/>
            <p:cNvSpPr>
              <a:spLocks noChangeShapeType="1"/>
            </p:cNvSpPr>
            <p:nvPr/>
          </p:nvSpPr>
          <p:spPr bwMode="auto">
            <a:xfrm flipH="1">
              <a:off x="2200" y="799"/>
              <a:ext cx="2857" cy="1361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21510" name="Text Box 8"/>
          <p:cNvSpPr txBox="1">
            <a:spLocks noChangeArrowheads="1"/>
          </p:cNvSpPr>
          <p:nvPr/>
        </p:nvSpPr>
        <p:spPr bwMode="auto">
          <a:xfrm rot="5400000">
            <a:off x="4722019" y="973932"/>
            <a:ext cx="422275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200"/>
              <a:t>=</a:t>
            </a:r>
          </a:p>
        </p:txBody>
      </p:sp>
      <p:sp>
        <p:nvSpPr>
          <p:cNvPr id="21511" name="Text Box 9"/>
          <p:cNvSpPr txBox="1">
            <a:spLocks noChangeArrowheads="1"/>
          </p:cNvSpPr>
          <p:nvPr/>
        </p:nvSpPr>
        <p:spPr bwMode="auto">
          <a:xfrm>
            <a:off x="2555875" y="2205038"/>
            <a:ext cx="422275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200"/>
              <a:t>=</a:t>
            </a:r>
          </a:p>
        </p:txBody>
      </p:sp>
      <p:sp>
        <p:nvSpPr>
          <p:cNvPr id="21512" name="Line 10"/>
          <p:cNvSpPr>
            <a:spLocks noChangeShapeType="1"/>
          </p:cNvSpPr>
          <p:nvPr/>
        </p:nvSpPr>
        <p:spPr bwMode="auto">
          <a:xfrm>
            <a:off x="6227763" y="1412875"/>
            <a:ext cx="144462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1513" name="Line 11"/>
          <p:cNvSpPr>
            <a:spLocks noChangeShapeType="1"/>
          </p:cNvSpPr>
          <p:nvPr/>
        </p:nvSpPr>
        <p:spPr bwMode="auto">
          <a:xfrm flipV="1">
            <a:off x="6372225" y="1484313"/>
            <a:ext cx="287338" cy="1444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1514" name="Arc 12"/>
          <p:cNvSpPr>
            <a:spLocks/>
          </p:cNvSpPr>
          <p:nvPr/>
        </p:nvSpPr>
        <p:spPr bwMode="auto">
          <a:xfrm rot="-5626469">
            <a:off x="7345362" y="3392488"/>
            <a:ext cx="360363" cy="433388"/>
          </a:xfrm>
          <a:custGeom>
            <a:avLst/>
            <a:gdLst>
              <a:gd name="T0" fmla="*/ 0 w 21600"/>
              <a:gd name="T1" fmla="*/ 0 h 21600"/>
              <a:gd name="T2" fmla="*/ 360363 w 21600"/>
              <a:gd name="T3" fmla="*/ 433388 h 21600"/>
              <a:gd name="T4" fmla="*/ 0 w 21600"/>
              <a:gd name="T5" fmla="*/ 433388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1515" name="Text Box 13"/>
          <p:cNvSpPr txBox="1">
            <a:spLocks noChangeArrowheads="1"/>
          </p:cNvSpPr>
          <p:nvPr/>
        </p:nvSpPr>
        <p:spPr bwMode="auto">
          <a:xfrm>
            <a:off x="6659563" y="3141663"/>
            <a:ext cx="6350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200"/>
              <a:t>50</a:t>
            </a:r>
          </a:p>
        </p:txBody>
      </p:sp>
      <p:sp>
        <p:nvSpPr>
          <p:cNvPr id="21516" name="Text Box 14"/>
          <p:cNvSpPr txBox="1">
            <a:spLocks noChangeArrowheads="1"/>
          </p:cNvSpPr>
          <p:nvPr/>
        </p:nvSpPr>
        <p:spPr bwMode="auto">
          <a:xfrm>
            <a:off x="7143750" y="3017838"/>
            <a:ext cx="277813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1200"/>
              <a:t>о</a:t>
            </a:r>
          </a:p>
        </p:txBody>
      </p:sp>
      <p:sp>
        <p:nvSpPr>
          <p:cNvPr id="21517" name="Text Box 15"/>
          <p:cNvSpPr txBox="1">
            <a:spLocks noChangeArrowheads="1"/>
          </p:cNvSpPr>
          <p:nvPr/>
        </p:nvSpPr>
        <p:spPr bwMode="auto">
          <a:xfrm>
            <a:off x="1476375" y="3716338"/>
            <a:ext cx="477838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200"/>
              <a:t>А</a:t>
            </a:r>
          </a:p>
        </p:txBody>
      </p:sp>
      <p:sp>
        <p:nvSpPr>
          <p:cNvPr id="21518" name="Text Box 16"/>
          <p:cNvSpPr txBox="1">
            <a:spLocks noChangeArrowheads="1"/>
          </p:cNvSpPr>
          <p:nvPr/>
        </p:nvSpPr>
        <p:spPr bwMode="auto">
          <a:xfrm>
            <a:off x="2895600" y="539750"/>
            <a:ext cx="477838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200"/>
              <a:t>В</a:t>
            </a:r>
          </a:p>
        </p:txBody>
      </p:sp>
      <p:sp>
        <p:nvSpPr>
          <p:cNvPr id="21519" name="Text Box 17"/>
          <p:cNvSpPr txBox="1">
            <a:spLocks noChangeArrowheads="1"/>
          </p:cNvSpPr>
          <p:nvPr/>
        </p:nvSpPr>
        <p:spPr bwMode="auto">
          <a:xfrm>
            <a:off x="6567488" y="539750"/>
            <a:ext cx="477837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200"/>
              <a:t>С</a:t>
            </a:r>
          </a:p>
        </p:txBody>
      </p:sp>
      <p:sp>
        <p:nvSpPr>
          <p:cNvPr id="21520" name="Text Box 18"/>
          <p:cNvSpPr txBox="1">
            <a:spLocks noChangeArrowheads="1"/>
          </p:cNvSpPr>
          <p:nvPr/>
        </p:nvSpPr>
        <p:spPr bwMode="auto">
          <a:xfrm>
            <a:off x="8151813" y="3563938"/>
            <a:ext cx="477837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/>
              <a:t>D</a:t>
            </a:r>
            <a:endParaRPr lang="ru-RU" sz="3200"/>
          </a:p>
        </p:txBody>
      </p:sp>
      <p:sp>
        <p:nvSpPr>
          <p:cNvPr id="21521" name="Text Box 19"/>
          <p:cNvSpPr txBox="1">
            <a:spLocks noChangeArrowheads="1"/>
          </p:cNvSpPr>
          <p:nvPr/>
        </p:nvSpPr>
        <p:spPr bwMode="auto">
          <a:xfrm>
            <a:off x="592138" y="4283075"/>
            <a:ext cx="18415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ru-RU" sz="3200"/>
          </a:p>
        </p:txBody>
      </p:sp>
      <p:sp>
        <p:nvSpPr>
          <p:cNvPr id="21522" name="Text Box 20"/>
          <p:cNvSpPr txBox="1">
            <a:spLocks noChangeArrowheads="1"/>
          </p:cNvSpPr>
          <p:nvPr/>
        </p:nvSpPr>
        <p:spPr bwMode="auto">
          <a:xfrm>
            <a:off x="519113" y="4356100"/>
            <a:ext cx="3365408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200" dirty="0"/>
              <a:t>АВС</a:t>
            </a:r>
            <a:r>
              <a:rPr lang="en-US" sz="3200" dirty="0"/>
              <a:t>D</a:t>
            </a:r>
            <a:r>
              <a:rPr lang="ru-RU" sz="3200" dirty="0"/>
              <a:t> – </a:t>
            </a:r>
            <a:r>
              <a:rPr lang="hy-AM" sz="3200" dirty="0" smtClean="0"/>
              <a:t>սեղան է</a:t>
            </a:r>
            <a:endParaRPr lang="en-US" sz="3200" dirty="0"/>
          </a:p>
          <a:p>
            <a:r>
              <a:rPr lang="hy-AM" sz="3200" i="1" dirty="0" smtClean="0"/>
              <a:t>Գտնել  </a:t>
            </a:r>
            <a:r>
              <a:rPr lang="ru-RU" sz="3200" i="1" dirty="0" smtClean="0"/>
              <a:t>    </a:t>
            </a:r>
            <a:r>
              <a:rPr lang="ru-RU" sz="3200" i="1" dirty="0"/>
              <a:t>В</a:t>
            </a:r>
          </a:p>
        </p:txBody>
      </p:sp>
      <p:sp>
        <p:nvSpPr>
          <p:cNvPr id="21523" name="Line 21"/>
          <p:cNvSpPr>
            <a:spLocks noChangeShapeType="1"/>
          </p:cNvSpPr>
          <p:nvPr/>
        </p:nvSpPr>
        <p:spPr bwMode="auto">
          <a:xfrm flipH="1">
            <a:off x="2339975" y="5084763"/>
            <a:ext cx="71438" cy="2889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1524" name="Line 22"/>
          <p:cNvSpPr>
            <a:spLocks noChangeShapeType="1"/>
          </p:cNvSpPr>
          <p:nvPr/>
        </p:nvSpPr>
        <p:spPr bwMode="auto">
          <a:xfrm>
            <a:off x="2339975" y="5373688"/>
            <a:ext cx="3603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99FF99"/>
            </a:gs>
            <a:gs pos="50000">
              <a:schemeClr val="bg1"/>
            </a:gs>
            <a:gs pos="100000">
              <a:srgbClr val="99FF99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1882775" cy="490537"/>
          </a:xfrm>
        </p:spPr>
        <p:txBody>
          <a:bodyPr/>
          <a:lstStyle/>
          <a:p>
            <a:pPr algn="l" eaLnBrk="1" hangingPunct="1"/>
            <a:r>
              <a:rPr lang="ru-RU" sz="2400" b="1" smtClean="0"/>
              <a:t>№ 8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xfrm flipV="1">
            <a:off x="457200" y="6126163"/>
            <a:ext cx="227013" cy="6985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endParaRPr lang="ru-RU" sz="800" smtClean="0"/>
          </a:p>
        </p:txBody>
      </p:sp>
      <p:sp>
        <p:nvSpPr>
          <p:cNvPr id="22532" name="AutoShape 4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250825" y="5949950"/>
            <a:ext cx="431800" cy="485775"/>
          </a:xfrm>
          <a:prstGeom prst="left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2533" name="AutoShape 5"/>
          <p:cNvSpPr>
            <a:spLocks noChangeArrowheads="1"/>
          </p:cNvSpPr>
          <p:nvPr/>
        </p:nvSpPr>
        <p:spPr bwMode="auto">
          <a:xfrm rot="10800000">
            <a:off x="1979613" y="1196975"/>
            <a:ext cx="4897437" cy="2303463"/>
          </a:xfrm>
          <a:custGeom>
            <a:avLst/>
            <a:gdLst>
              <a:gd name="T0" fmla="*/ 4285258 w 21600"/>
              <a:gd name="T1" fmla="*/ 1151732 h 21600"/>
              <a:gd name="T2" fmla="*/ 2448719 w 21600"/>
              <a:gd name="T3" fmla="*/ 2303463 h 21600"/>
              <a:gd name="T4" fmla="*/ 612180 w 21600"/>
              <a:gd name="T5" fmla="*/ 1151732 h 21600"/>
              <a:gd name="T6" fmla="*/ 2448719 w 21600"/>
              <a:gd name="T7" fmla="*/ 0 h 21600"/>
              <a:gd name="T8" fmla="*/ 0 60000 65536"/>
              <a:gd name="T9" fmla="*/ 0 60000 65536"/>
              <a:gd name="T10" fmla="*/ 0 60000 65536"/>
              <a:gd name="T11" fmla="*/ 0 60000 65536"/>
              <a:gd name="T12" fmla="*/ 4500 w 21600"/>
              <a:gd name="T13" fmla="*/ 4500 h 21600"/>
              <a:gd name="T14" fmla="*/ 17100 w 21600"/>
              <a:gd name="T15" fmla="*/ 171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5400" y="21600"/>
                </a:lnTo>
                <a:lnTo>
                  <a:pt x="16200" y="21600"/>
                </a:lnTo>
                <a:lnTo>
                  <a:pt x="21600" y="0"/>
                </a:lnTo>
                <a:close/>
              </a:path>
            </a:pathLst>
          </a:cu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2534" name="Line 6"/>
          <p:cNvSpPr>
            <a:spLocks noChangeShapeType="1"/>
          </p:cNvSpPr>
          <p:nvPr/>
        </p:nvSpPr>
        <p:spPr bwMode="auto">
          <a:xfrm>
            <a:off x="3203575" y="1196975"/>
            <a:ext cx="0" cy="230346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2535" name="Line 7"/>
          <p:cNvSpPr>
            <a:spLocks noChangeShapeType="1"/>
          </p:cNvSpPr>
          <p:nvPr/>
        </p:nvSpPr>
        <p:spPr bwMode="auto">
          <a:xfrm>
            <a:off x="3203575" y="3213100"/>
            <a:ext cx="2889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2536" name="Line 8"/>
          <p:cNvSpPr>
            <a:spLocks noChangeShapeType="1"/>
          </p:cNvSpPr>
          <p:nvPr/>
        </p:nvSpPr>
        <p:spPr bwMode="auto">
          <a:xfrm>
            <a:off x="3492500" y="3213100"/>
            <a:ext cx="0" cy="2873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2537" name="Text Box 9"/>
          <p:cNvSpPr txBox="1">
            <a:spLocks noChangeArrowheads="1"/>
          </p:cNvSpPr>
          <p:nvPr/>
        </p:nvSpPr>
        <p:spPr bwMode="auto">
          <a:xfrm>
            <a:off x="1455738" y="3419475"/>
            <a:ext cx="477837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200"/>
              <a:t>А</a:t>
            </a:r>
          </a:p>
        </p:txBody>
      </p:sp>
      <p:sp>
        <p:nvSpPr>
          <p:cNvPr id="22538" name="Text Box 10"/>
          <p:cNvSpPr txBox="1">
            <a:spLocks noChangeArrowheads="1"/>
          </p:cNvSpPr>
          <p:nvPr/>
        </p:nvSpPr>
        <p:spPr bwMode="auto">
          <a:xfrm>
            <a:off x="2967038" y="466725"/>
            <a:ext cx="477837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200"/>
              <a:t>В</a:t>
            </a:r>
          </a:p>
        </p:txBody>
      </p:sp>
      <p:sp>
        <p:nvSpPr>
          <p:cNvPr id="22539" name="Text Box 11"/>
          <p:cNvSpPr txBox="1">
            <a:spLocks noChangeArrowheads="1"/>
          </p:cNvSpPr>
          <p:nvPr/>
        </p:nvSpPr>
        <p:spPr bwMode="auto">
          <a:xfrm>
            <a:off x="5559425" y="466725"/>
            <a:ext cx="477838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200"/>
              <a:t>С</a:t>
            </a:r>
          </a:p>
        </p:txBody>
      </p:sp>
      <p:sp>
        <p:nvSpPr>
          <p:cNvPr id="22540" name="Text Box 12"/>
          <p:cNvSpPr txBox="1">
            <a:spLocks noChangeArrowheads="1"/>
          </p:cNvSpPr>
          <p:nvPr/>
        </p:nvSpPr>
        <p:spPr bwMode="auto">
          <a:xfrm>
            <a:off x="6856413" y="3203575"/>
            <a:ext cx="477837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/>
              <a:t>D</a:t>
            </a:r>
            <a:endParaRPr lang="ru-RU" sz="3200"/>
          </a:p>
        </p:txBody>
      </p:sp>
      <p:sp>
        <p:nvSpPr>
          <p:cNvPr id="22541" name="Text Box 13"/>
          <p:cNvSpPr txBox="1">
            <a:spLocks noChangeArrowheads="1"/>
          </p:cNvSpPr>
          <p:nvPr/>
        </p:nvSpPr>
        <p:spPr bwMode="auto">
          <a:xfrm>
            <a:off x="3059113" y="3500438"/>
            <a:ext cx="477837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/>
              <a:t>K</a:t>
            </a:r>
            <a:endParaRPr lang="ru-RU" sz="3200"/>
          </a:p>
        </p:txBody>
      </p:sp>
      <p:sp>
        <p:nvSpPr>
          <p:cNvPr id="22542" name="Text Box 14"/>
          <p:cNvSpPr txBox="1">
            <a:spLocks noChangeArrowheads="1"/>
          </p:cNvSpPr>
          <p:nvPr/>
        </p:nvSpPr>
        <p:spPr bwMode="auto">
          <a:xfrm>
            <a:off x="4356100" y="765175"/>
            <a:ext cx="382588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i="1"/>
              <a:t>a</a:t>
            </a:r>
            <a:endParaRPr lang="ru-RU" sz="2800" i="1"/>
          </a:p>
        </p:txBody>
      </p:sp>
      <p:sp>
        <p:nvSpPr>
          <p:cNvPr id="22543" name="Text Box 15"/>
          <p:cNvSpPr txBox="1">
            <a:spLocks noChangeArrowheads="1"/>
          </p:cNvSpPr>
          <p:nvPr/>
        </p:nvSpPr>
        <p:spPr bwMode="auto">
          <a:xfrm>
            <a:off x="4859338" y="3429000"/>
            <a:ext cx="401637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i="1"/>
              <a:t>b</a:t>
            </a:r>
            <a:endParaRPr lang="ru-RU" sz="2800" i="1"/>
          </a:p>
        </p:txBody>
      </p:sp>
      <p:sp>
        <p:nvSpPr>
          <p:cNvPr id="22544" name="Text Box 16"/>
          <p:cNvSpPr txBox="1">
            <a:spLocks noChangeArrowheads="1"/>
          </p:cNvSpPr>
          <p:nvPr/>
        </p:nvSpPr>
        <p:spPr bwMode="auto">
          <a:xfrm>
            <a:off x="2484438" y="4508500"/>
            <a:ext cx="3700052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200" dirty="0"/>
              <a:t>АВС</a:t>
            </a:r>
            <a:r>
              <a:rPr lang="en-US" sz="3200" dirty="0"/>
              <a:t>D</a:t>
            </a:r>
            <a:r>
              <a:rPr lang="ru-RU" sz="3200" dirty="0"/>
              <a:t> – </a:t>
            </a:r>
            <a:r>
              <a:rPr lang="ru-RU" sz="3200" dirty="0" smtClean="0"/>
              <a:t>ս</a:t>
            </a:r>
            <a:r>
              <a:rPr lang="hy-AM" sz="3200" dirty="0" smtClean="0"/>
              <a:t>եղան է</a:t>
            </a:r>
            <a:endParaRPr lang="en-US" sz="3200" dirty="0"/>
          </a:p>
          <a:p>
            <a:r>
              <a:rPr lang="hy-AM" sz="3200" i="1" dirty="0" smtClean="0"/>
              <a:t>Գտնել </a:t>
            </a:r>
            <a:r>
              <a:rPr lang="ru-RU" sz="3200" i="1" dirty="0" smtClean="0"/>
              <a:t> </a:t>
            </a:r>
            <a:r>
              <a:rPr lang="ru-RU" sz="3200" i="1" dirty="0"/>
              <a:t>АК </a:t>
            </a:r>
            <a:r>
              <a:rPr lang="hy-AM" sz="3200" i="1" dirty="0" smtClean="0"/>
              <a:t>և</a:t>
            </a:r>
            <a:r>
              <a:rPr lang="ru-RU" sz="3200" i="1" dirty="0" smtClean="0"/>
              <a:t> </a:t>
            </a:r>
            <a:r>
              <a:rPr lang="ru-RU" sz="3200" i="1" dirty="0"/>
              <a:t>А</a:t>
            </a:r>
            <a:r>
              <a:rPr lang="en-US" sz="3200" i="1" dirty="0" smtClean="0"/>
              <a:t>D</a:t>
            </a:r>
            <a:r>
              <a:rPr lang="hy-AM" sz="3200" i="1" dirty="0" smtClean="0"/>
              <a:t> -ն</a:t>
            </a:r>
            <a:endParaRPr lang="ru-RU" sz="3200" i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25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3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99FF99"/>
            </a:gs>
            <a:gs pos="50000">
              <a:schemeClr val="bg1"/>
            </a:gs>
            <a:gs pos="100000">
              <a:srgbClr val="99FF99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06437"/>
          </a:xfrm>
        </p:spPr>
        <p:txBody>
          <a:bodyPr/>
          <a:lstStyle/>
          <a:p>
            <a:pPr eaLnBrk="1" hangingPunct="1"/>
            <a:r>
              <a:rPr lang="hy-AM" sz="3200" b="1" i="1" dirty="0" smtClean="0"/>
              <a:t>Սեղան</a:t>
            </a:r>
            <a:endParaRPr lang="ru-RU" sz="3200" b="1" i="1" dirty="0" smtClean="0"/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6021388"/>
            <a:ext cx="227013" cy="104775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endParaRPr lang="ru-RU" sz="800" smtClean="0"/>
          </a:p>
        </p:txBody>
      </p:sp>
      <p:sp>
        <p:nvSpPr>
          <p:cNvPr id="23556" name="AutoShape 4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1835150" y="6165850"/>
            <a:ext cx="431800" cy="485775"/>
          </a:xfrm>
          <a:prstGeom prst="left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3557" name="Rectangle 5"/>
          <p:cNvSpPr>
            <a:spLocks noChangeArrowheads="1"/>
          </p:cNvSpPr>
          <p:nvPr/>
        </p:nvSpPr>
        <p:spPr bwMode="auto">
          <a:xfrm>
            <a:off x="468313" y="908050"/>
            <a:ext cx="8207375" cy="5113338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3558" name="Line 6"/>
          <p:cNvSpPr>
            <a:spLocks noChangeShapeType="1"/>
          </p:cNvSpPr>
          <p:nvPr/>
        </p:nvSpPr>
        <p:spPr bwMode="auto">
          <a:xfrm>
            <a:off x="3203575" y="908050"/>
            <a:ext cx="0" cy="511333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3559" name="AutoShape 7"/>
          <p:cNvSpPr>
            <a:spLocks noChangeArrowheads="1"/>
          </p:cNvSpPr>
          <p:nvPr/>
        </p:nvSpPr>
        <p:spPr bwMode="auto">
          <a:xfrm rot="10800000">
            <a:off x="755650" y="1628775"/>
            <a:ext cx="2232025" cy="1655763"/>
          </a:xfrm>
          <a:custGeom>
            <a:avLst/>
            <a:gdLst>
              <a:gd name="T0" fmla="*/ 1953022 w 21600"/>
              <a:gd name="T1" fmla="*/ 827882 h 21600"/>
              <a:gd name="T2" fmla="*/ 1116013 w 21600"/>
              <a:gd name="T3" fmla="*/ 1655763 h 21600"/>
              <a:gd name="T4" fmla="*/ 279003 w 21600"/>
              <a:gd name="T5" fmla="*/ 827882 h 21600"/>
              <a:gd name="T6" fmla="*/ 1116013 w 21600"/>
              <a:gd name="T7" fmla="*/ 0 h 21600"/>
              <a:gd name="T8" fmla="*/ 0 60000 65536"/>
              <a:gd name="T9" fmla="*/ 0 60000 65536"/>
              <a:gd name="T10" fmla="*/ 0 60000 65536"/>
              <a:gd name="T11" fmla="*/ 0 60000 65536"/>
              <a:gd name="T12" fmla="*/ 4500 w 21600"/>
              <a:gd name="T13" fmla="*/ 4500 h 21600"/>
              <a:gd name="T14" fmla="*/ 17100 w 21600"/>
              <a:gd name="T15" fmla="*/ 171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5400" y="21600"/>
                </a:lnTo>
                <a:lnTo>
                  <a:pt x="16200" y="21600"/>
                </a:lnTo>
                <a:lnTo>
                  <a:pt x="21600" y="0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ru-RU"/>
          </a:p>
        </p:txBody>
      </p:sp>
      <p:sp>
        <p:nvSpPr>
          <p:cNvPr id="23560" name="Line 8"/>
          <p:cNvSpPr>
            <a:spLocks noChangeShapeType="1"/>
          </p:cNvSpPr>
          <p:nvPr/>
        </p:nvSpPr>
        <p:spPr bwMode="auto">
          <a:xfrm>
            <a:off x="1042988" y="2420938"/>
            <a:ext cx="16573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3561" name="Line 9"/>
          <p:cNvSpPr>
            <a:spLocks noChangeShapeType="1"/>
          </p:cNvSpPr>
          <p:nvPr/>
        </p:nvSpPr>
        <p:spPr bwMode="auto">
          <a:xfrm>
            <a:off x="1331913" y="1628775"/>
            <a:ext cx="1655762" cy="16557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3562" name="Line 10"/>
          <p:cNvSpPr>
            <a:spLocks noChangeShapeType="1"/>
          </p:cNvSpPr>
          <p:nvPr/>
        </p:nvSpPr>
        <p:spPr bwMode="auto">
          <a:xfrm flipV="1">
            <a:off x="755650" y="1628775"/>
            <a:ext cx="1655763" cy="16557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3563" name="Text Box 11"/>
          <p:cNvSpPr txBox="1">
            <a:spLocks noChangeArrowheads="1"/>
          </p:cNvSpPr>
          <p:nvPr/>
        </p:nvSpPr>
        <p:spPr bwMode="auto">
          <a:xfrm>
            <a:off x="1504521" y="1187460"/>
            <a:ext cx="691215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hy-AM" sz="1800" dirty="0" smtClean="0">
                <a:solidFill>
                  <a:srgbClr val="339933"/>
                </a:solidFill>
              </a:rPr>
              <a:t>Հիմք</a:t>
            </a:r>
            <a:endParaRPr lang="ru-RU" sz="1800" dirty="0">
              <a:solidFill>
                <a:srgbClr val="339933"/>
              </a:solidFill>
            </a:endParaRPr>
          </a:p>
        </p:txBody>
      </p:sp>
      <p:sp>
        <p:nvSpPr>
          <p:cNvPr id="23564" name="Text Box 12"/>
          <p:cNvSpPr txBox="1">
            <a:spLocks noChangeArrowheads="1"/>
          </p:cNvSpPr>
          <p:nvPr/>
        </p:nvSpPr>
        <p:spPr bwMode="auto">
          <a:xfrm>
            <a:off x="971550" y="3284538"/>
            <a:ext cx="1584226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hy-AM" sz="2000" dirty="0" smtClean="0">
                <a:solidFill>
                  <a:srgbClr val="339933"/>
                </a:solidFill>
              </a:rPr>
              <a:t>      հիմք</a:t>
            </a:r>
            <a:endParaRPr lang="ru-RU" sz="2000" dirty="0">
              <a:solidFill>
                <a:srgbClr val="339933"/>
              </a:solidFill>
            </a:endParaRPr>
          </a:p>
        </p:txBody>
      </p:sp>
      <p:sp>
        <p:nvSpPr>
          <p:cNvPr id="23565" name="Text Box 13"/>
          <p:cNvSpPr txBox="1">
            <a:spLocks noChangeArrowheads="1"/>
          </p:cNvSpPr>
          <p:nvPr/>
        </p:nvSpPr>
        <p:spPr bwMode="auto">
          <a:xfrm>
            <a:off x="1116013" y="2349500"/>
            <a:ext cx="1305165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hy-AM" sz="1800" dirty="0" smtClean="0">
                <a:solidFill>
                  <a:srgbClr val="339933"/>
                </a:solidFill>
              </a:rPr>
              <a:t>Միջին գիծ</a:t>
            </a:r>
            <a:endParaRPr lang="ru-RU" sz="1800" dirty="0">
              <a:solidFill>
                <a:srgbClr val="339933"/>
              </a:solidFill>
            </a:endParaRPr>
          </a:p>
        </p:txBody>
      </p:sp>
      <p:sp>
        <p:nvSpPr>
          <p:cNvPr id="23566" name="Text Box 14"/>
          <p:cNvSpPr txBox="1">
            <a:spLocks noChangeArrowheads="1"/>
          </p:cNvSpPr>
          <p:nvPr/>
        </p:nvSpPr>
        <p:spPr bwMode="auto">
          <a:xfrm>
            <a:off x="519113" y="3232150"/>
            <a:ext cx="3492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1800"/>
              <a:t>А</a:t>
            </a:r>
          </a:p>
        </p:txBody>
      </p:sp>
      <p:sp>
        <p:nvSpPr>
          <p:cNvPr id="23567" name="Text Box 15"/>
          <p:cNvSpPr txBox="1">
            <a:spLocks noChangeArrowheads="1"/>
          </p:cNvSpPr>
          <p:nvPr/>
        </p:nvSpPr>
        <p:spPr bwMode="auto">
          <a:xfrm>
            <a:off x="1042988" y="1268413"/>
            <a:ext cx="3492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1800"/>
              <a:t>В</a:t>
            </a:r>
          </a:p>
        </p:txBody>
      </p:sp>
      <p:sp>
        <p:nvSpPr>
          <p:cNvPr id="23568" name="Text Box 16"/>
          <p:cNvSpPr txBox="1">
            <a:spLocks noChangeArrowheads="1"/>
          </p:cNvSpPr>
          <p:nvPr/>
        </p:nvSpPr>
        <p:spPr bwMode="auto">
          <a:xfrm>
            <a:off x="2392363" y="1289050"/>
            <a:ext cx="3492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1800"/>
              <a:t>С</a:t>
            </a:r>
          </a:p>
        </p:txBody>
      </p:sp>
      <p:sp>
        <p:nvSpPr>
          <p:cNvPr id="23569" name="Text Box 17"/>
          <p:cNvSpPr txBox="1">
            <a:spLocks noChangeArrowheads="1"/>
          </p:cNvSpPr>
          <p:nvPr/>
        </p:nvSpPr>
        <p:spPr bwMode="auto">
          <a:xfrm>
            <a:off x="1692275" y="1773238"/>
            <a:ext cx="3619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1800"/>
              <a:t>О</a:t>
            </a:r>
          </a:p>
        </p:txBody>
      </p:sp>
      <p:sp>
        <p:nvSpPr>
          <p:cNvPr id="23570" name="Text Box 18"/>
          <p:cNvSpPr txBox="1">
            <a:spLocks noChangeArrowheads="1"/>
          </p:cNvSpPr>
          <p:nvPr/>
        </p:nvSpPr>
        <p:spPr bwMode="auto">
          <a:xfrm>
            <a:off x="2895600" y="3232150"/>
            <a:ext cx="3492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800"/>
              <a:t>D</a:t>
            </a:r>
            <a:endParaRPr lang="ru-RU" sz="1800"/>
          </a:p>
        </p:txBody>
      </p:sp>
      <p:sp>
        <p:nvSpPr>
          <p:cNvPr id="23571" name="Text Box 19"/>
          <p:cNvSpPr txBox="1">
            <a:spLocks noChangeArrowheads="1"/>
          </p:cNvSpPr>
          <p:nvPr/>
        </p:nvSpPr>
        <p:spPr bwMode="auto">
          <a:xfrm>
            <a:off x="592138" y="3856038"/>
            <a:ext cx="2411412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000"/>
              <a:t>ВС // А</a:t>
            </a:r>
            <a:r>
              <a:rPr lang="en-US" sz="2000"/>
              <a:t>D</a:t>
            </a:r>
          </a:p>
          <a:p>
            <a:endParaRPr lang="en-US" sz="2000"/>
          </a:p>
          <a:p>
            <a:r>
              <a:rPr lang="en-US" sz="2000"/>
              <a:t>MN = 0,5(BC + AD)</a:t>
            </a:r>
            <a:endParaRPr lang="ru-RU" sz="2000"/>
          </a:p>
        </p:txBody>
      </p:sp>
      <p:sp>
        <p:nvSpPr>
          <p:cNvPr id="23572" name="Text Box 20"/>
          <p:cNvSpPr txBox="1">
            <a:spLocks noChangeArrowheads="1"/>
          </p:cNvSpPr>
          <p:nvPr/>
        </p:nvSpPr>
        <p:spPr bwMode="auto">
          <a:xfrm>
            <a:off x="3471863" y="903288"/>
            <a:ext cx="3119765" cy="3477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hy-AM" sz="2000" dirty="0" smtClean="0"/>
              <a:t>Հավասարասրուն սեղան</a:t>
            </a:r>
            <a:endParaRPr lang="ru-RU" sz="2000" dirty="0"/>
          </a:p>
          <a:p>
            <a:endParaRPr lang="ru-RU" sz="2000" dirty="0"/>
          </a:p>
          <a:p>
            <a:r>
              <a:rPr lang="ru-RU" sz="2000" dirty="0"/>
              <a:t>АС = В</a:t>
            </a:r>
            <a:r>
              <a:rPr lang="en-US" sz="2000" dirty="0"/>
              <a:t>D,</a:t>
            </a:r>
          </a:p>
          <a:p>
            <a:r>
              <a:rPr lang="en-US" sz="2000" dirty="0"/>
              <a:t>A =  D, </a:t>
            </a:r>
            <a:r>
              <a:rPr lang="ru-RU" sz="2000" dirty="0"/>
              <a:t> </a:t>
            </a:r>
            <a:r>
              <a:rPr lang="en-US" sz="2000" dirty="0"/>
              <a:t> B =  C</a:t>
            </a:r>
          </a:p>
          <a:p>
            <a:endParaRPr lang="en-US" sz="2000" dirty="0"/>
          </a:p>
          <a:p>
            <a:endParaRPr lang="en-US" sz="2000" dirty="0"/>
          </a:p>
          <a:p>
            <a:endParaRPr lang="en-US" sz="2000" dirty="0"/>
          </a:p>
          <a:p>
            <a:endParaRPr lang="en-US" sz="2000" dirty="0"/>
          </a:p>
          <a:p>
            <a:endParaRPr lang="en-US" sz="2000" dirty="0"/>
          </a:p>
          <a:p>
            <a:endParaRPr lang="en-US" sz="2000" dirty="0"/>
          </a:p>
          <a:p>
            <a:r>
              <a:rPr lang="hy-AM" sz="2000" dirty="0" smtClean="0"/>
              <a:t>ՈՒղղանկյուն սեղան</a:t>
            </a:r>
            <a:endParaRPr lang="ru-RU" sz="2000" dirty="0"/>
          </a:p>
        </p:txBody>
      </p:sp>
      <p:sp>
        <p:nvSpPr>
          <p:cNvPr id="23573" name="AutoShape 21"/>
          <p:cNvSpPr>
            <a:spLocks noChangeArrowheads="1"/>
          </p:cNvSpPr>
          <p:nvPr/>
        </p:nvSpPr>
        <p:spPr bwMode="auto">
          <a:xfrm rot="10800000">
            <a:off x="6084888" y="1700213"/>
            <a:ext cx="2159000" cy="1800225"/>
          </a:xfrm>
          <a:custGeom>
            <a:avLst/>
            <a:gdLst>
              <a:gd name="T0" fmla="*/ 1889125 w 21600"/>
              <a:gd name="T1" fmla="*/ 900113 h 21600"/>
              <a:gd name="T2" fmla="*/ 1079500 w 21600"/>
              <a:gd name="T3" fmla="*/ 1800225 h 21600"/>
              <a:gd name="T4" fmla="*/ 269875 w 21600"/>
              <a:gd name="T5" fmla="*/ 900113 h 21600"/>
              <a:gd name="T6" fmla="*/ 1079500 w 21600"/>
              <a:gd name="T7" fmla="*/ 0 h 21600"/>
              <a:gd name="T8" fmla="*/ 0 60000 65536"/>
              <a:gd name="T9" fmla="*/ 0 60000 65536"/>
              <a:gd name="T10" fmla="*/ 0 60000 65536"/>
              <a:gd name="T11" fmla="*/ 0 60000 65536"/>
              <a:gd name="T12" fmla="*/ 4500 w 21600"/>
              <a:gd name="T13" fmla="*/ 4500 h 21600"/>
              <a:gd name="T14" fmla="*/ 17100 w 21600"/>
              <a:gd name="T15" fmla="*/ 171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5400" y="21600"/>
                </a:lnTo>
                <a:lnTo>
                  <a:pt x="16200" y="21600"/>
                </a:lnTo>
                <a:lnTo>
                  <a:pt x="21600" y="0"/>
                </a:lnTo>
                <a:close/>
              </a:path>
            </a:pathLst>
          </a:cu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3574" name="Line 22"/>
          <p:cNvSpPr>
            <a:spLocks noChangeShapeType="1"/>
          </p:cNvSpPr>
          <p:nvPr/>
        </p:nvSpPr>
        <p:spPr bwMode="auto">
          <a:xfrm flipV="1">
            <a:off x="6084888" y="1700213"/>
            <a:ext cx="1582737" cy="18002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3575" name="Line 23"/>
          <p:cNvSpPr>
            <a:spLocks noChangeShapeType="1"/>
          </p:cNvSpPr>
          <p:nvPr/>
        </p:nvSpPr>
        <p:spPr bwMode="auto">
          <a:xfrm flipH="1" flipV="1">
            <a:off x="6659563" y="1700213"/>
            <a:ext cx="1584325" cy="18002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3576" name="Text Box 24"/>
          <p:cNvSpPr txBox="1">
            <a:spLocks noChangeArrowheads="1"/>
          </p:cNvSpPr>
          <p:nvPr/>
        </p:nvSpPr>
        <p:spPr bwMode="auto">
          <a:xfrm>
            <a:off x="6227763" y="2349500"/>
            <a:ext cx="33178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000"/>
              <a:t>=</a:t>
            </a:r>
          </a:p>
        </p:txBody>
      </p:sp>
      <p:sp>
        <p:nvSpPr>
          <p:cNvPr id="23577" name="Rectangle 25"/>
          <p:cNvSpPr>
            <a:spLocks noChangeArrowheads="1"/>
          </p:cNvSpPr>
          <p:nvPr/>
        </p:nvSpPr>
        <p:spPr bwMode="auto">
          <a:xfrm>
            <a:off x="7740650" y="2276475"/>
            <a:ext cx="33178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000"/>
              <a:t>=</a:t>
            </a:r>
          </a:p>
        </p:txBody>
      </p:sp>
      <p:grpSp>
        <p:nvGrpSpPr>
          <p:cNvPr id="23578" name="Group 26"/>
          <p:cNvGrpSpPr>
            <a:grpSpLocks/>
          </p:cNvGrpSpPr>
          <p:nvPr/>
        </p:nvGrpSpPr>
        <p:grpSpPr bwMode="auto">
          <a:xfrm>
            <a:off x="3419475" y="1989138"/>
            <a:ext cx="217488" cy="215900"/>
            <a:chOff x="1292" y="3929"/>
            <a:chExt cx="137" cy="136"/>
          </a:xfrm>
        </p:grpSpPr>
        <p:sp>
          <p:nvSpPr>
            <p:cNvPr id="23615" name="Line 27"/>
            <p:cNvSpPr>
              <a:spLocks noChangeShapeType="1"/>
            </p:cNvSpPr>
            <p:nvPr/>
          </p:nvSpPr>
          <p:spPr bwMode="auto">
            <a:xfrm flipH="1">
              <a:off x="1292" y="3929"/>
              <a:ext cx="46" cy="1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3616" name="Line 28"/>
            <p:cNvSpPr>
              <a:spLocks noChangeShapeType="1"/>
            </p:cNvSpPr>
            <p:nvPr/>
          </p:nvSpPr>
          <p:spPr bwMode="auto">
            <a:xfrm>
              <a:off x="1292" y="4065"/>
              <a:ext cx="137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23579" name="Group 29"/>
          <p:cNvGrpSpPr>
            <a:grpSpLocks/>
          </p:cNvGrpSpPr>
          <p:nvPr/>
        </p:nvGrpSpPr>
        <p:grpSpPr bwMode="auto">
          <a:xfrm>
            <a:off x="3995738" y="1989138"/>
            <a:ext cx="217487" cy="215900"/>
            <a:chOff x="1292" y="3929"/>
            <a:chExt cx="137" cy="136"/>
          </a:xfrm>
        </p:grpSpPr>
        <p:sp>
          <p:nvSpPr>
            <p:cNvPr id="23613" name="Line 30"/>
            <p:cNvSpPr>
              <a:spLocks noChangeShapeType="1"/>
            </p:cNvSpPr>
            <p:nvPr/>
          </p:nvSpPr>
          <p:spPr bwMode="auto">
            <a:xfrm flipH="1">
              <a:off x="1292" y="3929"/>
              <a:ext cx="46" cy="1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3614" name="Line 31"/>
            <p:cNvSpPr>
              <a:spLocks noChangeShapeType="1"/>
            </p:cNvSpPr>
            <p:nvPr/>
          </p:nvSpPr>
          <p:spPr bwMode="auto">
            <a:xfrm>
              <a:off x="1292" y="4065"/>
              <a:ext cx="137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23580" name="Group 32"/>
          <p:cNvGrpSpPr>
            <a:grpSpLocks/>
          </p:cNvGrpSpPr>
          <p:nvPr/>
        </p:nvGrpSpPr>
        <p:grpSpPr bwMode="auto">
          <a:xfrm>
            <a:off x="4427538" y="1989138"/>
            <a:ext cx="217487" cy="215900"/>
            <a:chOff x="1292" y="3929"/>
            <a:chExt cx="137" cy="136"/>
          </a:xfrm>
        </p:grpSpPr>
        <p:sp>
          <p:nvSpPr>
            <p:cNvPr id="23611" name="Line 33"/>
            <p:cNvSpPr>
              <a:spLocks noChangeShapeType="1"/>
            </p:cNvSpPr>
            <p:nvPr/>
          </p:nvSpPr>
          <p:spPr bwMode="auto">
            <a:xfrm flipH="1">
              <a:off x="1292" y="3929"/>
              <a:ext cx="46" cy="1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3612" name="Line 34"/>
            <p:cNvSpPr>
              <a:spLocks noChangeShapeType="1"/>
            </p:cNvSpPr>
            <p:nvPr/>
          </p:nvSpPr>
          <p:spPr bwMode="auto">
            <a:xfrm>
              <a:off x="1292" y="4065"/>
              <a:ext cx="137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23581" name="Group 35"/>
          <p:cNvGrpSpPr>
            <a:grpSpLocks/>
          </p:cNvGrpSpPr>
          <p:nvPr/>
        </p:nvGrpSpPr>
        <p:grpSpPr bwMode="auto">
          <a:xfrm>
            <a:off x="5003800" y="1989138"/>
            <a:ext cx="217488" cy="215900"/>
            <a:chOff x="1292" y="3929"/>
            <a:chExt cx="137" cy="136"/>
          </a:xfrm>
        </p:grpSpPr>
        <p:sp>
          <p:nvSpPr>
            <p:cNvPr id="23609" name="Line 36"/>
            <p:cNvSpPr>
              <a:spLocks noChangeShapeType="1"/>
            </p:cNvSpPr>
            <p:nvPr/>
          </p:nvSpPr>
          <p:spPr bwMode="auto">
            <a:xfrm flipH="1">
              <a:off x="1292" y="3929"/>
              <a:ext cx="46" cy="1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3610" name="Line 37"/>
            <p:cNvSpPr>
              <a:spLocks noChangeShapeType="1"/>
            </p:cNvSpPr>
            <p:nvPr/>
          </p:nvSpPr>
          <p:spPr bwMode="auto">
            <a:xfrm>
              <a:off x="1292" y="4065"/>
              <a:ext cx="137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23582" name="Text Box 38"/>
          <p:cNvSpPr txBox="1">
            <a:spLocks noChangeArrowheads="1"/>
          </p:cNvSpPr>
          <p:nvPr/>
        </p:nvSpPr>
        <p:spPr bwMode="auto">
          <a:xfrm>
            <a:off x="5651500" y="3284538"/>
            <a:ext cx="3683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000"/>
              <a:t>А</a:t>
            </a:r>
          </a:p>
        </p:txBody>
      </p:sp>
      <p:sp>
        <p:nvSpPr>
          <p:cNvPr id="23583" name="Text Box 39"/>
          <p:cNvSpPr txBox="1">
            <a:spLocks noChangeArrowheads="1"/>
          </p:cNvSpPr>
          <p:nvPr/>
        </p:nvSpPr>
        <p:spPr bwMode="auto">
          <a:xfrm>
            <a:off x="6227763" y="1341438"/>
            <a:ext cx="3683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000"/>
              <a:t>В</a:t>
            </a:r>
          </a:p>
        </p:txBody>
      </p:sp>
      <p:sp>
        <p:nvSpPr>
          <p:cNvPr id="23584" name="Text Box 40"/>
          <p:cNvSpPr txBox="1">
            <a:spLocks noChangeArrowheads="1"/>
          </p:cNvSpPr>
          <p:nvPr/>
        </p:nvSpPr>
        <p:spPr bwMode="auto">
          <a:xfrm>
            <a:off x="7740650" y="1341438"/>
            <a:ext cx="3683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000"/>
              <a:t>С</a:t>
            </a:r>
          </a:p>
        </p:txBody>
      </p:sp>
      <p:sp>
        <p:nvSpPr>
          <p:cNvPr id="23585" name="Text Box 41"/>
          <p:cNvSpPr txBox="1">
            <a:spLocks noChangeArrowheads="1"/>
          </p:cNvSpPr>
          <p:nvPr/>
        </p:nvSpPr>
        <p:spPr bwMode="auto">
          <a:xfrm>
            <a:off x="8243888" y="3213100"/>
            <a:ext cx="3683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/>
              <a:t>D</a:t>
            </a:r>
            <a:endParaRPr lang="ru-RU" sz="2000"/>
          </a:p>
        </p:txBody>
      </p:sp>
      <p:sp>
        <p:nvSpPr>
          <p:cNvPr id="23586" name="Text Box 42"/>
          <p:cNvSpPr txBox="1">
            <a:spLocks noChangeArrowheads="1"/>
          </p:cNvSpPr>
          <p:nvPr/>
        </p:nvSpPr>
        <p:spPr bwMode="auto">
          <a:xfrm>
            <a:off x="7019925" y="2349500"/>
            <a:ext cx="381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/>
              <a:t>O</a:t>
            </a:r>
            <a:endParaRPr lang="ru-RU" sz="2000"/>
          </a:p>
        </p:txBody>
      </p:sp>
      <p:sp>
        <p:nvSpPr>
          <p:cNvPr id="23587" name="Arc 43"/>
          <p:cNvSpPr>
            <a:spLocks/>
          </p:cNvSpPr>
          <p:nvPr/>
        </p:nvSpPr>
        <p:spPr bwMode="auto">
          <a:xfrm rot="5171156">
            <a:off x="6539706" y="1677195"/>
            <a:ext cx="339725" cy="385762"/>
          </a:xfrm>
          <a:custGeom>
            <a:avLst/>
            <a:gdLst>
              <a:gd name="T0" fmla="*/ 0 w 21600"/>
              <a:gd name="T1" fmla="*/ 0 h 21600"/>
              <a:gd name="T2" fmla="*/ 339725 w 21600"/>
              <a:gd name="T3" fmla="*/ 385762 h 21600"/>
              <a:gd name="T4" fmla="*/ 0 w 21600"/>
              <a:gd name="T5" fmla="*/ 385762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3588" name="Arc 44"/>
          <p:cNvSpPr>
            <a:spLocks/>
          </p:cNvSpPr>
          <p:nvPr/>
        </p:nvSpPr>
        <p:spPr bwMode="auto">
          <a:xfrm rot="10800000">
            <a:off x="7451725" y="1700213"/>
            <a:ext cx="339725" cy="385762"/>
          </a:xfrm>
          <a:custGeom>
            <a:avLst/>
            <a:gdLst>
              <a:gd name="T0" fmla="*/ 0 w 21600"/>
              <a:gd name="T1" fmla="*/ 0 h 21600"/>
              <a:gd name="T2" fmla="*/ 339725 w 21600"/>
              <a:gd name="T3" fmla="*/ 385762 h 21600"/>
              <a:gd name="T4" fmla="*/ 0 w 21600"/>
              <a:gd name="T5" fmla="*/ 385762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grpSp>
        <p:nvGrpSpPr>
          <p:cNvPr id="23589" name="Group 45"/>
          <p:cNvGrpSpPr>
            <a:grpSpLocks/>
          </p:cNvGrpSpPr>
          <p:nvPr/>
        </p:nvGrpSpPr>
        <p:grpSpPr bwMode="auto">
          <a:xfrm rot="4042808">
            <a:off x="7835107" y="3045619"/>
            <a:ext cx="363537" cy="409575"/>
            <a:chOff x="3591" y="3249"/>
            <a:chExt cx="229" cy="258"/>
          </a:xfrm>
        </p:grpSpPr>
        <p:sp>
          <p:nvSpPr>
            <p:cNvPr id="23607" name="Arc 46"/>
            <p:cNvSpPr>
              <a:spLocks/>
            </p:cNvSpPr>
            <p:nvPr/>
          </p:nvSpPr>
          <p:spPr bwMode="auto">
            <a:xfrm rot="10800000">
              <a:off x="3606" y="3249"/>
              <a:ext cx="214" cy="243"/>
            </a:xfrm>
            <a:custGeom>
              <a:avLst/>
              <a:gdLst>
                <a:gd name="T0" fmla="*/ 0 w 21600"/>
                <a:gd name="T1" fmla="*/ 0 h 21600"/>
                <a:gd name="T2" fmla="*/ 214 w 21600"/>
                <a:gd name="T3" fmla="*/ 243 h 21600"/>
                <a:gd name="T4" fmla="*/ 0 w 21600"/>
                <a:gd name="T5" fmla="*/ 243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3608" name="Arc 47"/>
            <p:cNvSpPr>
              <a:spLocks/>
            </p:cNvSpPr>
            <p:nvPr/>
          </p:nvSpPr>
          <p:spPr bwMode="auto">
            <a:xfrm rot="10800000">
              <a:off x="3591" y="3264"/>
              <a:ext cx="214" cy="243"/>
            </a:xfrm>
            <a:custGeom>
              <a:avLst/>
              <a:gdLst>
                <a:gd name="T0" fmla="*/ 0 w 21600"/>
                <a:gd name="T1" fmla="*/ 0 h 21600"/>
                <a:gd name="T2" fmla="*/ 214 w 21600"/>
                <a:gd name="T3" fmla="*/ 243 h 21600"/>
                <a:gd name="T4" fmla="*/ 0 w 21600"/>
                <a:gd name="T5" fmla="*/ 243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23590" name="Group 48"/>
          <p:cNvGrpSpPr>
            <a:grpSpLocks/>
          </p:cNvGrpSpPr>
          <p:nvPr/>
        </p:nvGrpSpPr>
        <p:grpSpPr bwMode="auto">
          <a:xfrm rot="10800000">
            <a:off x="6227763" y="3068638"/>
            <a:ext cx="363537" cy="409575"/>
            <a:chOff x="3591" y="3249"/>
            <a:chExt cx="229" cy="258"/>
          </a:xfrm>
        </p:grpSpPr>
        <p:sp>
          <p:nvSpPr>
            <p:cNvPr id="23605" name="Arc 49"/>
            <p:cNvSpPr>
              <a:spLocks/>
            </p:cNvSpPr>
            <p:nvPr/>
          </p:nvSpPr>
          <p:spPr bwMode="auto">
            <a:xfrm rot="10800000">
              <a:off x="3606" y="3249"/>
              <a:ext cx="214" cy="243"/>
            </a:xfrm>
            <a:custGeom>
              <a:avLst/>
              <a:gdLst>
                <a:gd name="T0" fmla="*/ 0 w 21600"/>
                <a:gd name="T1" fmla="*/ 0 h 21600"/>
                <a:gd name="T2" fmla="*/ 214 w 21600"/>
                <a:gd name="T3" fmla="*/ 243 h 21600"/>
                <a:gd name="T4" fmla="*/ 0 w 21600"/>
                <a:gd name="T5" fmla="*/ 243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3606" name="Arc 50"/>
            <p:cNvSpPr>
              <a:spLocks/>
            </p:cNvSpPr>
            <p:nvPr/>
          </p:nvSpPr>
          <p:spPr bwMode="auto">
            <a:xfrm rot="10800000">
              <a:off x="3591" y="3264"/>
              <a:ext cx="214" cy="243"/>
            </a:xfrm>
            <a:custGeom>
              <a:avLst/>
              <a:gdLst>
                <a:gd name="T0" fmla="*/ 0 w 21600"/>
                <a:gd name="T1" fmla="*/ 0 h 21600"/>
                <a:gd name="T2" fmla="*/ 214 w 21600"/>
                <a:gd name="T3" fmla="*/ 243 h 21600"/>
                <a:gd name="T4" fmla="*/ 0 w 21600"/>
                <a:gd name="T5" fmla="*/ 243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</p:grpSp>
      <p:sp>
        <p:nvSpPr>
          <p:cNvPr id="23591" name="Line 51"/>
          <p:cNvSpPr>
            <a:spLocks noChangeShapeType="1"/>
          </p:cNvSpPr>
          <p:nvPr/>
        </p:nvSpPr>
        <p:spPr bwMode="auto">
          <a:xfrm>
            <a:off x="4787900" y="4652963"/>
            <a:ext cx="1368425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3592" name="Line 52"/>
          <p:cNvSpPr>
            <a:spLocks noChangeShapeType="1"/>
          </p:cNvSpPr>
          <p:nvPr/>
        </p:nvSpPr>
        <p:spPr bwMode="auto">
          <a:xfrm>
            <a:off x="4787900" y="4652963"/>
            <a:ext cx="0" cy="9366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3593" name="Line 53"/>
          <p:cNvSpPr>
            <a:spLocks noChangeShapeType="1"/>
          </p:cNvSpPr>
          <p:nvPr/>
        </p:nvSpPr>
        <p:spPr bwMode="auto">
          <a:xfrm>
            <a:off x="4787900" y="5589588"/>
            <a:ext cx="230505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3594" name="Line 54"/>
          <p:cNvSpPr>
            <a:spLocks noChangeShapeType="1"/>
          </p:cNvSpPr>
          <p:nvPr/>
        </p:nvSpPr>
        <p:spPr bwMode="auto">
          <a:xfrm>
            <a:off x="6156325" y="4652963"/>
            <a:ext cx="936625" cy="9366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3595" name="Line 55"/>
          <p:cNvSpPr>
            <a:spLocks noChangeShapeType="1"/>
          </p:cNvSpPr>
          <p:nvPr/>
        </p:nvSpPr>
        <p:spPr bwMode="auto">
          <a:xfrm>
            <a:off x="4932363" y="4652963"/>
            <a:ext cx="0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3596" name="Line 56"/>
          <p:cNvSpPr>
            <a:spLocks noChangeShapeType="1"/>
          </p:cNvSpPr>
          <p:nvPr/>
        </p:nvSpPr>
        <p:spPr bwMode="auto">
          <a:xfrm flipH="1">
            <a:off x="4787900" y="4868863"/>
            <a:ext cx="1444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3597" name="Line 57"/>
          <p:cNvSpPr>
            <a:spLocks noChangeShapeType="1"/>
          </p:cNvSpPr>
          <p:nvPr/>
        </p:nvSpPr>
        <p:spPr bwMode="auto">
          <a:xfrm>
            <a:off x="4787900" y="5373688"/>
            <a:ext cx="1444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3598" name="Line 58"/>
          <p:cNvSpPr>
            <a:spLocks noChangeShapeType="1"/>
          </p:cNvSpPr>
          <p:nvPr/>
        </p:nvSpPr>
        <p:spPr bwMode="auto">
          <a:xfrm>
            <a:off x="4932363" y="5373688"/>
            <a:ext cx="0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3599" name="Text Box 59"/>
          <p:cNvSpPr txBox="1">
            <a:spLocks noChangeArrowheads="1"/>
          </p:cNvSpPr>
          <p:nvPr/>
        </p:nvSpPr>
        <p:spPr bwMode="auto">
          <a:xfrm>
            <a:off x="4356100" y="5445125"/>
            <a:ext cx="3683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/>
              <a:t>A</a:t>
            </a:r>
            <a:endParaRPr lang="ru-RU" sz="2000"/>
          </a:p>
        </p:txBody>
      </p:sp>
      <p:sp>
        <p:nvSpPr>
          <p:cNvPr id="23600" name="Text Box 60"/>
          <p:cNvSpPr txBox="1">
            <a:spLocks noChangeArrowheads="1"/>
          </p:cNvSpPr>
          <p:nvPr/>
        </p:nvSpPr>
        <p:spPr bwMode="auto">
          <a:xfrm>
            <a:off x="4356100" y="4365625"/>
            <a:ext cx="3683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/>
              <a:t>B</a:t>
            </a:r>
            <a:endParaRPr lang="ru-RU" sz="2000"/>
          </a:p>
        </p:txBody>
      </p:sp>
      <p:sp>
        <p:nvSpPr>
          <p:cNvPr id="23601" name="Text Box 61"/>
          <p:cNvSpPr txBox="1">
            <a:spLocks noChangeArrowheads="1"/>
          </p:cNvSpPr>
          <p:nvPr/>
        </p:nvSpPr>
        <p:spPr bwMode="auto">
          <a:xfrm>
            <a:off x="6227763" y="4292600"/>
            <a:ext cx="3683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/>
              <a:t>C</a:t>
            </a:r>
            <a:endParaRPr lang="ru-RU" sz="2000"/>
          </a:p>
        </p:txBody>
      </p:sp>
      <p:sp>
        <p:nvSpPr>
          <p:cNvPr id="23602" name="Text Box 62"/>
          <p:cNvSpPr txBox="1">
            <a:spLocks noChangeArrowheads="1"/>
          </p:cNvSpPr>
          <p:nvPr/>
        </p:nvSpPr>
        <p:spPr bwMode="auto">
          <a:xfrm>
            <a:off x="7072313" y="5440363"/>
            <a:ext cx="3683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/>
              <a:t>D</a:t>
            </a:r>
            <a:endParaRPr lang="ru-RU" sz="2000"/>
          </a:p>
        </p:txBody>
      </p:sp>
      <p:sp>
        <p:nvSpPr>
          <p:cNvPr id="23603" name="Text Box 63"/>
          <p:cNvSpPr txBox="1">
            <a:spLocks noChangeArrowheads="1"/>
          </p:cNvSpPr>
          <p:nvPr/>
        </p:nvSpPr>
        <p:spPr bwMode="auto">
          <a:xfrm>
            <a:off x="735013" y="2198688"/>
            <a:ext cx="39528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/>
              <a:t>M</a:t>
            </a:r>
            <a:endParaRPr lang="ru-RU" sz="2000"/>
          </a:p>
        </p:txBody>
      </p:sp>
      <p:sp>
        <p:nvSpPr>
          <p:cNvPr id="23604" name="Text Box 65"/>
          <p:cNvSpPr txBox="1">
            <a:spLocks noChangeArrowheads="1"/>
          </p:cNvSpPr>
          <p:nvPr/>
        </p:nvSpPr>
        <p:spPr bwMode="auto">
          <a:xfrm>
            <a:off x="2627313" y="2133600"/>
            <a:ext cx="3683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/>
              <a:t>N</a:t>
            </a:r>
            <a:endParaRPr lang="ru-RU" sz="20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35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7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gradFill rotWithShape="0">
          <a:gsLst>
            <a:gs pos="0">
              <a:srgbClr val="CC99FF"/>
            </a:gs>
            <a:gs pos="50000">
              <a:schemeClr val="bg1"/>
            </a:gs>
            <a:gs pos="100000">
              <a:srgbClr val="CC99FF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4213" y="549275"/>
            <a:ext cx="7772400" cy="1470025"/>
          </a:xfrm>
        </p:spPr>
        <p:txBody>
          <a:bodyPr/>
          <a:lstStyle/>
          <a:p>
            <a:pPr eaLnBrk="1" hangingPunct="1"/>
            <a:endParaRPr lang="ru-RU" sz="3600" b="1" dirty="0" smtClean="0">
              <a:solidFill>
                <a:schemeClr val="accent2"/>
              </a:solidFill>
            </a:endParaRP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258888" y="1916113"/>
            <a:ext cx="6369050" cy="935037"/>
          </a:xfrm>
        </p:spPr>
        <p:txBody>
          <a:bodyPr/>
          <a:lstStyle/>
          <a:p>
            <a:pPr eaLnBrk="1" hangingPunct="1"/>
            <a:r>
              <a:rPr lang="hy-AM" sz="4400" i="1" dirty="0" smtClean="0">
                <a:solidFill>
                  <a:schemeClr val="accent2"/>
                </a:solidFill>
              </a:rPr>
              <a:t>ՈՒղղանկյուն</a:t>
            </a:r>
            <a:endParaRPr lang="ru-RU" sz="4400" i="1" dirty="0" smtClean="0">
              <a:solidFill>
                <a:schemeClr val="accent2"/>
              </a:solidFill>
            </a:endParaRPr>
          </a:p>
        </p:txBody>
      </p:sp>
      <p:sp>
        <p:nvSpPr>
          <p:cNvPr id="24580" name="Rectangle 4"/>
          <p:cNvSpPr>
            <a:spLocks noChangeArrowheads="1"/>
          </p:cNvSpPr>
          <p:nvPr/>
        </p:nvSpPr>
        <p:spPr bwMode="auto">
          <a:xfrm>
            <a:off x="468313" y="3141663"/>
            <a:ext cx="1152525" cy="719137"/>
          </a:xfrm>
          <a:prstGeom prst="rect">
            <a:avLst/>
          </a:prstGeom>
          <a:gradFill rotWithShape="1">
            <a:gsLst>
              <a:gs pos="0">
                <a:schemeClr val="accent1"/>
              </a:gs>
              <a:gs pos="50000">
                <a:schemeClr val="bg1"/>
              </a:gs>
              <a:gs pos="100000">
                <a:schemeClr val="accent1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ru-RU"/>
          </a:p>
        </p:txBody>
      </p:sp>
      <p:sp>
        <p:nvSpPr>
          <p:cNvPr id="24581" name="Rectangle 5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1763713" y="4005263"/>
            <a:ext cx="1152525" cy="719137"/>
          </a:xfrm>
          <a:prstGeom prst="rect">
            <a:avLst/>
          </a:prstGeom>
          <a:gradFill rotWithShape="1">
            <a:gsLst>
              <a:gs pos="0">
                <a:schemeClr val="accent1"/>
              </a:gs>
              <a:gs pos="50000">
                <a:schemeClr val="bg1"/>
              </a:gs>
              <a:gs pos="100000">
                <a:schemeClr val="accent1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ru-RU" sz="3200"/>
              <a:t>2</a:t>
            </a:r>
          </a:p>
        </p:txBody>
      </p:sp>
      <p:sp>
        <p:nvSpPr>
          <p:cNvPr id="24582" name="Rectangle 6">
            <a:hlinkClick r:id="rId4" action="ppaction://hlinksldjump"/>
          </p:cNvPr>
          <p:cNvSpPr>
            <a:spLocks noChangeArrowheads="1"/>
          </p:cNvSpPr>
          <p:nvPr/>
        </p:nvSpPr>
        <p:spPr bwMode="auto">
          <a:xfrm>
            <a:off x="3059113" y="4868863"/>
            <a:ext cx="1152525" cy="719137"/>
          </a:xfrm>
          <a:prstGeom prst="rect">
            <a:avLst/>
          </a:prstGeom>
          <a:gradFill rotWithShape="1">
            <a:gsLst>
              <a:gs pos="0">
                <a:schemeClr val="accent1"/>
              </a:gs>
              <a:gs pos="50000">
                <a:schemeClr val="bg1"/>
              </a:gs>
              <a:gs pos="100000">
                <a:schemeClr val="accent1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ru-RU" sz="3200"/>
              <a:t>3</a:t>
            </a:r>
          </a:p>
        </p:txBody>
      </p:sp>
      <p:sp>
        <p:nvSpPr>
          <p:cNvPr id="24583" name="Rectangle 7">
            <a:hlinkClick r:id="rId5" action="ppaction://hlinksldjump"/>
          </p:cNvPr>
          <p:cNvSpPr>
            <a:spLocks noChangeArrowheads="1"/>
          </p:cNvSpPr>
          <p:nvPr/>
        </p:nvSpPr>
        <p:spPr bwMode="auto">
          <a:xfrm>
            <a:off x="4356100" y="3141663"/>
            <a:ext cx="1152525" cy="719137"/>
          </a:xfrm>
          <a:prstGeom prst="rect">
            <a:avLst/>
          </a:prstGeom>
          <a:gradFill rotWithShape="1">
            <a:gsLst>
              <a:gs pos="0">
                <a:schemeClr val="accent1"/>
              </a:gs>
              <a:gs pos="50000">
                <a:schemeClr val="bg1"/>
              </a:gs>
              <a:gs pos="100000">
                <a:schemeClr val="accent1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ru-RU" sz="3200"/>
              <a:t>4</a:t>
            </a:r>
          </a:p>
        </p:txBody>
      </p:sp>
      <p:sp>
        <p:nvSpPr>
          <p:cNvPr id="24584" name="Rectangle 8">
            <a:hlinkClick r:id="rId6" action="ppaction://hlinksldjump"/>
          </p:cNvPr>
          <p:cNvSpPr>
            <a:spLocks noChangeArrowheads="1"/>
          </p:cNvSpPr>
          <p:nvPr/>
        </p:nvSpPr>
        <p:spPr bwMode="auto">
          <a:xfrm>
            <a:off x="5580063" y="4005263"/>
            <a:ext cx="1152525" cy="719137"/>
          </a:xfrm>
          <a:prstGeom prst="rect">
            <a:avLst/>
          </a:prstGeom>
          <a:gradFill rotWithShape="1">
            <a:gsLst>
              <a:gs pos="0">
                <a:schemeClr val="accent1"/>
              </a:gs>
              <a:gs pos="50000">
                <a:schemeClr val="bg1"/>
              </a:gs>
              <a:gs pos="100000">
                <a:schemeClr val="accent1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ru-RU" sz="3200"/>
              <a:t>5</a:t>
            </a:r>
          </a:p>
        </p:txBody>
      </p:sp>
      <p:sp>
        <p:nvSpPr>
          <p:cNvPr id="24585" name="Rectangle 9">
            <a:hlinkClick r:id="rId7" action="ppaction://hlinksldjump"/>
          </p:cNvPr>
          <p:cNvSpPr>
            <a:spLocks noChangeArrowheads="1"/>
          </p:cNvSpPr>
          <p:nvPr/>
        </p:nvSpPr>
        <p:spPr bwMode="auto">
          <a:xfrm>
            <a:off x="6877050" y="4797425"/>
            <a:ext cx="1152525" cy="719138"/>
          </a:xfrm>
          <a:prstGeom prst="rect">
            <a:avLst/>
          </a:prstGeom>
          <a:gradFill rotWithShape="1">
            <a:gsLst>
              <a:gs pos="0">
                <a:schemeClr val="accent1"/>
              </a:gs>
              <a:gs pos="50000">
                <a:schemeClr val="bg1"/>
              </a:gs>
              <a:gs pos="100000">
                <a:schemeClr val="accent1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ru-RU" sz="3200"/>
              <a:t>6</a:t>
            </a:r>
          </a:p>
        </p:txBody>
      </p:sp>
      <p:sp>
        <p:nvSpPr>
          <p:cNvPr id="24586" name="Rectangle 10"/>
          <p:cNvSpPr>
            <a:spLocks noChangeArrowheads="1"/>
          </p:cNvSpPr>
          <p:nvPr/>
        </p:nvSpPr>
        <p:spPr bwMode="auto">
          <a:xfrm>
            <a:off x="468313" y="3141663"/>
            <a:ext cx="1152525" cy="719137"/>
          </a:xfrm>
          <a:prstGeom prst="rect">
            <a:avLst/>
          </a:prstGeom>
          <a:gradFill rotWithShape="1">
            <a:gsLst>
              <a:gs pos="0">
                <a:schemeClr val="accent1"/>
              </a:gs>
              <a:gs pos="50000">
                <a:schemeClr val="bg1"/>
              </a:gs>
              <a:gs pos="100000">
                <a:schemeClr val="accent1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ru-RU"/>
          </a:p>
        </p:txBody>
      </p:sp>
      <p:sp>
        <p:nvSpPr>
          <p:cNvPr id="24587" name="Rectangle 11"/>
          <p:cNvSpPr>
            <a:spLocks noChangeArrowheads="1"/>
          </p:cNvSpPr>
          <p:nvPr/>
        </p:nvSpPr>
        <p:spPr bwMode="auto">
          <a:xfrm>
            <a:off x="468313" y="3141663"/>
            <a:ext cx="1152525" cy="719137"/>
          </a:xfrm>
          <a:prstGeom prst="rect">
            <a:avLst/>
          </a:prstGeom>
          <a:gradFill rotWithShape="1">
            <a:gsLst>
              <a:gs pos="0">
                <a:schemeClr val="accent1"/>
              </a:gs>
              <a:gs pos="50000">
                <a:schemeClr val="bg1"/>
              </a:gs>
              <a:gs pos="100000">
                <a:schemeClr val="accent1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ru-RU"/>
          </a:p>
        </p:txBody>
      </p:sp>
      <p:sp>
        <p:nvSpPr>
          <p:cNvPr id="24588" name="Rectangle 12">
            <a:hlinkClick r:id="rId8" action="ppaction://hlinksldjump"/>
          </p:cNvPr>
          <p:cNvSpPr>
            <a:spLocks noChangeArrowheads="1"/>
          </p:cNvSpPr>
          <p:nvPr/>
        </p:nvSpPr>
        <p:spPr bwMode="auto">
          <a:xfrm>
            <a:off x="468313" y="3141663"/>
            <a:ext cx="1152525" cy="719137"/>
          </a:xfrm>
          <a:prstGeom prst="rect">
            <a:avLst/>
          </a:prstGeom>
          <a:gradFill rotWithShape="1">
            <a:gsLst>
              <a:gs pos="0">
                <a:schemeClr val="accent1"/>
              </a:gs>
              <a:gs pos="50000">
                <a:schemeClr val="bg1"/>
              </a:gs>
              <a:gs pos="100000">
                <a:schemeClr val="accent1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ru-RU" sz="3200"/>
              <a:t>1</a:t>
            </a:r>
          </a:p>
        </p:txBody>
      </p:sp>
      <p:sp>
        <p:nvSpPr>
          <p:cNvPr id="24589" name="AutoShape 13">
            <a:hlinkClick r:id="rId9" action="ppaction://hlinksldjump"/>
          </p:cNvPr>
          <p:cNvSpPr>
            <a:spLocks noChangeArrowheads="1"/>
          </p:cNvSpPr>
          <p:nvPr/>
        </p:nvSpPr>
        <p:spPr bwMode="auto">
          <a:xfrm>
            <a:off x="250825" y="5949950"/>
            <a:ext cx="431800" cy="485775"/>
          </a:xfrm>
          <a:prstGeom prst="left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4590" name="Rectangle 14">
            <a:hlinkClick r:id="rId10" action="ppaction://hlinksldjump"/>
          </p:cNvPr>
          <p:cNvSpPr>
            <a:spLocks noChangeArrowheads="1"/>
          </p:cNvSpPr>
          <p:nvPr/>
        </p:nvSpPr>
        <p:spPr bwMode="auto">
          <a:xfrm>
            <a:off x="7812088" y="6092825"/>
            <a:ext cx="865187" cy="576263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3200"/>
              <a:t>?</a:t>
            </a:r>
          </a:p>
        </p:txBody>
      </p:sp>
    </p:spTree>
  </p:cSld>
  <p:clrMapOvr>
    <a:masterClrMapping/>
  </p:clrMapOvr>
  <p:transition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45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2000"/>
                                        <p:tgtEl>
                                          <p:spTgt spid="245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2000"/>
                                        <p:tgtEl>
                                          <p:spTgt spid="245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6" dur="2000"/>
                                        <p:tgtEl>
                                          <p:spTgt spid="245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9" dur="2000"/>
                                        <p:tgtEl>
                                          <p:spTgt spid="245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245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5" dur="2000"/>
                                        <p:tgtEl>
                                          <p:spTgt spid="245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8" dur="2000"/>
                                        <p:tgtEl>
                                          <p:spTgt spid="245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1" dur="2000"/>
                                        <p:tgtEl>
                                          <p:spTgt spid="245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4" dur="2000"/>
                                        <p:tgtEl>
                                          <p:spTgt spid="245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245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80" grpId="0" animBg="1"/>
      <p:bldP spid="24581" grpId="0" animBg="1"/>
      <p:bldP spid="24582" grpId="0" animBg="1"/>
      <p:bldP spid="24583" grpId="0" animBg="1"/>
      <p:bldP spid="24584" grpId="0" animBg="1"/>
      <p:bldP spid="24585" grpId="0" animBg="1"/>
      <p:bldP spid="24586" grpId="0" animBg="1"/>
      <p:bldP spid="24587" grpId="0" animBg="1"/>
      <p:bldP spid="24588" grpId="0" animBg="1"/>
      <p:bldP spid="24589" grpId="0" animBg="1"/>
      <p:bldP spid="24590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gradFill rotWithShape="0">
          <a:gsLst>
            <a:gs pos="0">
              <a:srgbClr val="CC99FF"/>
            </a:gs>
            <a:gs pos="50000">
              <a:schemeClr val="bg1"/>
            </a:gs>
            <a:gs pos="100000">
              <a:srgbClr val="CC99FF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1450975" cy="490537"/>
          </a:xfrm>
        </p:spPr>
        <p:txBody>
          <a:bodyPr/>
          <a:lstStyle/>
          <a:p>
            <a:pPr algn="l" eaLnBrk="1" hangingPunct="1"/>
            <a:r>
              <a:rPr lang="ru-RU" sz="2400" b="1" smtClean="0"/>
              <a:t>№ 1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6021388"/>
            <a:ext cx="153988" cy="104775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endParaRPr lang="ru-RU" sz="800" smtClean="0"/>
          </a:p>
        </p:txBody>
      </p:sp>
      <p:sp>
        <p:nvSpPr>
          <p:cNvPr id="25604" name="AutoShape 4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323850" y="5949950"/>
            <a:ext cx="431800" cy="485775"/>
          </a:xfrm>
          <a:prstGeom prst="left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2843213" y="981075"/>
            <a:ext cx="4752975" cy="2735263"/>
            <a:chOff x="1791" y="618"/>
            <a:chExt cx="2994" cy="1723"/>
          </a:xfrm>
        </p:grpSpPr>
        <p:sp>
          <p:nvSpPr>
            <p:cNvPr id="25606" name="Rectangle 6"/>
            <p:cNvSpPr>
              <a:spLocks noChangeArrowheads="1"/>
            </p:cNvSpPr>
            <p:nvPr/>
          </p:nvSpPr>
          <p:spPr bwMode="auto">
            <a:xfrm>
              <a:off x="1791" y="618"/>
              <a:ext cx="2994" cy="1723"/>
            </a:xfrm>
            <a:prstGeom prst="rect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tint val="23137"/>
                    <a:invGamma/>
                  </a:schemeClr>
                </a:gs>
              </a:gsLst>
              <a:lin ang="5400000" scaled="1"/>
            </a:gra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lang="ru-RU" sz="3200"/>
            </a:p>
          </p:txBody>
        </p:sp>
        <p:sp>
          <p:nvSpPr>
            <p:cNvPr id="3" name="Line 7"/>
            <p:cNvSpPr>
              <a:spLocks noChangeShapeType="1"/>
            </p:cNvSpPr>
            <p:nvPr/>
          </p:nvSpPr>
          <p:spPr bwMode="auto">
            <a:xfrm flipV="1">
              <a:off x="1791" y="618"/>
              <a:ext cx="2994" cy="1723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" name="Line 8"/>
            <p:cNvSpPr>
              <a:spLocks noChangeShapeType="1"/>
            </p:cNvSpPr>
            <p:nvPr/>
          </p:nvSpPr>
          <p:spPr bwMode="auto">
            <a:xfrm>
              <a:off x="1791" y="618"/>
              <a:ext cx="2994" cy="172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5" name="Line 9"/>
            <p:cNvSpPr>
              <a:spLocks noChangeShapeType="1"/>
            </p:cNvSpPr>
            <p:nvPr/>
          </p:nvSpPr>
          <p:spPr bwMode="auto">
            <a:xfrm>
              <a:off x="1791" y="618"/>
              <a:ext cx="726" cy="131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grpSp>
          <p:nvGrpSpPr>
            <p:cNvPr id="6" name="Group 10"/>
            <p:cNvGrpSpPr>
              <a:grpSpLocks/>
            </p:cNvGrpSpPr>
            <p:nvPr/>
          </p:nvGrpSpPr>
          <p:grpSpPr bwMode="auto">
            <a:xfrm rot="8942267">
              <a:off x="2426" y="1661"/>
              <a:ext cx="227" cy="227"/>
              <a:chOff x="1791" y="3203"/>
              <a:chExt cx="136" cy="136"/>
            </a:xfrm>
          </p:grpSpPr>
          <p:sp>
            <p:nvSpPr>
              <p:cNvPr id="25623" name="Line 11"/>
              <p:cNvSpPr>
                <a:spLocks noChangeShapeType="1"/>
              </p:cNvSpPr>
              <p:nvPr/>
            </p:nvSpPr>
            <p:spPr bwMode="auto">
              <a:xfrm>
                <a:off x="1791" y="3203"/>
                <a:ext cx="0" cy="1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5624" name="Line 12"/>
              <p:cNvSpPr>
                <a:spLocks noChangeShapeType="1"/>
              </p:cNvSpPr>
              <p:nvPr/>
            </p:nvSpPr>
            <p:spPr bwMode="auto">
              <a:xfrm>
                <a:off x="1791" y="3339"/>
                <a:ext cx="13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25622" name="Arc 13"/>
            <p:cNvSpPr>
              <a:spLocks/>
            </p:cNvSpPr>
            <p:nvPr/>
          </p:nvSpPr>
          <p:spPr bwMode="auto">
            <a:xfrm rot="-8678253">
              <a:off x="3016" y="1389"/>
              <a:ext cx="123" cy="181"/>
            </a:xfrm>
            <a:custGeom>
              <a:avLst/>
              <a:gdLst>
                <a:gd name="T0" fmla="*/ 0 w 21600"/>
                <a:gd name="T1" fmla="*/ 0 h 21600"/>
                <a:gd name="T2" fmla="*/ 123 w 21600"/>
                <a:gd name="T3" fmla="*/ 181 h 21600"/>
                <a:gd name="T4" fmla="*/ 0 w 21600"/>
                <a:gd name="T5" fmla="*/ 181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</p:grpSp>
      <p:sp>
        <p:nvSpPr>
          <p:cNvPr id="25614" name="Text Box 14"/>
          <p:cNvSpPr txBox="1">
            <a:spLocks noChangeArrowheads="1"/>
          </p:cNvSpPr>
          <p:nvPr/>
        </p:nvSpPr>
        <p:spPr bwMode="auto">
          <a:xfrm>
            <a:off x="4284663" y="2133600"/>
            <a:ext cx="5238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/>
              <a:t>40</a:t>
            </a:r>
          </a:p>
        </p:txBody>
      </p:sp>
      <p:sp>
        <p:nvSpPr>
          <p:cNvPr id="25615" name="Rectangle 15"/>
          <p:cNvSpPr>
            <a:spLocks noChangeArrowheads="1"/>
          </p:cNvSpPr>
          <p:nvPr/>
        </p:nvSpPr>
        <p:spPr bwMode="auto">
          <a:xfrm flipV="1">
            <a:off x="4356100" y="2133600"/>
            <a:ext cx="51752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200"/>
              <a:t>о</a:t>
            </a:r>
          </a:p>
        </p:txBody>
      </p:sp>
      <p:sp>
        <p:nvSpPr>
          <p:cNvPr id="25616" name="Text Box 16"/>
          <p:cNvSpPr txBox="1">
            <a:spLocks noChangeArrowheads="1"/>
          </p:cNvSpPr>
          <p:nvPr/>
        </p:nvSpPr>
        <p:spPr bwMode="auto">
          <a:xfrm>
            <a:off x="2339975" y="3716338"/>
            <a:ext cx="5143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600"/>
              <a:t>А</a:t>
            </a:r>
          </a:p>
        </p:txBody>
      </p:sp>
      <p:sp>
        <p:nvSpPr>
          <p:cNvPr id="25617" name="Text Box 17"/>
          <p:cNvSpPr txBox="1">
            <a:spLocks noChangeArrowheads="1"/>
          </p:cNvSpPr>
          <p:nvPr/>
        </p:nvSpPr>
        <p:spPr bwMode="auto">
          <a:xfrm>
            <a:off x="2339975" y="333375"/>
            <a:ext cx="5143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600"/>
              <a:t>В</a:t>
            </a:r>
          </a:p>
        </p:txBody>
      </p:sp>
      <p:sp>
        <p:nvSpPr>
          <p:cNvPr id="25618" name="Text Box 18"/>
          <p:cNvSpPr txBox="1">
            <a:spLocks noChangeArrowheads="1"/>
          </p:cNvSpPr>
          <p:nvPr/>
        </p:nvSpPr>
        <p:spPr bwMode="auto">
          <a:xfrm>
            <a:off x="7524750" y="404813"/>
            <a:ext cx="5143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600"/>
              <a:t>С</a:t>
            </a:r>
          </a:p>
        </p:txBody>
      </p:sp>
      <p:sp>
        <p:nvSpPr>
          <p:cNvPr id="25619" name="Text Box 19"/>
          <p:cNvSpPr txBox="1">
            <a:spLocks noChangeArrowheads="1"/>
          </p:cNvSpPr>
          <p:nvPr/>
        </p:nvSpPr>
        <p:spPr bwMode="auto">
          <a:xfrm>
            <a:off x="7524750" y="3644900"/>
            <a:ext cx="5143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600"/>
              <a:t>D</a:t>
            </a:r>
            <a:endParaRPr lang="ru-RU" sz="3600"/>
          </a:p>
        </p:txBody>
      </p:sp>
      <p:sp>
        <p:nvSpPr>
          <p:cNvPr id="25620" name="Text Box 20"/>
          <p:cNvSpPr txBox="1">
            <a:spLocks noChangeArrowheads="1"/>
          </p:cNvSpPr>
          <p:nvPr/>
        </p:nvSpPr>
        <p:spPr bwMode="auto">
          <a:xfrm>
            <a:off x="4932363" y="2349500"/>
            <a:ext cx="5397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600"/>
              <a:t>O</a:t>
            </a:r>
            <a:endParaRPr lang="ru-RU" sz="3600"/>
          </a:p>
        </p:txBody>
      </p:sp>
      <p:sp>
        <p:nvSpPr>
          <p:cNvPr id="25621" name="Text Box 21"/>
          <p:cNvSpPr txBox="1">
            <a:spLocks noChangeArrowheads="1"/>
          </p:cNvSpPr>
          <p:nvPr/>
        </p:nvSpPr>
        <p:spPr bwMode="auto">
          <a:xfrm>
            <a:off x="3924300" y="2924175"/>
            <a:ext cx="5143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600"/>
              <a:t>K</a:t>
            </a:r>
            <a:endParaRPr lang="ru-RU" sz="3600"/>
          </a:p>
        </p:txBody>
      </p:sp>
      <p:sp>
        <p:nvSpPr>
          <p:cNvPr id="7" name="Text Box 22"/>
          <p:cNvSpPr txBox="1">
            <a:spLocks noChangeArrowheads="1"/>
          </p:cNvSpPr>
          <p:nvPr/>
        </p:nvSpPr>
        <p:spPr bwMode="auto">
          <a:xfrm>
            <a:off x="592138" y="4306888"/>
            <a:ext cx="5545108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600" dirty="0"/>
              <a:t>ABCD – </a:t>
            </a:r>
            <a:r>
              <a:rPr lang="en-US" sz="3600" dirty="0" smtClean="0"/>
              <a:t>ն ուղղանկյուն  է</a:t>
            </a:r>
            <a:endParaRPr lang="ru-RU" sz="3600" dirty="0"/>
          </a:p>
          <a:p>
            <a:r>
              <a:rPr lang="en-US" sz="3600" i="1" dirty="0" smtClean="0"/>
              <a:t>Գտնել   </a:t>
            </a:r>
            <a:r>
              <a:rPr lang="ru-RU" sz="3600" i="1" dirty="0" smtClean="0"/>
              <a:t>    </a:t>
            </a:r>
            <a:r>
              <a:rPr lang="ru-RU" sz="3600" i="1" dirty="0"/>
              <a:t>АВК .</a:t>
            </a:r>
          </a:p>
        </p:txBody>
      </p:sp>
      <p:sp>
        <p:nvSpPr>
          <p:cNvPr id="8" name="Line 23"/>
          <p:cNvSpPr>
            <a:spLocks noChangeShapeType="1"/>
          </p:cNvSpPr>
          <p:nvPr/>
        </p:nvSpPr>
        <p:spPr bwMode="auto">
          <a:xfrm flipH="1">
            <a:off x="2700338" y="5229225"/>
            <a:ext cx="71437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9" name="Line 24"/>
          <p:cNvSpPr>
            <a:spLocks noChangeShapeType="1"/>
          </p:cNvSpPr>
          <p:nvPr/>
        </p:nvSpPr>
        <p:spPr bwMode="auto">
          <a:xfrm>
            <a:off x="2700338" y="5445125"/>
            <a:ext cx="28733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5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5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5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560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56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56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256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56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56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256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56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56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256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56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56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256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256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256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256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56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56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256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256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256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256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256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256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256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256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256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2" grpId="0"/>
      <p:bldP spid="25603" grpId="0" build="p"/>
      <p:bldP spid="25614" grpId="0"/>
      <p:bldP spid="25615" grpId="0"/>
      <p:bldP spid="25616" grpId="0"/>
      <p:bldP spid="25617" grpId="0"/>
      <p:bldP spid="25618" grpId="0"/>
      <p:bldP spid="25619" grpId="0"/>
      <p:bldP spid="25620" grpId="0"/>
      <p:bldP spid="25621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gradFill rotWithShape="0">
          <a:gsLst>
            <a:gs pos="0">
              <a:srgbClr val="CC99FF"/>
            </a:gs>
            <a:gs pos="50000">
              <a:schemeClr val="bg1"/>
            </a:gs>
            <a:gs pos="100000">
              <a:srgbClr val="CC99FF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260350"/>
            <a:ext cx="1666875" cy="417513"/>
          </a:xfrm>
        </p:spPr>
        <p:txBody>
          <a:bodyPr/>
          <a:lstStyle/>
          <a:p>
            <a:pPr algn="l" eaLnBrk="1" hangingPunct="1"/>
            <a:r>
              <a:rPr lang="ru-RU" sz="2400" b="1" smtClean="0"/>
              <a:t>№ 2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6021388"/>
            <a:ext cx="82550" cy="104775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endParaRPr lang="ru-RU" sz="800" smtClean="0"/>
          </a:p>
        </p:txBody>
      </p:sp>
      <p:sp>
        <p:nvSpPr>
          <p:cNvPr id="26628" name="AutoShape 4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250825" y="5876925"/>
            <a:ext cx="503238" cy="485775"/>
          </a:xfrm>
          <a:prstGeom prst="leftArrow">
            <a:avLst>
              <a:gd name="adj1" fmla="val 50000"/>
              <a:gd name="adj2" fmla="val 25899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2268538" y="981075"/>
            <a:ext cx="5040312" cy="2305050"/>
            <a:chOff x="1429" y="1162"/>
            <a:chExt cx="2177" cy="680"/>
          </a:xfrm>
        </p:grpSpPr>
        <p:sp>
          <p:nvSpPr>
            <p:cNvPr id="3" name="AutoShape 6"/>
            <p:cNvSpPr>
              <a:spLocks noChangeArrowheads="1"/>
            </p:cNvSpPr>
            <p:nvPr/>
          </p:nvSpPr>
          <p:spPr bwMode="auto">
            <a:xfrm>
              <a:off x="1429" y="1162"/>
              <a:ext cx="2177" cy="680"/>
            </a:xfrm>
            <a:prstGeom prst="diamond">
              <a:avLst/>
            </a:prstGeom>
            <a:solidFill>
              <a:schemeClr val="accent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" name="Rectangle 7"/>
            <p:cNvSpPr>
              <a:spLocks noChangeArrowheads="1"/>
            </p:cNvSpPr>
            <p:nvPr/>
          </p:nvSpPr>
          <p:spPr bwMode="auto">
            <a:xfrm>
              <a:off x="1429" y="1162"/>
              <a:ext cx="2177" cy="680"/>
            </a:xfrm>
            <a:prstGeom prst="rect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</p:grpSp>
      <p:sp>
        <p:nvSpPr>
          <p:cNvPr id="26632" name="Arc 8"/>
          <p:cNvSpPr>
            <a:spLocks/>
          </p:cNvSpPr>
          <p:nvPr/>
        </p:nvSpPr>
        <p:spPr bwMode="auto">
          <a:xfrm rot="4439073">
            <a:off x="5591176" y="1041400"/>
            <a:ext cx="265112" cy="287337"/>
          </a:xfrm>
          <a:custGeom>
            <a:avLst/>
            <a:gdLst>
              <a:gd name="T0" fmla="*/ 0 w 21600"/>
              <a:gd name="T1" fmla="*/ 0 h 21600"/>
              <a:gd name="T2" fmla="*/ 265112 w 21600"/>
              <a:gd name="T3" fmla="*/ 287337 h 21600"/>
              <a:gd name="T4" fmla="*/ 0 w 21600"/>
              <a:gd name="T5" fmla="*/ 287337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6633" name="Text Box 9"/>
          <p:cNvSpPr txBox="1">
            <a:spLocks noChangeArrowheads="1"/>
          </p:cNvSpPr>
          <p:nvPr/>
        </p:nvSpPr>
        <p:spPr bwMode="auto">
          <a:xfrm>
            <a:off x="5795963" y="981075"/>
            <a:ext cx="58102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800"/>
              <a:t>30</a:t>
            </a:r>
          </a:p>
        </p:txBody>
      </p:sp>
      <p:sp>
        <p:nvSpPr>
          <p:cNvPr id="26634" name="Text Box 10"/>
          <p:cNvSpPr txBox="1">
            <a:spLocks noChangeArrowheads="1"/>
          </p:cNvSpPr>
          <p:nvPr/>
        </p:nvSpPr>
        <p:spPr bwMode="auto">
          <a:xfrm>
            <a:off x="6227763" y="981075"/>
            <a:ext cx="277812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1200"/>
              <a:t>о</a:t>
            </a:r>
          </a:p>
        </p:txBody>
      </p:sp>
      <p:sp>
        <p:nvSpPr>
          <p:cNvPr id="26635" name="Text Box 11"/>
          <p:cNvSpPr txBox="1">
            <a:spLocks noChangeArrowheads="1"/>
          </p:cNvSpPr>
          <p:nvPr/>
        </p:nvSpPr>
        <p:spPr bwMode="auto">
          <a:xfrm rot="5400000">
            <a:off x="3106738" y="788988"/>
            <a:ext cx="3619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b="0"/>
              <a:t>=</a:t>
            </a:r>
          </a:p>
        </p:txBody>
      </p:sp>
      <p:sp>
        <p:nvSpPr>
          <p:cNvPr id="26636" name="Text Box 12"/>
          <p:cNvSpPr txBox="1">
            <a:spLocks noChangeArrowheads="1"/>
          </p:cNvSpPr>
          <p:nvPr/>
        </p:nvSpPr>
        <p:spPr bwMode="auto">
          <a:xfrm rot="5279848">
            <a:off x="3179763" y="3021013"/>
            <a:ext cx="3619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b="0"/>
              <a:t>=</a:t>
            </a:r>
          </a:p>
        </p:txBody>
      </p:sp>
      <p:sp>
        <p:nvSpPr>
          <p:cNvPr id="26637" name="Text Box 13"/>
          <p:cNvSpPr txBox="1">
            <a:spLocks noChangeArrowheads="1"/>
          </p:cNvSpPr>
          <p:nvPr/>
        </p:nvSpPr>
        <p:spPr bwMode="auto">
          <a:xfrm rot="5400000">
            <a:off x="6419850" y="717550"/>
            <a:ext cx="3619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b="0"/>
              <a:t>=</a:t>
            </a:r>
          </a:p>
        </p:txBody>
      </p:sp>
      <p:sp>
        <p:nvSpPr>
          <p:cNvPr id="26638" name="Text Box 14"/>
          <p:cNvSpPr txBox="1">
            <a:spLocks noChangeArrowheads="1"/>
          </p:cNvSpPr>
          <p:nvPr/>
        </p:nvSpPr>
        <p:spPr bwMode="auto">
          <a:xfrm rot="5400000">
            <a:off x="6132513" y="3094038"/>
            <a:ext cx="3619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b="0"/>
              <a:t>=</a:t>
            </a:r>
          </a:p>
        </p:txBody>
      </p:sp>
      <p:sp>
        <p:nvSpPr>
          <p:cNvPr id="26639" name="Text Box 15"/>
          <p:cNvSpPr txBox="1">
            <a:spLocks noChangeArrowheads="1"/>
          </p:cNvSpPr>
          <p:nvPr/>
        </p:nvSpPr>
        <p:spPr bwMode="auto">
          <a:xfrm>
            <a:off x="2124075" y="1125538"/>
            <a:ext cx="3540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b="0"/>
              <a:t>_</a:t>
            </a:r>
          </a:p>
        </p:txBody>
      </p:sp>
      <p:sp>
        <p:nvSpPr>
          <p:cNvPr id="26640" name="Text Box 16"/>
          <p:cNvSpPr txBox="1">
            <a:spLocks noChangeArrowheads="1"/>
          </p:cNvSpPr>
          <p:nvPr/>
        </p:nvSpPr>
        <p:spPr bwMode="auto">
          <a:xfrm>
            <a:off x="2124075" y="2276475"/>
            <a:ext cx="3540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b="0"/>
              <a:t>_</a:t>
            </a:r>
          </a:p>
        </p:txBody>
      </p:sp>
      <p:sp>
        <p:nvSpPr>
          <p:cNvPr id="26641" name="Text Box 17"/>
          <p:cNvSpPr txBox="1">
            <a:spLocks noChangeArrowheads="1"/>
          </p:cNvSpPr>
          <p:nvPr/>
        </p:nvSpPr>
        <p:spPr bwMode="auto">
          <a:xfrm>
            <a:off x="7164388" y="1052513"/>
            <a:ext cx="3540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b="0"/>
              <a:t>_</a:t>
            </a:r>
          </a:p>
        </p:txBody>
      </p:sp>
      <p:sp>
        <p:nvSpPr>
          <p:cNvPr id="26642" name="Text Box 18"/>
          <p:cNvSpPr txBox="1">
            <a:spLocks noChangeArrowheads="1"/>
          </p:cNvSpPr>
          <p:nvPr/>
        </p:nvSpPr>
        <p:spPr bwMode="auto">
          <a:xfrm>
            <a:off x="7164388" y="2276475"/>
            <a:ext cx="3540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b="0"/>
              <a:t>_</a:t>
            </a:r>
          </a:p>
        </p:txBody>
      </p:sp>
      <p:sp>
        <p:nvSpPr>
          <p:cNvPr id="26643" name="Text Box 19"/>
          <p:cNvSpPr txBox="1">
            <a:spLocks noChangeArrowheads="1"/>
          </p:cNvSpPr>
          <p:nvPr/>
        </p:nvSpPr>
        <p:spPr bwMode="auto">
          <a:xfrm>
            <a:off x="1743075" y="3203575"/>
            <a:ext cx="477838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/>
              <a:t>A</a:t>
            </a:r>
            <a:endParaRPr lang="ru-RU" sz="3200"/>
          </a:p>
        </p:txBody>
      </p:sp>
      <p:sp>
        <p:nvSpPr>
          <p:cNvPr id="26644" name="Text Box 20"/>
          <p:cNvSpPr txBox="1">
            <a:spLocks noChangeArrowheads="1"/>
          </p:cNvSpPr>
          <p:nvPr/>
        </p:nvSpPr>
        <p:spPr bwMode="auto">
          <a:xfrm>
            <a:off x="1692275" y="1916113"/>
            <a:ext cx="477838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/>
              <a:t>B</a:t>
            </a:r>
            <a:endParaRPr lang="ru-RU" sz="3200"/>
          </a:p>
        </p:txBody>
      </p:sp>
      <p:sp>
        <p:nvSpPr>
          <p:cNvPr id="26645" name="Text Box 21"/>
          <p:cNvSpPr txBox="1">
            <a:spLocks noChangeArrowheads="1"/>
          </p:cNvSpPr>
          <p:nvPr/>
        </p:nvSpPr>
        <p:spPr bwMode="auto">
          <a:xfrm>
            <a:off x="1763713" y="333375"/>
            <a:ext cx="477837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/>
              <a:t>C</a:t>
            </a:r>
            <a:endParaRPr lang="ru-RU" sz="3200"/>
          </a:p>
        </p:txBody>
      </p:sp>
      <p:sp>
        <p:nvSpPr>
          <p:cNvPr id="26646" name="Text Box 22"/>
          <p:cNvSpPr txBox="1">
            <a:spLocks noChangeArrowheads="1"/>
          </p:cNvSpPr>
          <p:nvPr/>
        </p:nvSpPr>
        <p:spPr bwMode="auto">
          <a:xfrm>
            <a:off x="4551363" y="179388"/>
            <a:ext cx="477837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/>
              <a:t>D</a:t>
            </a:r>
            <a:endParaRPr lang="ru-RU" sz="3200"/>
          </a:p>
        </p:txBody>
      </p:sp>
      <p:sp>
        <p:nvSpPr>
          <p:cNvPr id="26647" name="Text Box 23"/>
          <p:cNvSpPr txBox="1">
            <a:spLocks noChangeArrowheads="1"/>
          </p:cNvSpPr>
          <p:nvPr/>
        </p:nvSpPr>
        <p:spPr bwMode="auto">
          <a:xfrm>
            <a:off x="7288213" y="323850"/>
            <a:ext cx="455612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/>
              <a:t>E</a:t>
            </a:r>
            <a:endParaRPr lang="ru-RU" sz="3200"/>
          </a:p>
        </p:txBody>
      </p:sp>
      <p:sp>
        <p:nvSpPr>
          <p:cNvPr id="26648" name="Text Box 24"/>
          <p:cNvSpPr txBox="1">
            <a:spLocks noChangeArrowheads="1"/>
          </p:cNvSpPr>
          <p:nvPr/>
        </p:nvSpPr>
        <p:spPr bwMode="auto">
          <a:xfrm>
            <a:off x="7359650" y="1692275"/>
            <a:ext cx="4318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/>
              <a:t>F</a:t>
            </a:r>
            <a:endParaRPr lang="ru-RU" sz="3200"/>
          </a:p>
        </p:txBody>
      </p:sp>
      <p:sp>
        <p:nvSpPr>
          <p:cNvPr id="26649" name="Text Box 25"/>
          <p:cNvSpPr txBox="1">
            <a:spLocks noChangeArrowheads="1"/>
          </p:cNvSpPr>
          <p:nvPr/>
        </p:nvSpPr>
        <p:spPr bwMode="auto">
          <a:xfrm>
            <a:off x="7380288" y="3213100"/>
            <a:ext cx="477837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/>
              <a:t>K</a:t>
            </a:r>
            <a:endParaRPr lang="ru-RU" sz="3200"/>
          </a:p>
        </p:txBody>
      </p:sp>
      <p:sp>
        <p:nvSpPr>
          <p:cNvPr id="26650" name="Text Box 26"/>
          <p:cNvSpPr txBox="1">
            <a:spLocks noChangeArrowheads="1"/>
          </p:cNvSpPr>
          <p:nvPr/>
        </p:nvSpPr>
        <p:spPr bwMode="auto">
          <a:xfrm>
            <a:off x="4572000" y="3357563"/>
            <a:ext cx="522288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/>
              <a:t>M</a:t>
            </a:r>
            <a:endParaRPr lang="ru-RU" sz="3200"/>
          </a:p>
        </p:txBody>
      </p:sp>
      <p:sp>
        <p:nvSpPr>
          <p:cNvPr id="26651" name="Text Box 27"/>
          <p:cNvSpPr txBox="1">
            <a:spLocks noChangeArrowheads="1"/>
          </p:cNvSpPr>
          <p:nvPr/>
        </p:nvSpPr>
        <p:spPr bwMode="auto">
          <a:xfrm>
            <a:off x="539750" y="4149725"/>
            <a:ext cx="6952352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200" dirty="0"/>
              <a:t>АСЕК – </a:t>
            </a:r>
            <a:r>
              <a:rPr lang="en-US" sz="3200" dirty="0" smtClean="0"/>
              <a:t>ն ուղղանկյուն է </a:t>
            </a:r>
            <a:r>
              <a:rPr lang="ru-RU" sz="3200" dirty="0" smtClean="0"/>
              <a:t>, </a:t>
            </a:r>
            <a:r>
              <a:rPr lang="ru-RU" sz="3200" dirty="0"/>
              <a:t>ВС = 5 </a:t>
            </a:r>
            <a:r>
              <a:rPr lang="en-US" sz="3200" dirty="0" smtClean="0"/>
              <a:t>սմ</a:t>
            </a:r>
            <a:endParaRPr lang="ru-RU" sz="3200" dirty="0"/>
          </a:p>
          <a:p>
            <a:r>
              <a:rPr lang="en-US" sz="3200" i="1" dirty="0" smtClean="0"/>
              <a:t>Գտնել     </a:t>
            </a:r>
            <a:r>
              <a:rPr lang="ru-RU" sz="3200" dirty="0" smtClean="0"/>
              <a:t>Р</a:t>
            </a:r>
            <a:r>
              <a:rPr lang="en-US" sz="3200" dirty="0" smtClean="0"/>
              <a:t>        -ը</a:t>
            </a:r>
            <a:endParaRPr lang="ru-RU" sz="3200" i="1" dirty="0"/>
          </a:p>
        </p:txBody>
      </p:sp>
      <p:sp>
        <p:nvSpPr>
          <p:cNvPr id="26652" name="Text Box 28"/>
          <p:cNvSpPr txBox="1">
            <a:spLocks noChangeArrowheads="1"/>
          </p:cNvSpPr>
          <p:nvPr/>
        </p:nvSpPr>
        <p:spPr bwMode="auto">
          <a:xfrm>
            <a:off x="2392363" y="4887913"/>
            <a:ext cx="10652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BDFM</a:t>
            </a: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66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266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266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266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266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266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266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266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266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266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266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/>
                                        <p:tgtEl>
                                          <p:spTgt spid="266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266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500"/>
                                        <p:tgtEl>
                                          <p:spTgt spid="266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266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500"/>
                                        <p:tgtEl>
                                          <p:spTgt spid="266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500"/>
                                        <p:tgtEl>
                                          <p:spTgt spid="266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6" dur="500"/>
                                        <p:tgtEl>
                                          <p:spTgt spid="266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9" dur="500"/>
                                        <p:tgtEl>
                                          <p:spTgt spid="266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500"/>
                                        <p:tgtEl>
                                          <p:spTgt spid="266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5" dur="500"/>
                                        <p:tgtEl>
                                          <p:spTgt spid="266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8" dur="500"/>
                                        <p:tgtEl>
                                          <p:spTgt spid="266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6" grpId="0"/>
      <p:bldP spid="26627" grpId="0" build="p"/>
      <p:bldP spid="26632" grpId="0" animBg="1"/>
      <p:bldP spid="26633" grpId="0"/>
      <p:bldP spid="26634" grpId="0"/>
      <p:bldP spid="26635" grpId="0"/>
      <p:bldP spid="26636" grpId="0"/>
      <p:bldP spid="26637" grpId="0"/>
      <p:bldP spid="26638" grpId="0"/>
      <p:bldP spid="26639" grpId="0"/>
      <p:bldP spid="26640" grpId="0"/>
      <p:bldP spid="26641" grpId="0"/>
      <p:bldP spid="26642" grpId="0"/>
      <p:bldP spid="26643" grpId="0"/>
      <p:bldP spid="26644" grpId="0"/>
      <p:bldP spid="26645" grpId="0"/>
      <p:bldP spid="26646" grpId="0"/>
      <p:bldP spid="26647" grpId="0"/>
      <p:bldP spid="26648" grpId="0"/>
      <p:bldP spid="26649" grpId="0"/>
      <p:bldP spid="26650" grpId="0"/>
      <p:bldP spid="26651" grpId="0"/>
      <p:bldP spid="26652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gradFill rotWithShape="0">
          <a:gsLst>
            <a:gs pos="0">
              <a:srgbClr val="CC99FF"/>
            </a:gs>
            <a:gs pos="50000">
              <a:schemeClr val="bg1"/>
            </a:gs>
            <a:gs pos="100000">
              <a:srgbClr val="CC99FF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260350"/>
            <a:ext cx="1882775" cy="490538"/>
          </a:xfrm>
        </p:spPr>
        <p:txBody>
          <a:bodyPr/>
          <a:lstStyle/>
          <a:p>
            <a:pPr algn="l" eaLnBrk="1" hangingPunct="1"/>
            <a:r>
              <a:rPr lang="ru-RU" sz="2400" b="1" smtClean="0"/>
              <a:t>№ 3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6021388"/>
            <a:ext cx="227013" cy="104775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endParaRPr lang="ru-RU" sz="800" smtClean="0"/>
          </a:p>
        </p:txBody>
      </p:sp>
      <p:sp>
        <p:nvSpPr>
          <p:cNvPr id="27652" name="AutoShape 4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323850" y="5876925"/>
            <a:ext cx="431800" cy="485775"/>
          </a:xfrm>
          <a:prstGeom prst="left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2268538" y="981075"/>
            <a:ext cx="5759450" cy="2952750"/>
            <a:chOff x="1202" y="482"/>
            <a:chExt cx="3628" cy="1860"/>
          </a:xfrm>
        </p:grpSpPr>
        <p:sp>
          <p:nvSpPr>
            <p:cNvPr id="27661" name="Rectangle 6"/>
            <p:cNvSpPr>
              <a:spLocks noChangeArrowheads="1"/>
            </p:cNvSpPr>
            <p:nvPr/>
          </p:nvSpPr>
          <p:spPr bwMode="auto">
            <a:xfrm>
              <a:off x="1202" y="482"/>
              <a:ext cx="3628" cy="1860"/>
            </a:xfrm>
            <a:prstGeom prst="rect">
              <a:avLst/>
            </a:prstGeom>
            <a:solidFill>
              <a:schemeClr val="accent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7662" name="Line 7"/>
            <p:cNvSpPr>
              <a:spLocks noChangeShapeType="1"/>
            </p:cNvSpPr>
            <p:nvPr/>
          </p:nvSpPr>
          <p:spPr bwMode="auto">
            <a:xfrm>
              <a:off x="1202" y="482"/>
              <a:ext cx="2132" cy="185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7663" name="Line 8"/>
            <p:cNvSpPr>
              <a:spLocks noChangeShapeType="1"/>
            </p:cNvSpPr>
            <p:nvPr/>
          </p:nvSpPr>
          <p:spPr bwMode="auto">
            <a:xfrm flipH="1">
              <a:off x="2653" y="482"/>
              <a:ext cx="2177" cy="185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7664" name="Arc 9"/>
            <p:cNvSpPr>
              <a:spLocks/>
            </p:cNvSpPr>
            <p:nvPr/>
          </p:nvSpPr>
          <p:spPr bwMode="auto">
            <a:xfrm rot="7541114">
              <a:off x="1227" y="638"/>
              <a:ext cx="186" cy="145"/>
            </a:xfrm>
            <a:custGeom>
              <a:avLst/>
              <a:gdLst>
                <a:gd name="T0" fmla="*/ 0 w 21600"/>
                <a:gd name="T1" fmla="*/ 0 h 21600"/>
                <a:gd name="T2" fmla="*/ 186 w 21600"/>
                <a:gd name="T3" fmla="*/ 145 h 21600"/>
                <a:gd name="T4" fmla="*/ 0 w 21600"/>
                <a:gd name="T5" fmla="*/ 145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" name="Arc 10"/>
            <p:cNvSpPr>
              <a:spLocks/>
            </p:cNvSpPr>
            <p:nvPr/>
          </p:nvSpPr>
          <p:spPr bwMode="auto">
            <a:xfrm rot="4588301">
              <a:off x="1406" y="505"/>
              <a:ext cx="182" cy="136"/>
            </a:xfrm>
            <a:custGeom>
              <a:avLst/>
              <a:gdLst>
                <a:gd name="T0" fmla="*/ 0 w 21600"/>
                <a:gd name="T1" fmla="*/ 0 h 21600"/>
                <a:gd name="T2" fmla="*/ 182 w 21600"/>
                <a:gd name="T3" fmla="*/ 136 h 21600"/>
                <a:gd name="T4" fmla="*/ 0 w 21600"/>
                <a:gd name="T5" fmla="*/ 136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grpSp>
          <p:nvGrpSpPr>
            <p:cNvPr id="4" name="Group 11"/>
            <p:cNvGrpSpPr>
              <a:grpSpLocks/>
            </p:cNvGrpSpPr>
            <p:nvPr/>
          </p:nvGrpSpPr>
          <p:grpSpPr bwMode="auto">
            <a:xfrm rot="-9702335">
              <a:off x="4332" y="482"/>
              <a:ext cx="227" cy="213"/>
              <a:chOff x="2336" y="3113"/>
              <a:chExt cx="576" cy="576"/>
            </a:xfrm>
          </p:grpSpPr>
          <p:sp>
            <p:nvSpPr>
              <p:cNvPr id="5" name="Arc 12"/>
              <p:cNvSpPr>
                <a:spLocks/>
              </p:cNvSpPr>
              <p:nvPr/>
            </p:nvSpPr>
            <p:spPr bwMode="auto">
              <a:xfrm rot="-592336">
                <a:off x="2336" y="3203"/>
                <a:ext cx="485" cy="454"/>
              </a:xfrm>
              <a:custGeom>
                <a:avLst/>
                <a:gdLst>
                  <a:gd name="T0" fmla="*/ 0 w 21600"/>
                  <a:gd name="T1" fmla="*/ 0 h 21600"/>
                  <a:gd name="T2" fmla="*/ 485 w 21600"/>
                  <a:gd name="T3" fmla="*/ 454 h 21600"/>
                  <a:gd name="T4" fmla="*/ 0 w 21600"/>
                  <a:gd name="T5" fmla="*/ 454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6" name="Arc 13"/>
              <p:cNvSpPr>
                <a:spLocks/>
              </p:cNvSpPr>
              <p:nvPr/>
            </p:nvSpPr>
            <p:spPr bwMode="auto">
              <a:xfrm rot="-449300">
                <a:off x="2336" y="3113"/>
                <a:ext cx="576" cy="576"/>
              </a:xfrm>
              <a:custGeom>
                <a:avLst/>
                <a:gdLst>
                  <a:gd name="T0" fmla="*/ 0 w 21600"/>
                  <a:gd name="T1" fmla="*/ 0 h 21600"/>
                  <a:gd name="T2" fmla="*/ 576 w 21600"/>
                  <a:gd name="T3" fmla="*/ 576 h 21600"/>
                  <a:gd name="T4" fmla="*/ 0 w 21600"/>
                  <a:gd name="T5" fmla="*/ 576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</p:grpSp>
        <p:grpSp>
          <p:nvGrpSpPr>
            <p:cNvPr id="7" name="Group 14"/>
            <p:cNvGrpSpPr>
              <a:grpSpLocks/>
            </p:cNvGrpSpPr>
            <p:nvPr/>
          </p:nvGrpSpPr>
          <p:grpSpPr bwMode="auto">
            <a:xfrm rot="9744345">
              <a:off x="4558" y="663"/>
              <a:ext cx="227" cy="213"/>
              <a:chOff x="2336" y="3113"/>
              <a:chExt cx="576" cy="576"/>
            </a:xfrm>
          </p:grpSpPr>
          <p:sp>
            <p:nvSpPr>
              <p:cNvPr id="8" name="Arc 15"/>
              <p:cNvSpPr>
                <a:spLocks/>
              </p:cNvSpPr>
              <p:nvPr/>
            </p:nvSpPr>
            <p:spPr bwMode="auto">
              <a:xfrm rot="-592336">
                <a:off x="2336" y="3203"/>
                <a:ext cx="485" cy="454"/>
              </a:xfrm>
              <a:custGeom>
                <a:avLst/>
                <a:gdLst>
                  <a:gd name="T0" fmla="*/ 0 w 21600"/>
                  <a:gd name="T1" fmla="*/ 0 h 21600"/>
                  <a:gd name="T2" fmla="*/ 485 w 21600"/>
                  <a:gd name="T3" fmla="*/ 454 h 21600"/>
                  <a:gd name="T4" fmla="*/ 0 w 21600"/>
                  <a:gd name="T5" fmla="*/ 454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9" name="Arc 16"/>
              <p:cNvSpPr>
                <a:spLocks/>
              </p:cNvSpPr>
              <p:nvPr/>
            </p:nvSpPr>
            <p:spPr bwMode="auto">
              <a:xfrm rot="-449300">
                <a:off x="2336" y="3113"/>
                <a:ext cx="576" cy="576"/>
              </a:xfrm>
              <a:custGeom>
                <a:avLst/>
                <a:gdLst>
                  <a:gd name="T0" fmla="*/ 0 w 21600"/>
                  <a:gd name="T1" fmla="*/ 0 h 21600"/>
                  <a:gd name="T2" fmla="*/ 576 w 21600"/>
                  <a:gd name="T3" fmla="*/ 576 h 21600"/>
                  <a:gd name="T4" fmla="*/ 0 w 21600"/>
                  <a:gd name="T5" fmla="*/ 576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</p:grpSp>
      </p:grpSp>
      <p:sp>
        <p:nvSpPr>
          <p:cNvPr id="27665" name="Text Box 17"/>
          <p:cNvSpPr txBox="1">
            <a:spLocks noChangeArrowheads="1"/>
          </p:cNvSpPr>
          <p:nvPr/>
        </p:nvSpPr>
        <p:spPr bwMode="auto">
          <a:xfrm>
            <a:off x="2124075" y="404813"/>
            <a:ext cx="477838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200"/>
              <a:t>В</a:t>
            </a:r>
          </a:p>
        </p:txBody>
      </p:sp>
      <p:sp>
        <p:nvSpPr>
          <p:cNvPr id="27666" name="Text Box 18"/>
          <p:cNvSpPr txBox="1">
            <a:spLocks noChangeArrowheads="1"/>
          </p:cNvSpPr>
          <p:nvPr/>
        </p:nvSpPr>
        <p:spPr bwMode="auto">
          <a:xfrm>
            <a:off x="7956550" y="476250"/>
            <a:ext cx="477838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200"/>
              <a:t>С</a:t>
            </a:r>
          </a:p>
        </p:txBody>
      </p:sp>
      <p:sp>
        <p:nvSpPr>
          <p:cNvPr id="27667" name="Text Box 19"/>
          <p:cNvSpPr txBox="1">
            <a:spLocks noChangeArrowheads="1"/>
          </p:cNvSpPr>
          <p:nvPr/>
        </p:nvSpPr>
        <p:spPr bwMode="auto">
          <a:xfrm>
            <a:off x="1908175" y="3860800"/>
            <a:ext cx="477838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200"/>
              <a:t>А</a:t>
            </a:r>
          </a:p>
        </p:txBody>
      </p:sp>
      <p:sp>
        <p:nvSpPr>
          <p:cNvPr id="27668" name="Text Box 20"/>
          <p:cNvSpPr txBox="1">
            <a:spLocks noChangeArrowheads="1"/>
          </p:cNvSpPr>
          <p:nvPr/>
        </p:nvSpPr>
        <p:spPr bwMode="auto">
          <a:xfrm>
            <a:off x="7956550" y="3860800"/>
            <a:ext cx="477838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/>
              <a:t>D</a:t>
            </a:r>
            <a:endParaRPr lang="ru-RU" sz="3200"/>
          </a:p>
        </p:txBody>
      </p:sp>
      <p:sp>
        <p:nvSpPr>
          <p:cNvPr id="27669" name="Text Box 21"/>
          <p:cNvSpPr txBox="1">
            <a:spLocks noChangeArrowheads="1"/>
          </p:cNvSpPr>
          <p:nvPr/>
        </p:nvSpPr>
        <p:spPr bwMode="auto">
          <a:xfrm>
            <a:off x="4067175" y="3860800"/>
            <a:ext cx="522288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/>
              <a:t>M</a:t>
            </a:r>
            <a:endParaRPr lang="ru-RU" sz="3200"/>
          </a:p>
        </p:txBody>
      </p:sp>
      <p:sp>
        <p:nvSpPr>
          <p:cNvPr id="27670" name="Text Box 22"/>
          <p:cNvSpPr txBox="1">
            <a:spLocks noChangeArrowheads="1"/>
          </p:cNvSpPr>
          <p:nvPr/>
        </p:nvSpPr>
        <p:spPr bwMode="auto">
          <a:xfrm>
            <a:off x="5580063" y="3860800"/>
            <a:ext cx="477837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/>
              <a:t>N</a:t>
            </a:r>
            <a:endParaRPr lang="ru-RU" sz="3200"/>
          </a:p>
        </p:txBody>
      </p:sp>
      <p:sp>
        <p:nvSpPr>
          <p:cNvPr id="27671" name="Text Box 23"/>
          <p:cNvSpPr txBox="1">
            <a:spLocks noChangeArrowheads="1"/>
          </p:cNvSpPr>
          <p:nvPr/>
        </p:nvSpPr>
        <p:spPr bwMode="auto">
          <a:xfrm>
            <a:off x="1692275" y="4797425"/>
            <a:ext cx="5077031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 dirty="0"/>
              <a:t>ABCD – </a:t>
            </a:r>
            <a:r>
              <a:rPr lang="en-US" sz="3200" dirty="0" smtClean="0"/>
              <a:t>ուղղանկյուն է </a:t>
            </a:r>
            <a:endParaRPr lang="ru-RU" sz="3200" dirty="0"/>
          </a:p>
          <a:p>
            <a:r>
              <a:rPr lang="en-US" sz="3200" i="1" dirty="0" smtClean="0"/>
              <a:t>Ապացուցել, որ  </a:t>
            </a:r>
            <a:r>
              <a:rPr lang="en-US" sz="3200" dirty="0" smtClean="0"/>
              <a:t>AM </a:t>
            </a:r>
            <a:r>
              <a:rPr lang="en-US" sz="3200" dirty="0"/>
              <a:t>= ND.</a:t>
            </a:r>
            <a:endParaRPr lang="ru-RU" sz="3200" i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76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grpId="1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3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276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276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276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276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276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276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276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276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0" grpId="0"/>
      <p:bldP spid="27651" grpId="0" build="p"/>
      <p:bldP spid="27651" grpId="1" build="p"/>
      <p:bldP spid="27652" grpId="0" animBg="1"/>
      <p:bldP spid="27665" grpId="0"/>
      <p:bldP spid="27666" grpId="0"/>
      <p:bldP spid="27667" grpId="0"/>
      <p:bldP spid="27668" grpId="0"/>
      <p:bldP spid="27669" grpId="0"/>
      <p:bldP spid="27670" grpId="0"/>
      <p:bldP spid="27671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gradFill rotWithShape="0">
          <a:gsLst>
            <a:gs pos="0">
              <a:srgbClr val="CC99FF"/>
            </a:gs>
            <a:gs pos="50000">
              <a:schemeClr val="bg1"/>
            </a:gs>
            <a:gs pos="100000">
              <a:srgbClr val="CC99FF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1090613" cy="346075"/>
          </a:xfrm>
        </p:spPr>
        <p:txBody>
          <a:bodyPr/>
          <a:lstStyle/>
          <a:p>
            <a:pPr algn="l" eaLnBrk="1" hangingPunct="1"/>
            <a:r>
              <a:rPr lang="ru-RU" sz="2400" b="1" smtClean="0"/>
              <a:t>№ 4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6021388"/>
            <a:ext cx="369888" cy="104775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endParaRPr lang="ru-RU" sz="800" smtClean="0"/>
          </a:p>
        </p:txBody>
      </p:sp>
      <p:sp>
        <p:nvSpPr>
          <p:cNvPr id="28676" name="AutoShape 4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323850" y="6021388"/>
            <a:ext cx="503238" cy="485775"/>
          </a:xfrm>
          <a:prstGeom prst="leftArrow">
            <a:avLst>
              <a:gd name="adj1" fmla="val 50000"/>
              <a:gd name="adj2" fmla="val 25899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1619250" y="1341438"/>
            <a:ext cx="5975350" cy="2447925"/>
            <a:chOff x="1066" y="845"/>
            <a:chExt cx="3991" cy="1542"/>
          </a:xfrm>
        </p:grpSpPr>
        <p:sp>
          <p:nvSpPr>
            <p:cNvPr id="28678" name="Rectangle 6"/>
            <p:cNvSpPr>
              <a:spLocks noChangeArrowheads="1"/>
            </p:cNvSpPr>
            <p:nvPr/>
          </p:nvSpPr>
          <p:spPr bwMode="auto">
            <a:xfrm>
              <a:off x="1066" y="845"/>
              <a:ext cx="3991" cy="1542"/>
            </a:xfrm>
            <a:prstGeom prst="rect">
              <a:avLst/>
            </a:prstGeom>
            <a:gradFill rotWithShape="1">
              <a:gsLst>
                <a:gs pos="0">
                  <a:schemeClr val="accent1">
                    <a:gamma/>
                    <a:tint val="36863"/>
                    <a:invGamma/>
                  </a:schemeClr>
                </a:gs>
                <a:gs pos="100000">
                  <a:schemeClr val="accent1"/>
                </a:gs>
              </a:gsLst>
              <a:lin ang="5400000" scaled="1"/>
            </a:gra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3" name="Line 7"/>
            <p:cNvSpPr>
              <a:spLocks noChangeShapeType="1"/>
            </p:cNvSpPr>
            <p:nvPr/>
          </p:nvSpPr>
          <p:spPr bwMode="auto">
            <a:xfrm>
              <a:off x="1066" y="845"/>
              <a:ext cx="3991" cy="154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" name="Line 8"/>
            <p:cNvSpPr>
              <a:spLocks noChangeShapeType="1"/>
            </p:cNvSpPr>
            <p:nvPr/>
          </p:nvSpPr>
          <p:spPr bwMode="auto">
            <a:xfrm flipV="1">
              <a:off x="1066" y="845"/>
              <a:ext cx="3991" cy="154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28681" name="Arc 9"/>
          <p:cNvSpPr>
            <a:spLocks/>
          </p:cNvSpPr>
          <p:nvPr/>
        </p:nvSpPr>
        <p:spPr bwMode="auto">
          <a:xfrm rot="9717435">
            <a:off x="7164388" y="1484313"/>
            <a:ext cx="396875" cy="360362"/>
          </a:xfrm>
          <a:custGeom>
            <a:avLst/>
            <a:gdLst>
              <a:gd name="T0" fmla="*/ 0 w 25232"/>
              <a:gd name="T1" fmla="*/ 5138 h 21600"/>
              <a:gd name="T2" fmla="*/ 396875 w 25232"/>
              <a:gd name="T3" fmla="*/ 360362 h 21600"/>
              <a:gd name="T4" fmla="*/ 57128 w 25232"/>
              <a:gd name="T5" fmla="*/ 360362 h 21600"/>
              <a:gd name="T6" fmla="*/ 0 60000 65536"/>
              <a:gd name="T7" fmla="*/ 0 60000 65536"/>
              <a:gd name="T8" fmla="*/ 0 60000 65536"/>
              <a:gd name="T9" fmla="*/ 0 w 25232"/>
              <a:gd name="T10" fmla="*/ 0 h 21600"/>
              <a:gd name="T11" fmla="*/ 25232 w 25232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5232" h="21600" fill="none" extrusionOk="0">
                <a:moveTo>
                  <a:pt x="-1" y="307"/>
                </a:moveTo>
                <a:cubicBezTo>
                  <a:pt x="1199" y="102"/>
                  <a:pt x="2414" y="-1"/>
                  <a:pt x="3632" y="0"/>
                </a:cubicBezTo>
                <a:cubicBezTo>
                  <a:pt x="15561" y="0"/>
                  <a:pt x="25232" y="9670"/>
                  <a:pt x="25232" y="21600"/>
                </a:cubicBezTo>
              </a:path>
              <a:path w="25232" h="21600" stroke="0" extrusionOk="0">
                <a:moveTo>
                  <a:pt x="-1" y="307"/>
                </a:moveTo>
                <a:cubicBezTo>
                  <a:pt x="1199" y="102"/>
                  <a:pt x="2414" y="-1"/>
                  <a:pt x="3632" y="0"/>
                </a:cubicBezTo>
                <a:cubicBezTo>
                  <a:pt x="15561" y="0"/>
                  <a:pt x="25232" y="9670"/>
                  <a:pt x="25232" y="21600"/>
                </a:cubicBezTo>
                <a:lnTo>
                  <a:pt x="3632" y="21600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8682" name="Text Box 10"/>
          <p:cNvSpPr txBox="1">
            <a:spLocks noChangeArrowheads="1"/>
          </p:cNvSpPr>
          <p:nvPr/>
        </p:nvSpPr>
        <p:spPr bwMode="auto">
          <a:xfrm>
            <a:off x="1187450" y="3644900"/>
            <a:ext cx="477838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200"/>
              <a:t>А</a:t>
            </a:r>
          </a:p>
        </p:txBody>
      </p:sp>
      <p:sp>
        <p:nvSpPr>
          <p:cNvPr id="28683" name="Text Box 11"/>
          <p:cNvSpPr txBox="1">
            <a:spLocks noChangeArrowheads="1"/>
          </p:cNvSpPr>
          <p:nvPr/>
        </p:nvSpPr>
        <p:spPr bwMode="auto">
          <a:xfrm>
            <a:off x="1116013" y="765175"/>
            <a:ext cx="477837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200"/>
              <a:t>В</a:t>
            </a:r>
          </a:p>
        </p:txBody>
      </p:sp>
      <p:sp>
        <p:nvSpPr>
          <p:cNvPr id="28684" name="Text Box 12"/>
          <p:cNvSpPr txBox="1">
            <a:spLocks noChangeArrowheads="1"/>
          </p:cNvSpPr>
          <p:nvPr/>
        </p:nvSpPr>
        <p:spPr bwMode="auto">
          <a:xfrm>
            <a:off x="7596188" y="765175"/>
            <a:ext cx="477837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200"/>
              <a:t>С</a:t>
            </a:r>
          </a:p>
        </p:txBody>
      </p:sp>
      <p:sp>
        <p:nvSpPr>
          <p:cNvPr id="28685" name="Text Box 13"/>
          <p:cNvSpPr txBox="1">
            <a:spLocks noChangeArrowheads="1"/>
          </p:cNvSpPr>
          <p:nvPr/>
        </p:nvSpPr>
        <p:spPr bwMode="auto">
          <a:xfrm>
            <a:off x="4624388" y="2627313"/>
            <a:ext cx="500062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200"/>
              <a:t>О</a:t>
            </a:r>
          </a:p>
        </p:txBody>
      </p:sp>
      <p:sp>
        <p:nvSpPr>
          <p:cNvPr id="28686" name="Text Box 14"/>
          <p:cNvSpPr txBox="1">
            <a:spLocks noChangeArrowheads="1"/>
          </p:cNvSpPr>
          <p:nvPr/>
        </p:nvSpPr>
        <p:spPr bwMode="auto">
          <a:xfrm>
            <a:off x="6877050" y="1773238"/>
            <a:ext cx="5238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/>
              <a:t>60</a:t>
            </a:r>
          </a:p>
        </p:txBody>
      </p:sp>
      <p:sp>
        <p:nvSpPr>
          <p:cNvPr id="28687" name="Text Box 15"/>
          <p:cNvSpPr txBox="1">
            <a:spLocks noChangeArrowheads="1"/>
          </p:cNvSpPr>
          <p:nvPr/>
        </p:nvSpPr>
        <p:spPr bwMode="auto">
          <a:xfrm>
            <a:off x="7235825" y="1773238"/>
            <a:ext cx="277813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1200"/>
              <a:t>о</a:t>
            </a:r>
          </a:p>
        </p:txBody>
      </p:sp>
      <p:sp>
        <p:nvSpPr>
          <p:cNvPr id="28688" name="Text Box 16"/>
          <p:cNvSpPr txBox="1">
            <a:spLocks noChangeArrowheads="1"/>
          </p:cNvSpPr>
          <p:nvPr/>
        </p:nvSpPr>
        <p:spPr bwMode="auto">
          <a:xfrm>
            <a:off x="7667625" y="3573463"/>
            <a:ext cx="477838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/>
              <a:t>D</a:t>
            </a:r>
            <a:endParaRPr lang="ru-RU" sz="3200"/>
          </a:p>
        </p:txBody>
      </p:sp>
      <p:sp>
        <p:nvSpPr>
          <p:cNvPr id="28689" name="Text Box 17"/>
          <p:cNvSpPr txBox="1">
            <a:spLocks noChangeArrowheads="1"/>
          </p:cNvSpPr>
          <p:nvPr/>
        </p:nvSpPr>
        <p:spPr bwMode="auto">
          <a:xfrm>
            <a:off x="395288" y="4437063"/>
            <a:ext cx="4610558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 dirty="0"/>
              <a:t>ABCD </a:t>
            </a:r>
            <a:r>
              <a:rPr lang="ru-RU" sz="3200" dirty="0"/>
              <a:t>– </a:t>
            </a:r>
            <a:r>
              <a:rPr lang="en-US" sz="3200" dirty="0" smtClean="0"/>
              <a:t>ուղղանկյուն է </a:t>
            </a:r>
            <a:endParaRPr lang="ru-RU" sz="3200" dirty="0"/>
          </a:p>
          <a:p>
            <a:r>
              <a:rPr lang="en-US" sz="3200" i="1" dirty="0" smtClean="0"/>
              <a:t>Գտնել   </a:t>
            </a:r>
            <a:r>
              <a:rPr lang="ru-RU" sz="3200" i="1" dirty="0" smtClean="0"/>
              <a:t>  </a:t>
            </a:r>
            <a:r>
              <a:rPr lang="ru-RU" sz="3200" i="1" dirty="0"/>
              <a:t>АОВ,   ВОС</a:t>
            </a:r>
          </a:p>
        </p:txBody>
      </p:sp>
      <p:sp>
        <p:nvSpPr>
          <p:cNvPr id="28690" name="Line 18"/>
          <p:cNvSpPr>
            <a:spLocks noChangeShapeType="1"/>
          </p:cNvSpPr>
          <p:nvPr/>
        </p:nvSpPr>
        <p:spPr bwMode="auto">
          <a:xfrm flipH="1">
            <a:off x="2051050" y="5157788"/>
            <a:ext cx="73025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8691" name="Line 19"/>
          <p:cNvSpPr>
            <a:spLocks noChangeShapeType="1"/>
          </p:cNvSpPr>
          <p:nvPr/>
        </p:nvSpPr>
        <p:spPr bwMode="auto">
          <a:xfrm>
            <a:off x="2051050" y="5373688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8692" name="Line 20"/>
          <p:cNvSpPr>
            <a:spLocks noChangeShapeType="1"/>
          </p:cNvSpPr>
          <p:nvPr/>
        </p:nvSpPr>
        <p:spPr bwMode="auto">
          <a:xfrm>
            <a:off x="2051050" y="5373688"/>
            <a:ext cx="4333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8693" name="Line 21"/>
          <p:cNvSpPr>
            <a:spLocks noChangeShapeType="1"/>
          </p:cNvSpPr>
          <p:nvPr/>
        </p:nvSpPr>
        <p:spPr bwMode="auto">
          <a:xfrm flipH="1">
            <a:off x="3419475" y="5157788"/>
            <a:ext cx="73025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8694" name="Line 22"/>
          <p:cNvSpPr>
            <a:spLocks noChangeShapeType="1"/>
          </p:cNvSpPr>
          <p:nvPr/>
        </p:nvSpPr>
        <p:spPr bwMode="auto">
          <a:xfrm>
            <a:off x="3419475" y="5373688"/>
            <a:ext cx="431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86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grpId="1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3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286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286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286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286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286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286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286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286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00"/>
                                        <p:tgtEl>
                                          <p:spTgt spid="286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00"/>
                                        <p:tgtEl>
                                          <p:spTgt spid="286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00"/>
                                        <p:tgtEl>
                                          <p:spTgt spid="286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4" dur="500"/>
                                        <p:tgtEl>
                                          <p:spTgt spid="286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286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0" dur="500"/>
                                        <p:tgtEl>
                                          <p:spTgt spid="286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3" dur="500"/>
                                        <p:tgtEl>
                                          <p:spTgt spid="286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4" grpId="0"/>
      <p:bldP spid="28675" grpId="0" build="p"/>
      <p:bldP spid="28675" grpId="1" build="p"/>
      <p:bldP spid="28676" grpId="0" animBg="1"/>
      <p:bldP spid="28681" grpId="0" animBg="1"/>
      <p:bldP spid="28682" grpId="0"/>
      <p:bldP spid="28683" grpId="0"/>
      <p:bldP spid="28684" grpId="0"/>
      <p:bldP spid="28685" grpId="0"/>
      <p:bldP spid="28686" grpId="0"/>
      <p:bldP spid="28687" grpId="0"/>
      <p:bldP spid="28688" grpId="0"/>
      <p:bldP spid="28689" grpId="0"/>
      <p:bldP spid="28690" grpId="0" animBg="1"/>
      <p:bldP spid="28691" grpId="0" animBg="1"/>
      <p:bldP spid="28692" grpId="0" animBg="1"/>
      <p:bldP spid="28693" grpId="0" animBg="1"/>
      <p:bldP spid="28694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CC99FF"/>
            </a:gs>
            <a:gs pos="50000">
              <a:schemeClr val="bg1"/>
            </a:gs>
            <a:gs pos="100000">
              <a:srgbClr val="CC99FF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1882775" cy="417512"/>
          </a:xfrm>
        </p:spPr>
        <p:txBody>
          <a:bodyPr/>
          <a:lstStyle/>
          <a:p>
            <a:pPr algn="l" eaLnBrk="1" hangingPunct="1"/>
            <a:r>
              <a:rPr lang="ru-RU" sz="2400" b="1" smtClean="0"/>
              <a:t>№ 5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xfrm flipV="1">
            <a:off x="457200" y="6126163"/>
            <a:ext cx="82550" cy="6985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endParaRPr lang="ru-RU" sz="800" smtClean="0"/>
          </a:p>
        </p:txBody>
      </p:sp>
      <p:sp>
        <p:nvSpPr>
          <p:cNvPr id="29700" name="AutoShape 4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179388" y="5876925"/>
            <a:ext cx="431800" cy="485775"/>
          </a:xfrm>
          <a:prstGeom prst="left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2339975" y="1196975"/>
            <a:ext cx="5184775" cy="2451100"/>
            <a:chOff x="1020" y="845"/>
            <a:chExt cx="3266" cy="1544"/>
          </a:xfrm>
        </p:grpSpPr>
        <p:grpSp>
          <p:nvGrpSpPr>
            <p:cNvPr id="29707" name="Group 6"/>
            <p:cNvGrpSpPr>
              <a:grpSpLocks/>
            </p:cNvGrpSpPr>
            <p:nvPr/>
          </p:nvGrpSpPr>
          <p:grpSpPr bwMode="auto">
            <a:xfrm>
              <a:off x="1020" y="845"/>
              <a:ext cx="3266" cy="1542"/>
              <a:chOff x="1066" y="845"/>
              <a:chExt cx="3991" cy="1542"/>
            </a:xfrm>
          </p:grpSpPr>
          <p:sp>
            <p:nvSpPr>
              <p:cNvPr id="29703" name="Rectangle 7"/>
              <p:cNvSpPr>
                <a:spLocks noChangeArrowheads="1"/>
              </p:cNvSpPr>
              <p:nvPr/>
            </p:nvSpPr>
            <p:spPr bwMode="auto">
              <a:xfrm>
                <a:off x="1066" y="845"/>
                <a:ext cx="3991" cy="1542"/>
              </a:xfrm>
              <a:prstGeom prst="rect">
                <a:avLst/>
              </a:prstGeom>
              <a:gradFill rotWithShape="1">
                <a:gsLst>
                  <a:gs pos="0">
                    <a:schemeClr val="accent1"/>
                  </a:gs>
                  <a:gs pos="100000">
                    <a:schemeClr val="accent1">
                      <a:gamma/>
                      <a:tint val="43529"/>
                      <a:invGamma/>
                    </a:schemeClr>
                  </a:gs>
                </a:gsLst>
                <a:lin ang="5400000" scaled="1"/>
              </a:gradFill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>
                  <a:defRPr/>
                </a:pPr>
                <a:endParaRPr lang="ru-RU" sz="1200"/>
              </a:p>
            </p:txBody>
          </p:sp>
          <p:sp>
            <p:nvSpPr>
              <p:cNvPr id="3" name="Line 8"/>
              <p:cNvSpPr>
                <a:spLocks noChangeShapeType="1"/>
              </p:cNvSpPr>
              <p:nvPr/>
            </p:nvSpPr>
            <p:spPr bwMode="auto">
              <a:xfrm>
                <a:off x="1066" y="845"/>
                <a:ext cx="3991" cy="154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" name="Line 9"/>
              <p:cNvSpPr>
                <a:spLocks noChangeShapeType="1"/>
              </p:cNvSpPr>
              <p:nvPr/>
            </p:nvSpPr>
            <p:spPr bwMode="auto">
              <a:xfrm flipV="1">
                <a:off x="1066" y="845"/>
                <a:ext cx="3991" cy="154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29708" name="Line 10"/>
            <p:cNvSpPr>
              <a:spLocks noChangeShapeType="1"/>
            </p:cNvSpPr>
            <p:nvPr/>
          </p:nvSpPr>
          <p:spPr bwMode="auto">
            <a:xfrm>
              <a:off x="1020" y="845"/>
              <a:ext cx="590" cy="1315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grpSp>
          <p:nvGrpSpPr>
            <p:cNvPr id="29709" name="Group 11"/>
            <p:cNvGrpSpPr>
              <a:grpSpLocks/>
            </p:cNvGrpSpPr>
            <p:nvPr/>
          </p:nvGrpSpPr>
          <p:grpSpPr bwMode="auto">
            <a:xfrm rot="-1585581">
              <a:off x="1519" y="1842"/>
              <a:ext cx="245" cy="227"/>
              <a:chOff x="1247" y="3022"/>
              <a:chExt cx="136" cy="136"/>
            </a:xfrm>
          </p:grpSpPr>
          <p:sp>
            <p:nvSpPr>
              <p:cNvPr id="5" name="Line 12"/>
              <p:cNvSpPr>
                <a:spLocks noChangeShapeType="1"/>
              </p:cNvSpPr>
              <p:nvPr/>
            </p:nvSpPr>
            <p:spPr bwMode="auto">
              <a:xfrm>
                <a:off x="1247" y="3022"/>
                <a:ext cx="13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6" name="Line 13"/>
              <p:cNvSpPr>
                <a:spLocks noChangeShapeType="1"/>
              </p:cNvSpPr>
              <p:nvPr/>
            </p:nvSpPr>
            <p:spPr bwMode="auto">
              <a:xfrm>
                <a:off x="1383" y="3022"/>
                <a:ext cx="0" cy="1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29710" name="Arc 14"/>
            <p:cNvSpPr>
              <a:spLocks/>
            </p:cNvSpPr>
            <p:nvPr/>
          </p:nvSpPr>
          <p:spPr bwMode="auto">
            <a:xfrm rot="9789751">
              <a:off x="4008" y="943"/>
              <a:ext cx="240" cy="270"/>
            </a:xfrm>
            <a:custGeom>
              <a:avLst/>
              <a:gdLst>
                <a:gd name="T0" fmla="*/ 0 w 23739"/>
                <a:gd name="T1" fmla="*/ 1 h 25292"/>
                <a:gd name="T2" fmla="*/ 237 w 23739"/>
                <a:gd name="T3" fmla="*/ 270 h 25292"/>
                <a:gd name="T4" fmla="*/ 22 w 23739"/>
                <a:gd name="T5" fmla="*/ 231 h 25292"/>
                <a:gd name="T6" fmla="*/ 0 60000 65536"/>
                <a:gd name="T7" fmla="*/ 0 60000 65536"/>
                <a:gd name="T8" fmla="*/ 0 60000 65536"/>
                <a:gd name="T9" fmla="*/ 0 w 23739"/>
                <a:gd name="T10" fmla="*/ 0 h 25292"/>
                <a:gd name="T11" fmla="*/ 23739 w 23739"/>
                <a:gd name="T12" fmla="*/ 25292 h 25292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3739" h="25292" fill="none" extrusionOk="0">
                  <a:moveTo>
                    <a:pt x="0" y="106"/>
                  </a:moveTo>
                  <a:cubicBezTo>
                    <a:pt x="710" y="35"/>
                    <a:pt x="1424" y="-1"/>
                    <a:pt x="2139" y="0"/>
                  </a:cubicBezTo>
                  <a:cubicBezTo>
                    <a:pt x="14068" y="0"/>
                    <a:pt x="23739" y="9670"/>
                    <a:pt x="23739" y="21600"/>
                  </a:cubicBezTo>
                  <a:cubicBezTo>
                    <a:pt x="23739" y="22837"/>
                    <a:pt x="23632" y="24072"/>
                    <a:pt x="23421" y="25292"/>
                  </a:cubicBezTo>
                </a:path>
                <a:path w="23739" h="25292" stroke="0" extrusionOk="0">
                  <a:moveTo>
                    <a:pt x="0" y="106"/>
                  </a:moveTo>
                  <a:cubicBezTo>
                    <a:pt x="710" y="35"/>
                    <a:pt x="1424" y="-1"/>
                    <a:pt x="2139" y="0"/>
                  </a:cubicBezTo>
                  <a:cubicBezTo>
                    <a:pt x="14068" y="0"/>
                    <a:pt x="23739" y="9670"/>
                    <a:pt x="23739" y="21600"/>
                  </a:cubicBezTo>
                  <a:cubicBezTo>
                    <a:pt x="23739" y="22837"/>
                    <a:pt x="23632" y="24072"/>
                    <a:pt x="23421" y="25292"/>
                  </a:cubicBezTo>
                  <a:lnTo>
                    <a:pt x="2139" y="21600"/>
                  </a:lnTo>
                  <a:close/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9711" name="Text Box 15"/>
            <p:cNvSpPr txBox="1">
              <a:spLocks noChangeArrowheads="1"/>
            </p:cNvSpPr>
            <p:nvPr/>
          </p:nvSpPr>
          <p:spPr bwMode="auto">
            <a:xfrm>
              <a:off x="3696" y="1207"/>
              <a:ext cx="330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ru-RU"/>
                <a:t>60</a:t>
              </a:r>
            </a:p>
          </p:txBody>
        </p:sp>
        <p:sp>
          <p:nvSpPr>
            <p:cNvPr id="29712" name="Text Box 16"/>
            <p:cNvSpPr txBox="1">
              <a:spLocks noChangeArrowheads="1"/>
            </p:cNvSpPr>
            <p:nvPr/>
          </p:nvSpPr>
          <p:spPr bwMode="auto">
            <a:xfrm>
              <a:off x="3923" y="1162"/>
              <a:ext cx="175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ru-RU" sz="1200"/>
                <a:t>о</a:t>
              </a:r>
            </a:p>
          </p:txBody>
        </p:sp>
        <p:sp>
          <p:nvSpPr>
            <p:cNvPr id="29713" name="Text Box 17"/>
            <p:cNvSpPr txBox="1">
              <a:spLocks noChangeArrowheads="1"/>
            </p:cNvSpPr>
            <p:nvPr/>
          </p:nvSpPr>
          <p:spPr bwMode="auto">
            <a:xfrm>
              <a:off x="2472" y="1661"/>
              <a:ext cx="315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ru-RU" sz="3200"/>
                <a:t>О</a:t>
              </a:r>
            </a:p>
          </p:txBody>
        </p:sp>
        <p:sp>
          <p:nvSpPr>
            <p:cNvPr id="29714" name="Text Box 18"/>
            <p:cNvSpPr txBox="1">
              <a:spLocks noChangeArrowheads="1"/>
            </p:cNvSpPr>
            <p:nvPr/>
          </p:nvSpPr>
          <p:spPr bwMode="auto">
            <a:xfrm>
              <a:off x="1519" y="2024"/>
              <a:ext cx="272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ru-RU" sz="3200"/>
                <a:t>К</a:t>
              </a:r>
            </a:p>
          </p:txBody>
        </p:sp>
      </p:grpSp>
      <p:sp>
        <p:nvSpPr>
          <p:cNvPr id="29715" name="Text Box 19"/>
          <p:cNvSpPr txBox="1">
            <a:spLocks noChangeArrowheads="1"/>
          </p:cNvSpPr>
          <p:nvPr/>
        </p:nvSpPr>
        <p:spPr bwMode="auto">
          <a:xfrm>
            <a:off x="1692275" y="3429000"/>
            <a:ext cx="477838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200"/>
              <a:t>А</a:t>
            </a:r>
          </a:p>
        </p:txBody>
      </p:sp>
      <p:sp>
        <p:nvSpPr>
          <p:cNvPr id="29716" name="Text Box 20"/>
          <p:cNvSpPr txBox="1">
            <a:spLocks noChangeArrowheads="1"/>
          </p:cNvSpPr>
          <p:nvPr/>
        </p:nvSpPr>
        <p:spPr bwMode="auto">
          <a:xfrm>
            <a:off x="1692275" y="620713"/>
            <a:ext cx="477838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200"/>
              <a:t>В</a:t>
            </a:r>
          </a:p>
        </p:txBody>
      </p:sp>
      <p:sp>
        <p:nvSpPr>
          <p:cNvPr id="29717" name="Text Box 21"/>
          <p:cNvSpPr txBox="1">
            <a:spLocks noChangeArrowheads="1"/>
          </p:cNvSpPr>
          <p:nvPr/>
        </p:nvSpPr>
        <p:spPr bwMode="auto">
          <a:xfrm>
            <a:off x="7524750" y="765175"/>
            <a:ext cx="477838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200"/>
              <a:t>С</a:t>
            </a:r>
          </a:p>
        </p:txBody>
      </p:sp>
      <p:sp>
        <p:nvSpPr>
          <p:cNvPr id="29718" name="Text Box 22"/>
          <p:cNvSpPr txBox="1">
            <a:spLocks noChangeArrowheads="1"/>
          </p:cNvSpPr>
          <p:nvPr/>
        </p:nvSpPr>
        <p:spPr bwMode="auto">
          <a:xfrm>
            <a:off x="7648575" y="3419475"/>
            <a:ext cx="477838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/>
              <a:t>D</a:t>
            </a:r>
            <a:endParaRPr lang="ru-RU" sz="3200"/>
          </a:p>
        </p:txBody>
      </p:sp>
      <p:sp>
        <p:nvSpPr>
          <p:cNvPr id="29719" name="Text Box 23"/>
          <p:cNvSpPr txBox="1">
            <a:spLocks noChangeArrowheads="1"/>
          </p:cNvSpPr>
          <p:nvPr/>
        </p:nvSpPr>
        <p:spPr bwMode="auto">
          <a:xfrm>
            <a:off x="1258888" y="4292600"/>
            <a:ext cx="6684843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 dirty="0"/>
              <a:t>ABCD </a:t>
            </a:r>
            <a:r>
              <a:rPr lang="ru-RU" sz="3200" dirty="0"/>
              <a:t>– </a:t>
            </a:r>
            <a:r>
              <a:rPr lang="en-US" sz="3200" dirty="0" smtClean="0"/>
              <a:t>ուղղանկյուն է </a:t>
            </a:r>
            <a:r>
              <a:rPr lang="ru-RU" sz="3200" dirty="0" smtClean="0"/>
              <a:t>, </a:t>
            </a:r>
            <a:r>
              <a:rPr lang="ru-RU" sz="3200" dirty="0"/>
              <a:t>ОК = 2 </a:t>
            </a:r>
            <a:r>
              <a:rPr lang="en-US" sz="3200" dirty="0" smtClean="0"/>
              <a:t>սմ</a:t>
            </a:r>
            <a:endParaRPr lang="ru-RU" sz="3200" dirty="0"/>
          </a:p>
          <a:p>
            <a:r>
              <a:rPr lang="en-US" sz="3200" i="1" dirty="0" smtClean="0"/>
              <a:t>Գտնել  </a:t>
            </a:r>
            <a:r>
              <a:rPr lang="ru-RU" sz="3200" dirty="0" smtClean="0"/>
              <a:t>АС</a:t>
            </a:r>
            <a:r>
              <a:rPr lang="ru-RU" sz="3200" dirty="0"/>
              <a:t>, </a:t>
            </a:r>
            <a:r>
              <a:rPr lang="ru-RU" sz="3200" dirty="0" smtClean="0"/>
              <a:t>АВ</a:t>
            </a:r>
            <a:endParaRPr lang="ru-RU" sz="3200" i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96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8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297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297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297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297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297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698" grpId="0"/>
      <p:bldP spid="29699" grpId="0" build="p"/>
      <p:bldP spid="29715" grpId="0"/>
      <p:bldP spid="29716" grpId="0"/>
      <p:bldP spid="29717" grpId="0"/>
      <p:bldP spid="29718" grpId="0"/>
      <p:bldP spid="29719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CC99FF"/>
            </a:gs>
            <a:gs pos="50000">
              <a:schemeClr val="bg1"/>
            </a:gs>
            <a:gs pos="100000">
              <a:srgbClr val="CC99FF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1738313" cy="561975"/>
          </a:xfrm>
        </p:spPr>
        <p:txBody>
          <a:bodyPr/>
          <a:lstStyle/>
          <a:p>
            <a:pPr algn="l" eaLnBrk="1" hangingPunct="1"/>
            <a:r>
              <a:rPr lang="ru-RU" sz="2400" b="1" smtClean="0"/>
              <a:t>№ 6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>
          <a:xfrm flipV="1">
            <a:off x="457200" y="6126163"/>
            <a:ext cx="227013" cy="6985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endParaRPr lang="ru-RU" sz="800" smtClean="0"/>
          </a:p>
        </p:txBody>
      </p:sp>
      <p:sp>
        <p:nvSpPr>
          <p:cNvPr id="30724" name="AutoShape 4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250825" y="5949950"/>
            <a:ext cx="431800" cy="485775"/>
          </a:xfrm>
          <a:prstGeom prst="left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30725" name="Text Box 5"/>
          <p:cNvSpPr txBox="1">
            <a:spLocks noChangeArrowheads="1"/>
          </p:cNvSpPr>
          <p:nvPr/>
        </p:nvSpPr>
        <p:spPr bwMode="auto">
          <a:xfrm>
            <a:off x="1547813" y="3429000"/>
            <a:ext cx="477837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200"/>
              <a:t>А</a:t>
            </a:r>
          </a:p>
        </p:txBody>
      </p:sp>
      <p:sp>
        <p:nvSpPr>
          <p:cNvPr id="30726" name="Text Box 6"/>
          <p:cNvSpPr txBox="1">
            <a:spLocks noChangeArrowheads="1"/>
          </p:cNvSpPr>
          <p:nvPr/>
        </p:nvSpPr>
        <p:spPr bwMode="auto">
          <a:xfrm>
            <a:off x="1547813" y="260350"/>
            <a:ext cx="477837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200"/>
              <a:t>В</a:t>
            </a:r>
          </a:p>
        </p:txBody>
      </p:sp>
      <p:sp>
        <p:nvSpPr>
          <p:cNvPr id="30727" name="Text Box 7"/>
          <p:cNvSpPr txBox="1">
            <a:spLocks noChangeArrowheads="1"/>
          </p:cNvSpPr>
          <p:nvPr/>
        </p:nvSpPr>
        <p:spPr bwMode="auto">
          <a:xfrm>
            <a:off x="7885113" y="692150"/>
            <a:ext cx="477837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200"/>
              <a:t>С</a:t>
            </a:r>
          </a:p>
        </p:txBody>
      </p:sp>
      <p:sp>
        <p:nvSpPr>
          <p:cNvPr id="30728" name="Text Box 8"/>
          <p:cNvSpPr txBox="1">
            <a:spLocks noChangeArrowheads="1"/>
          </p:cNvSpPr>
          <p:nvPr/>
        </p:nvSpPr>
        <p:spPr bwMode="auto">
          <a:xfrm>
            <a:off x="4356100" y="692150"/>
            <a:ext cx="4318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200"/>
              <a:t>К</a:t>
            </a:r>
          </a:p>
        </p:txBody>
      </p:sp>
      <p:sp>
        <p:nvSpPr>
          <p:cNvPr id="30729" name="Text Box 9"/>
          <p:cNvSpPr txBox="1">
            <a:spLocks noChangeArrowheads="1"/>
          </p:cNvSpPr>
          <p:nvPr/>
        </p:nvSpPr>
        <p:spPr bwMode="auto">
          <a:xfrm>
            <a:off x="7864475" y="3348038"/>
            <a:ext cx="477838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/>
              <a:t>D</a:t>
            </a:r>
            <a:endParaRPr lang="ru-RU" sz="3200"/>
          </a:p>
        </p:txBody>
      </p:sp>
      <p:sp>
        <p:nvSpPr>
          <p:cNvPr id="30730" name="Text Box 10"/>
          <p:cNvSpPr txBox="1">
            <a:spLocks noChangeArrowheads="1"/>
          </p:cNvSpPr>
          <p:nvPr/>
        </p:nvSpPr>
        <p:spPr bwMode="auto">
          <a:xfrm rot="16200000">
            <a:off x="1359970" y="2125991"/>
            <a:ext cx="894797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800" dirty="0"/>
              <a:t>4 </a:t>
            </a:r>
            <a:r>
              <a:rPr lang="en-US" sz="2800" dirty="0" smtClean="0"/>
              <a:t>սմ</a:t>
            </a:r>
            <a:endParaRPr lang="ru-RU" sz="2800" dirty="0"/>
          </a:p>
        </p:txBody>
      </p:sp>
      <p:grpSp>
        <p:nvGrpSpPr>
          <p:cNvPr id="2" name="Group 11"/>
          <p:cNvGrpSpPr>
            <a:grpSpLocks/>
          </p:cNvGrpSpPr>
          <p:nvPr/>
        </p:nvGrpSpPr>
        <p:grpSpPr bwMode="auto">
          <a:xfrm>
            <a:off x="2051050" y="1268413"/>
            <a:ext cx="5834063" cy="2520950"/>
            <a:chOff x="1292" y="799"/>
            <a:chExt cx="3675" cy="1588"/>
          </a:xfrm>
        </p:grpSpPr>
        <p:sp>
          <p:nvSpPr>
            <p:cNvPr id="30733" name="Rectangle 12"/>
            <p:cNvSpPr>
              <a:spLocks noChangeArrowheads="1"/>
            </p:cNvSpPr>
            <p:nvPr/>
          </p:nvSpPr>
          <p:spPr bwMode="auto">
            <a:xfrm>
              <a:off x="1292" y="799"/>
              <a:ext cx="3675" cy="1588"/>
            </a:xfrm>
            <a:prstGeom prst="rect">
              <a:avLst/>
            </a:prstGeom>
            <a:solidFill>
              <a:schemeClr val="accent1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ru-RU" sz="3200"/>
            </a:p>
          </p:txBody>
        </p:sp>
        <p:sp>
          <p:nvSpPr>
            <p:cNvPr id="30734" name="Line 13"/>
            <p:cNvSpPr>
              <a:spLocks noChangeShapeType="1"/>
            </p:cNvSpPr>
            <p:nvPr/>
          </p:nvSpPr>
          <p:spPr bwMode="auto">
            <a:xfrm flipV="1">
              <a:off x="1292" y="799"/>
              <a:ext cx="1588" cy="158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0735" name="Line 14"/>
            <p:cNvSpPr>
              <a:spLocks noChangeShapeType="1"/>
            </p:cNvSpPr>
            <p:nvPr/>
          </p:nvSpPr>
          <p:spPr bwMode="auto">
            <a:xfrm>
              <a:off x="2880" y="799"/>
              <a:ext cx="2087" cy="158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0736" name="Arc 15"/>
            <p:cNvSpPr>
              <a:spLocks/>
            </p:cNvSpPr>
            <p:nvPr/>
          </p:nvSpPr>
          <p:spPr bwMode="auto">
            <a:xfrm rot="-849458">
              <a:off x="1292" y="2115"/>
              <a:ext cx="213" cy="91"/>
            </a:xfrm>
            <a:custGeom>
              <a:avLst/>
              <a:gdLst>
                <a:gd name="T0" fmla="*/ 0 w 21600"/>
                <a:gd name="T1" fmla="*/ 0 h 21600"/>
                <a:gd name="T2" fmla="*/ 213 w 21600"/>
                <a:gd name="T3" fmla="*/ 91 h 21600"/>
                <a:gd name="T4" fmla="*/ 0 w 21600"/>
                <a:gd name="T5" fmla="*/ 91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0737" name="Arc 16"/>
            <p:cNvSpPr>
              <a:spLocks/>
            </p:cNvSpPr>
            <p:nvPr/>
          </p:nvSpPr>
          <p:spPr bwMode="auto">
            <a:xfrm rot="-9449030">
              <a:off x="2470" y="804"/>
              <a:ext cx="197" cy="186"/>
            </a:xfrm>
            <a:custGeom>
              <a:avLst/>
              <a:gdLst>
                <a:gd name="T0" fmla="*/ 0 w 23372"/>
                <a:gd name="T1" fmla="*/ 1 h 21600"/>
                <a:gd name="T2" fmla="*/ 197 w 23372"/>
                <a:gd name="T3" fmla="*/ 147 h 21600"/>
                <a:gd name="T4" fmla="*/ 19 w 23372"/>
                <a:gd name="T5" fmla="*/ 186 h 21600"/>
                <a:gd name="T6" fmla="*/ 0 60000 65536"/>
                <a:gd name="T7" fmla="*/ 0 60000 65536"/>
                <a:gd name="T8" fmla="*/ 0 60000 65536"/>
                <a:gd name="T9" fmla="*/ 0 w 23372"/>
                <a:gd name="T10" fmla="*/ 0 h 21600"/>
                <a:gd name="T11" fmla="*/ 23372 w 23372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3372" h="21600" fill="none" extrusionOk="0">
                  <a:moveTo>
                    <a:pt x="-1" y="118"/>
                  </a:moveTo>
                  <a:cubicBezTo>
                    <a:pt x="751" y="39"/>
                    <a:pt x="1505" y="-1"/>
                    <a:pt x="2261" y="0"/>
                  </a:cubicBezTo>
                  <a:cubicBezTo>
                    <a:pt x="12430" y="0"/>
                    <a:pt x="21221" y="7092"/>
                    <a:pt x="23372" y="17031"/>
                  </a:cubicBezTo>
                </a:path>
                <a:path w="23372" h="21600" stroke="0" extrusionOk="0">
                  <a:moveTo>
                    <a:pt x="-1" y="118"/>
                  </a:moveTo>
                  <a:cubicBezTo>
                    <a:pt x="751" y="39"/>
                    <a:pt x="1505" y="-1"/>
                    <a:pt x="2261" y="0"/>
                  </a:cubicBezTo>
                  <a:cubicBezTo>
                    <a:pt x="12430" y="0"/>
                    <a:pt x="21221" y="7092"/>
                    <a:pt x="23372" y="17031"/>
                  </a:cubicBezTo>
                  <a:lnTo>
                    <a:pt x="2261" y="21600"/>
                  </a:lnTo>
                  <a:close/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grpSp>
          <p:nvGrpSpPr>
            <p:cNvPr id="30738" name="Group 17"/>
            <p:cNvGrpSpPr>
              <a:grpSpLocks/>
            </p:cNvGrpSpPr>
            <p:nvPr/>
          </p:nvGrpSpPr>
          <p:grpSpPr bwMode="auto">
            <a:xfrm rot="7829424">
              <a:off x="2751" y="838"/>
              <a:ext cx="303" cy="317"/>
              <a:chOff x="2971" y="3022"/>
              <a:chExt cx="303" cy="317"/>
            </a:xfrm>
          </p:grpSpPr>
          <p:sp>
            <p:nvSpPr>
              <p:cNvPr id="30742" name="Arc 18"/>
              <p:cNvSpPr>
                <a:spLocks/>
              </p:cNvSpPr>
              <p:nvPr/>
            </p:nvSpPr>
            <p:spPr bwMode="auto">
              <a:xfrm>
                <a:off x="2971" y="3067"/>
                <a:ext cx="258" cy="272"/>
              </a:xfrm>
              <a:custGeom>
                <a:avLst/>
                <a:gdLst>
                  <a:gd name="T0" fmla="*/ 0 w 21600"/>
                  <a:gd name="T1" fmla="*/ 0 h 21600"/>
                  <a:gd name="T2" fmla="*/ 258 w 21600"/>
                  <a:gd name="T3" fmla="*/ 272 h 21600"/>
                  <a:gd name="T4" fmla="*/ 0 w 21600"/>
                  <a:gd name="T5" fmla="*/ 272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0743" name="Arc 19"/>
              <p:cNvSpPr>
                <a:spLocks/>
              </p:cNvSpPr>
              <p:nvPr/>
            </p:nvSpPr>
            <p:spPr bwMode="auto">
              <a:xfrm>
                <a:off x="2971" y="3067"/>
                <a:ext cx="258" cy="272"/>
              </a:xfrm>
              <a:custGeom>
                <a:avLst/>
                <a:gdLst>
                  <a:gd name="T0" fmla="*/ 0 w 21600"/>
                  <a:gd name="T1" fmla="*/ 0 h 21600"/>
                  <a:gd name="T2" fmla="*/ 258 w 21600"/>
                  <a:gd name="T3" fmla="*/ 272 h 21600"/>
                  <a:gd name="T4" fmla="*/ 0 w 21600"/>
                  <a:gd name="T5" fmla="*/ 272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" name="Arc 20"/>
              <p:cNvSpPr>
                <a:spLocks/>
              </p:cNvSpPr>
              <p:nvPr/>
            </p:nvSpPr>
            <p:spPr bwMode="auto">
              <a:xfrm>
                <a:off x="2971" y="3022"/>
                <a:ext cx="303" cy="317"/>
              </a:xfrm>
              <a:custGeom>
                <a:avLst/>
                <a:gdLst>
                  <a:gd name="T0" fmla="*/ 0 w 21600"/>
                  <a:gd name="T1" fmla="*/ 0 h 21600"/>
                  <a:gd name="T2" fmla="*/ 303 w 21600"/>
                  <a:gd name="T3" fmla="*/ 317 h 21600"/>
                  <a:gd name="T4" fmla="*/ 0 w 21600"/>
                  <a:gd name="T5" fmla="*/ 317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</p:grpSp>
        <p:sp>
          <p:nvSpPr>
            <p:cNvPr id="30739" name="Text Box 21"/>
            <p:cNvSpPr txBox="1">
              <a:spLocks noChangeArrowheads="1"/>
            </p:cNvSpPr>
            <p:nvPr/>
          </p:nvSpPr>
          <p:spPr bwMode="auto">
            <a:xfrm rot="2254763">
              <a:off x="3802" y="1252"/>
              <a:ext cx="564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ru-RU" sz="2800" dirty="0"/>
                <a:t>6 </a:t>
              </a:r>
              <a:r>
                <a:rPr lang="en-US" sz="2800" dirty="0" smtClean="0"/>
                <a:t>սմ</a:t>
              </a:r>
              <a:endParaRPr lang="ru-RU" sz="2800" dirty="0"/>
            </a:p>
          </p:txBody>
        </p:sp>
        <p:sp>
          <p:nvSpPr>
            <p:cNvPr id="30740" name="Text Box 22"/>
            <p:cNvSpPr txBox="1">
              <a:spLocks noChangeArrowheads="1"/>
            </p:cNvSpPr>
            <p:nvPr/>
          </p:nvSpPr>
          <p:spPr bwMode="auto">
            <a:xfrm>
              <a:off x="2653" y="1162"/>
              <a:ext cx="366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ru-RU" sz="2800"/>
                <a:t>75</a:t>
              </a:r>
            </a:p>
          </p:txBody>
        </p:sp>
        <p:sp>
          <p:nvSpPr>
            <p:cNvPr id="30741" name="Text Box 23"/>
            <p:cNvSpPr txBox="1">
              <a:spLocks noChangeArrowheads="1"/>
            </p:cNvSpPr>
            <p:nvPr/>
          </p:nvSpPr>
          <p:spPr bwMode="auto">
            <a:xfrm>
              <a:off x="2880" y="1117"/>
              <a:ext cx="175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ru-RU" sz="1200"/>
                <a:t>о</a:t>
              </a:r>
            </a:p>
          </p:txBody>
        </p:sp>
      </p:grpSp>
      <p:sp>
        <p:nvSpPr>
          <p:cNvPr id="30744" name="Text Box 24"/>
          <p:cNvSpPr txBox="1">
            <a:spLocks noChangeArrowheads="1"/>
          </p:cNvSpPr>
          <p:nvPr/>
        </p:nvSpPr>
        <p:spPr bwMode="auto">
          <a:xfrm>
            <a:off x="2339975" y="4365625"/>
            <a:ext cx="4610558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 dirty="0"/>
              <a:t>ABCD </a:t>
            </a:r>
            <a:r>
              <a:rPr lang="ru-RU" sz="3200" dirty="0"/>
              <a:t>– </a:t>
            </a:r>
            <a:r>
              <a:rPr lang="en-US" sz="3200" dirty="0" smtClean="0"/>
              <a:t>ուղղանկյուն է </a:t>
            </a:r>
            <a:endParaRPr lang="ru-RU" sz="3200" dirty="0"/>
          </a:p>
          <a:p>
            <a:r>
              <a:rPr lang="en-US" sz="3200" i="1" dirty="0" smtClean="0"/>
              <a:t>Գտնել  AD-ն</a:t>
            </a:r>
            <a:endParaRPr lang="ru-RU" sz="3200" i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07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8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30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307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307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307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07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307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307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307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307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2" grpId="0"/>
      <p:bldP spid="30723" grpId="0" build="p"/>
      <p:bldP spid="30724" grpId="0" animBg="1"/>
      <p:bldP spid="30725" grpId="0"/>
      <p:bldP spid="30726" grpId="0"/>
      <p:bldP spid="30727" grpId="0"/>
      <p:bldP spid="30728" grpId="0"/>
      <p:bldP spid="30729" grpId="0"/>
      <p:bldP spid="30730" grpId="0"/>
      <p:bldP spid="3074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accent1"/>
            </a:gs>
            <a:gs pos="50000">
              <a:schemeClr val="bg1"/>
            </a:gs>
            <a:gs pos="100000">
              <a:schemeClr val="accent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z="3200" b="1" dirty="0" smtClean="0">
                <a:solidFill>
                  <a:schemeClr val="accent2"/>
                </a:solidFill>
              </a:rPr>
              <a:t/>
            </a:r>
            <a:br>
              <a:rPr lang="ru-RU" sz="3200" b="1" dirty="0" smtClean="0">
                <a:solidFill>
                  <a:schemeClr val="accent2"/>
                </a:solidFill>
              </a:rPr>
            </a:br>
            <a:r>
              <a:rPr lang="ru-RU" sz="3200" b="1" dirty="0" smtClean="0">
                <a:solidFill>
                  <a:schemeClr val="accent2"/>
                </a:solidFill>
              </a:rPr>
              <a:t> </a:t>
            </a:r>
            <a:r>
              <a:rPr lang="ru-RU" sz="4000" b="1" dirty="0" smtClean="0">
                <a:solidFill>
                  <a:schemeClr val="accent2"/>
                </a:solidFill>
              </a:rPr>
              <a:t>Զուգահեռագիծ</a:t>
            </a:r>
            <a:endParaRPr lang="ru-RU" sz="3200" b="1" i="1" dirty="0" smtClean="0">
              <a:solidFill>
                <a:schemeClr val="accent2"/>
              </a:solidFill>
            </a:endParaRPr>
          </a:p>
        </p:txBody>
      </p:sp>
      <p:sp>
        <p:nvSpPr>
          <p:cNvPr id="4100" name="Rectangle 4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684213" y="2276475"/>
            <a:ext cx="935037" cy="792163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3600"/>
              <a:t>1</a:t>
            </a:r>
          </a:p>
        </p:txBody>
      </p:sp>
      <p:sp>
        <p:nvSpPr>
          <p:cNvPr id="4101" name="Rectangle 5">
            <a:hlinkClick r:id="rId4" action="ppaction://hlinksldjump"/>
          </p:cNvPr>
          <p:cNvSpPr>
            <a:spLocks noChangeArrowheads="1"/>
          </p:cNvSpPr>
          <p:nvPr/>
        </p:nvSpPr>
        <p:spPr bwMode="auto">
          <a:xfrm>
            <a:off x="1835150" y="2636838"/>
            <a:ext cx="935038" cy="79216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3600"/>
              <a:t>2</a:t>
            </a:r>
          </a:p>
        </p:txBody>
      </p:sp>
      <p:sp>
        <p:nvSpPr>
          <p:cNvPr id="4102" name="Rectangle 6">
            <a:hlinkClick r:id="rId5" action="ppaction://hlinksldjump"/>
          </p:cNvPr>
          <p:cNvSpPr>
            <a:spLocks noChangeArrowheads="1"/>
          </p:cNvSpPr>
          <p:nvPr/>
        </p:nvSpPr>
        <p:spPr bwMode="auto">
          <a:xfrm>
            <a:off x="2916238" y="3068638"/>
            <a:ext cx="935037" cy="79216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3600"/>
              <a:t>3</a:t>
            </a:r>
          </a:p>
        </p:txBody>
      </p:sp>
      <p:sp>
        <p:nvSpPr>
          <p:cNvPr id="4103" name="Rectangle 7">
            <a:hlinkClick r:id="rId6" action="ppaction://hlinksldjump"/>
          </p:cNvPr>
          <p:cNvSpPr>
            <a:spLocks noChangeArrowheads="1"/>
          </p:cNvSpPr>
          <p:nvPr/>
        </p:nvSpPr>
        <p:spPr bwMode="auto">
          <a:xfrm>
            <a:off x="3995738" y="3500438"/>
            <a:ext cx="935037" cy="79216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3600"/>
              <a:t>4</a:t>
            </a:r>
          </a:p>
        </p:txBody>
      </p:sp>
      <p:sp>
        <p:nvSpPr>
          <p:cNvPr id="4104" name="Rectangle 8">
            <a:hlinkClick r:id="rId7" action="ppaction://hlinksldjump"/>
          </p:cNvPr>
          <p:cNvSpPr>
            <a:spLocks noChangeArrowheads="1"/>
          </p:cNvSpPr>
          <p:nvPr/>
        </p:nvSpPr>
        <p:spPr bwMode="auto">
          <a:xfrm>
            <a:off x="684213" y="3573463"/>
            <a:ext cx="935037" cy="79216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3600"/>
              <a:t>5</a:t>
            </a:r>
          </a:p>
        </p:txBody>
      </p:sp>
      <p:sp>
        <p:nvSpPr>
          <p:cNvPr id="4105" name="Rectangle 9">
            <a:hlinkClick r:id="rId8" action="ppaction://hlinksldjump"/>
          </p:cNvPr>
          <p:cNvSpPr>
            <a:spLocks noChangeArrowheads="1"/>
          </p:cNvSpPr>
          <p:nvPr/>
        </p:nvSpPr>
        <p:spPr bwMode="auto">
          <a:xfrm>
            <a:off x="1835150" y="4005263"/>
            <a:ext cx="935038" cy="79216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3600"/>
              <a:t>6</a:t>
            </a:r>
          </a:p>
        </p:txBody>
      </p:sp>
      <p:sp>
        <p:nvSpPr>
          <p:cNvPr id="4107" name="Rectangle 11">
            <a:hlinkClick r:id="rId9" action="ppaction://hlinksldjump"/>
          </p:cNvPr>
          <p:cNvSpPr>
            <a:spLocks noChangeArrowheads="1"/>
          </p:cNvSpPr>
          <p:nvPr/>
        </p:nvSpPr>
        <p:spPr bwMode="auto">
          <a:xfrm>
            <a:off x="2916238" y="4437063"/>
            <a:ext cx="935037" cy="79216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3600"/>
              <a:t>7</a:t>
            </a:r>
          </a:p>
        </p:txBody>
      </p:sp>
      <p:sp>
        <p:nvSpPr>
          <p:cNvPr id="5131" name="Rectangle 12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-396875" y="6669088"/>
            <a:ext cx="1152525" cy="709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endParaRPr lang="ru-RU" sz="3200" b="0"/>
          </a:p>
        </p:txBody>
      </p:sp>
      <p:sp>
        <p:nvSpPr>
          <p:cNvPr id="4109" name="Rectangle 13">
            <a:hlinkClick r:id="rId10" action="ppaction://hlinksldjump"/>
          </p:cNvPr>
          <p:cNvSpPr>
            <a:spLocks noChangeArrowheads="1"/>
          </p:cNvSpPr>
          <p:nvPr/>
        </p:nvSpPr>
        <p:spPr bwMode="auto">
          <a:xfrm>
            <a:off x="3995738" y="4797425"/>
            <a:ext cx="935037" cy="792163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3600"/>
              <a:t>8</a:t>
            </a:r>
          </a:p>
        </p:txBody>
      </p:sp>
      <p:sp>
        <p:nvSpPr>
          <p:cNvPr id="5133" name="Rectangle 14"/>
          <p:cNvSpPr>
            <a:spLocks noChangeArrowheads="1"/>
          </p:cNvSpPr>
          <p:nvPr/>
        </p:nvSpPr>
        <p:spPr bwMode="auto">
          <a:xfrm>
            <a:off x="7956550" y="6092825"/>
            <a:ext cx="1187450" cy="422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>
              <a:spcBef>
                <a:spcPct val="20000"/>
              </a:spcBef>
              <a:buFontTx/>
              <a:buChar char="•"/>
            </a:pPr>
            <a:endParaRPr lang="ru-RU" sz="3200" b="0"/>
          </a:p>
        </p:txBody>
      </p:sp>
      <p:sp>
        <p:nvSpPr>
          <p:cNvPr id="4111" name="AutoShape 15">
            <a:hlinkClick r:id="rId11" action="ppaction://hlinksldjump"/>
          </p:cNvPr>
          <p:cNvSpPr>
            <a:spLocks noChangeArrowheads="1"/>
          </p:cNvSpPr>
          <p:nvPr/>
        </p:nvSpPr>
        <p:spPr bwMode="auto">
          <a:xfrm>
            <a:off x="6516688" y="4868863"/>
            <a:ext cx="1214437" cy="914400"/>
          </a:xfrm>
          <a:prstGeom prst="parallelogram">
            <a:avLst>
              <a:gd name="adj" fmla="val 33203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3600"/>
              <a:t>?</a:t>
            </a: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4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4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4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4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4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4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4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4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4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/>
      <p:bldP spid="4100" grpId="0" animBg="1"/>
      <p:bldP spid="4101" grpId="0" animBg="1"/>
      <p:bldP spid="4102" grpId="0" animBg="1"/>
      <p:bldP spid="4103" grpId="0" animBg="1"/>
      <p:bldP spid="4104" grpId="0" animBg="1"/>
      <p:bldP spid="4105" grpId="0" animBg="1"/>
      <p:bldP spid="4107" grpId="0" animBg="1"/>
      <p:bldP spid="4109" grpId="0" animBg="1"/>
      <p:bldP spid="4111" grpId="0" animBg="1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CC99FF"/>
            </a:gs>
            <a:gs pos="50000">
              <a:schemeClr val="bg1"/>
            </a:gs>
            <a:gs pos="100000">
              <a:srgbClr val="CC99FF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490537"/>
          </a:xfrm>
        </p:spPr>
        <p:txBody>
          <a:bodyPr/>
          <a:lstStyle/>
          <a:p>
            <a:pPr eaLnBrk="1" hangingPunct="1"/>
            <a:r>
              <a:rPr lang="en-US" sz="3200" b="1" i="1" dirty="0" smtClean="0"/>
              <a:t>ՈՒղղանկյուն</a:t>
            </a:r>
            <a:endParaRPr lang="ru-RU" sz="3200" b="1" i="1" dirty="0" smtClean="0"/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6021388"/>
            <a:ext cx="153988" cy="104775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endParaRPr lang="ru-RU" sz="800" smtClean="0"/>
          </a:p>
        </p:txBody>
      </p:sp>
      <p:sp>
        <p:nvSpPr>
          <p:cNvPr id="31748" name="AutoShape 4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1763713" y="6237288"/>
            <a:ext cx="431800" cy="485775"/>
          </a:xfrm>
          <a:prstGeom prst="left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31749" name="Rectangle 5"/>
          <p:cNvSpPr>
            <a:spLocks noChangeArrowheads="1"/>
          </p:cNvSpPr>
          <p:nvPr/>
        </p:nvSpPr>
        <p:spPr bwMode="auto">
          <a:xfrm>
            <a:off x="250825" y="981075"/>
            <a:ext cx="8496300" cy="5183188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ru-RU" sz="3200"/>
          </a:p>
        </p:txBody>
      </p:sp>
      <p:sp>
        <p:nvSpPr>
          <p:cNvPr id="31750" name="Line 6"/>
          <p:cNvSpPr>
            <a:spLocks noChangeShapeType="1"/>
          </p:cNvSpPr>
          <p:nvPr/>
        </p:nvSpPr>
        <p:spPr bwMode="auto">
          <a:xfrm>
            <a:off x="2916238" y="981075"/>
            <a:ext cx="0" cy="51117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31751" name="Line 7"/>
          <p:cNvSpPr>
            <a:spLocks noChangeShapeType="1"/>
          </p:cNvSpPr>
          <p:nvPr/>
        </p:nvSpPr>
        <p:spPr bwMode="auto">
          <a:xfrm>
            <a:off x="6084888" y="981075"/>
            <a:ext cx="0" cy="51117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31752" name="Line 8"/>
          <p:cNvSpPr>
            <a:spLocks noChangeShapeType="1"/>
          </p:cNvSpPr>
          <p:nvPr/>
        </p:nvSpPr>
        <p:spPr bwMode="auto">
          <a:xfrm>
            <a:off x="323850" y="1412875"/>
            <a:ext cx="84963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31753" name="Text Box 9"/>
          <p:cNvSpPr txBox="1">
            <a:spLocks noChangeArrowheads="1"/>
          </p:cNvSpPr>
          <p:nvPr/>
        </p:nvSpPr>
        <p:spPr bwMode="auto">
          <a:xfrm>
            <a:off x="376238" y="927100"/>
            <a:ext cx="7891904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 smtClean="0"/>
              <a:t>Սահմանում     </a:t>
            </a:r>
            <a:r>
              <a:rPr lang="ru-RU" dirty="0" smtClean="0"/>
              <a:t>         </a:t>
            </a:r>
            <a:r>
              <a:rPr lang="en-US" dirty="0" smtClean="0"/>
              <a:t>Հատկություն</a:t>
            </a:r>
            <a:r>
              <a:rPr lang="ru-RU" dirty="0" smtClean="0"/>
              <a:t>                 </a:t>
            </a:r>
            <a:r>
              <a:rPr lang="en-US" dirty="0" smtClean="0"/>
              <a:t>Հայտանիշ</a:t>
            </a:r>
            <a:endParaRPr lang="ru-RU" dirty="0"/>
          </a:p>
        </p:txBody>
      </p:sp>
      <p:sp>
        <p:nvSpPr>
          <p:cNvPr id="31754" name="Rectangle 10"/>
          <p:cNvSpPr>
            <a:spLocks noChangeArrowheads="1"/>
          </p:cNvSpPr>
          <p:nvPr/>
        </p:nvSpPr>
        <p:spPr bwMode="auto">
          <a:xfrm>
            <a:off x="684213" y="2133600"/>
            <a:ext cx="1800225" cy="935038"/>
          </a:xfrm>
          <a:prstGeom prst="rect">
            <a:avLst/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ru-RU" sz="2000"/>
          </a:p>
        </p:txBody>
      </p:sp>
      <p:sp>
        <p:nvSpPr>
          <p:cNvPr id="31755" name="Line 11"/>
          <p:cNvSpPr>
            <a:spLocks noChangeShapeType="1"/>
          </p:cNvSpPr>
          <p:nvPr/>
        </p:nvSpPr>
        <p:spPr bwMode="auto">
          <a:xfrm>
            <a:off x="684213" y="2133600"/>
            <a:ext cx="1800225" cy="9350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31756" name="Line 12"/>
          <p:cNvSpPr>
            <a:spLocks noChangeShapeType="1"/>
          </p:cNvSpPr>
          <p:nvPr/>
        </p:nvSpPr>
        <p:spPr bwMode="auto">
          <a:xfrm flipV="1">
            <a:off x="684213" y="2133600"/>
            <a:ext cx="1800225" cy="9350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31757" name="Text Box 13"/>
          <p:cNvSpPr txBox="1">
            <a:spLocks noChangeArrowheads="1"/>
          </p:cNvSpPr>
          <p:nvPr/>
        </p:nvSpPr>
        <p:spPr bwMode="auto">
          <a:xfrm>
            <a:off x="395288" y="3141663"/>
            <a:ext cx="3683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000"/>
              <a:t>А</a:t>
            </a:r>
          </a:p>
        </p:txBody>
      </p:sp>
      <p:sp>
        <p:nvSpPr>
          <p:cNvPr id="31758" name="Text Box 14"/>
          <p:cNvSpPr txBox="1">
            <a:spLocks noChangeArrowheads="1"/>
          </p:cNvSpPr>
          <p:nvPr/>
        </p:nvSpPr>
        <p:spPr bwMode="auto">
          <a:xfrm>
            <a:off x="376238" y="1622425"/>
            <a:ext cx="3683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000"/>
              <a:t>В</a:t>
            </a:r>
          </a:p>
        </p:txBody>
      </p:sp>
      <p:sp>
        <p:nvSpPr>
          <p:cNvPr id="31759" name="Text Box 15"/>
          <p:cNvSpPr txBox="1">
            <a:spLocks noChangeArrowheads="1"/>
          </p:cNvSpPr>
          <p:nvPr/>
        </p:nvSpPr>
        <p:spPr bwMode="auto">
          <a:xfrm>
            <a:off x="2392363" y="1622425"/>
            <a:ext cx="3683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000"/>
              <a:t>С</a:t>
            </a:r>
          </a:p>
        </p:txBody>
      </p:sp>
      <p:sp>
        <p:nvSpPr>
          <p:cNvPr id="31760" name="Text Box 16"/>
          <p:cNvSpPr txBox="1">
            <a:spLocks noChangeArrowheads="1"/>
          </p:cNvSpPr>
          <p:nvPr/>
        </p:nvSpPr>
        <p:spPr bwMode="auto">
          <a:xfrm>
            <a:off x="1403350" y="2565400"/>
            <a:ext cx="381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000"/>
              <a:t>О</a:t>
            </a:r>
          </a:p>
        </p:txBody>
      </p:sp>
      <p:sp>
        <p:nvSpPr>
          <p:cNvPr id="31761" name="Text Box 17"/>
          <p:cNvSpPr txBox="1">
            <a:spLocks noChangeArrowheads="1"/>
          </p:cNvSpPr>
          <p:nvPr/>
        </p:nvSpPr>
        <p:spPr bwMode="auto">
          <a:xfrm>
            <a:off x="2392363" y="3063875"/>
            <a:ext cx="3683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/>
              <a:t>D</a:t>
            </a:r>
            <a:endParaRPr lang="ru-RU" sz="2000"/>
          </a:p>
        </p:txBody>
      </p:sp>
      <p:sp>
        <p:nvSpPr>
          <p:cNvPr id="31762" name="Text Box 18"/>
          <p:cNvSpPr txBox="1">
            <a:spLocks noChangeArrowheads="1"/>
          </p:cNvSpPr>
          <p:nvPr/>
        </p:nvSpPr>
        <p:spPr bwMode="auto">
          <a:xfrm>
            <a:off x="395288" y="3789363"/>
            <a:ext cx="2388795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/>
              <a:t>ABCD </a:t>
            </a:r>
            <a:r>
              <a:rPr lang="ru-RU" dirty="0"/>
              <a:t>– </a:t>
            </a:r>
          </a:p>
          <a:p>
            <a:r>
              <a:rPr lang="en-US" sz="2000" dirty="0" smtClean="0"/>
              <a:t>զուգահեռագիծ</a:t>
            </a:r>
            <a:r>
              <a:rPr lang="ru-RU" dirty="0" smtClean="0"/>
              <a:t>,</a:t>
            </a:r>
            <a:endParaRPr lang="ru-RU" dirty="0"/>
          </a:p>
          <a:p>
            <a:r>
              <a:rPr lang="ru-RU" dirty="0"/>
              <a:t>А = В = С = </a:t>
            </a:r>
            <a:r>
              <a:rPr lang="en-US" dirty="0"/>
              <a:t>D =</a:t>
            </a:r>
            <a:endParaRPr lang="ru-RU" dirty="0"/>
          </a:p>
          <a:p>
            <a:endParaRPr lang="en-US" dirty="0"/>
          </a:p>
          <a:p>
            <a:r>
              <a:rPr lang="en-US" dirty="0"/>
              <a:t>= 90 .</a:t>
            </a:r>
            <a:endParaRPr lang="ru-RU" dirty="0"/>
          </a:p>
        </p:txBody>
      </p:sp>
      <p:grpSp>
        <p:nvGrpSpPr>
          <p:cNvPr id="2" name="Group 19"/>
          <p:cNvGrpSpPr>
            <a:grpSpLocks/>
          </p:cNvGrpSpPr>
          <p:nvPr/>
        </p:nvGrpSpPr>
        <p:grpSpPr bwMode="auto">
          <a:xfrm>
            <a:off x="395288" y="4652963"/>
            <a:ext cx="358775" cy="287337"/>
            <a:chOff x="1429" y="4020"/>
            <a:chExt cx="226" cy="181"/>
          </a:xfrm>
        </p:grpSpPr>
        <p:sp>
          <p:nvSpPr>
            <p:cNvPr id="31789" name="Line 20"/>
            <p:cNvSpPr>
              <a:spLocks noChangeShapeType="1"/>
            </p:cNvSpPr>
            <p:nvPr/>
          </p:nvSpPr>
          <p:spPr bwMode="auto">
            <a:xfrm flipH="1">
              <a:off x="1429" y="4020"/>
              <a:ext cx="45" cy="18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" name="Line 21"/>
            <p:cNvSpPr>
              <a:spLocks noChangeShapeType="1"/>
            </p:cNvSpPr>
            <p:nvPr/>
          </p:nvSpPr>
          <p:spPr bwMode="auto">
            <a:xfrm>
              <a:off x="1429" y="4201"/>
              <a:ext cx="22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3" name="Group 22"/>
          <p:cNvGrpSpPr>
            <a:grpSpLocks/>
          </p:cNvGrpSpPr>
          <p:nvPr/>
        </p:nvGrpSpPr>
        <p:grpSpPr bwMode="auto">
          <a:xfrm>
            <a:off x="971550" y="4652963"/>
            <a:ext cx="358775" cy="287337"/>
            <a:chOff x="1429" y="4020"/>
            <a:chExt cx="226" cy="181"/>
          </a:xfrm>
        </p:grpSpPr>
        <p:sp>
          <p:nvSpPr>
            <p:cNvPr id="31787" name="Line 23"/>
            <p:cNvSpPr>
              <a:spLocks noChangeShapeType="1"/>
            </p:cNvSpPr>
            <p:nvPr/>
          </p:nvSpPr>
          <p:spPr bwMode="auto">
            <a:xfrm flipH="1">
              <a:off x="1429" y="4020"/>
              <a:ext cx="45" cy="18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1788" name="Line 24"/>
            <p:cNvSpPr>
              <a:spLocks noChangeShapeType="1"/>
            </p:cNvSpPr>
            <p:nvPr/>
          </p:nvSpPr>
          <p:spPr bwMode="auto">
            <a:xfrm>
              <a:off x="1429" y="4201"/>
              <a:ext cx="22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4" name="Group 25"/>
          <p:cNvGrpSpPr>
            <a:grpSpLocks/>
          </p:cNvGrpSpPr>
          <p:nvPr/>
        </p:nvGrpSpPr>
        <p:grpSpPr bwMode="auto">
          <a:xfrm>
            <a:off x="1547813" y="4652963"/>
            <a:ext cx="358775" cy="287337"/>
            <a:chOff x="1429" y="4020"/>
            <a:chExt cx="226" cy="181"/>
          </a:xfrm>
        </p:grpSpPr>
        <p:sp>
          <p:nvSpPr>
            <p:cNvPr id="31785" name="Line 26"/>
            <p:cNvSpPr>
              <a:spLocks noChangeShapeType="1"/>
            </p:cNvSpPr>
            <p:nvPr/>
          </p:nvSpPr>
          <p:spPr bwMode="auto">
            <a:xfrm flipH="1">
              <a:off x="1429" y="4020"/>
              <a:ext cx="45" cy="18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1786" name="Line 27"/>
            <p:cNvSpPr>
              <a:spLocks noChangeShapeType="1"/>
            </p:cNvSpPr>
            <p:nvPr/>
          </p:nvSpPr>
          <p:spPr bwMode="auto">
            <a:xfrm>
              <a:off x="1429" y="4201"/>
              <a:ext cx="22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5" name="Group 28"/>
          <p:cNvGrpSpPr>
            <a:grpSpLocks/>
          </p:cNvGrpSpPr>
          <p:nvPr/>
        </p:nvGrpSpPr>
        <p:grpSpPr bwMode="auto">
          <a:xfrm>
            <a:off x="2124075" y="4652963"/>
            <a:ext cx="358775" cy="287337"/>
            <a:chOff x="1429" y="4020"/>
            <a:chExt cx="226" cy="181"/>
          </a:xfrm>
        </p:grpSpPr>
        <p:sp>
          <p:nvSpPr>
            <p:cNvPr id="31783" name="Line 29"/>
            <p:cNvSpPr>
              <a:spLocks noChangeShapeType="1"/>
            </p:cNvSpPr>
            <p:nvPr/>
          </p:nvSpPr>
          <p:spPr bwMode="auto">
            <a:xfrm flipH="1">
              <a:off x="1429" y="4020"/>
              <a:ext cx="45" cy="18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1784" name="Line 30"/>
            <p:cNvSpPr>
              <a:spLocks noChangeShapeType="1"/>
            </p:cNvSpPr>
            <p:nvPr/>
          </p:nvSpPr>
          <p:spPr bwMode="auto">
            <a:xfrm>
              <a:off x="1429" y="4201"/>
              <a:ext cx="22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31775" name="Text Box 31"/>
          <p:cNvSpPr txBox="1">
            <a:spLocks noChangeArrowheads="1"/>
          </p:cNvSpPr>
          <p:nvPr/>
        </p:nvSpPr>
        <p:spPr bwMode="auto">
          <a:xfrm>
            <a:off x="971550" y="5157788"/>
            <a:ext cx="2921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1400"/>
              <a:t>о</a:t>
            </a:r>
          </a:p>
        </p:txBody>
      </p:sp>
      <p:sp>
        <p:nvSpPr>
          <p:cNvPr id="31776" name="Text Box 32"/>
          <p:cNvSpPr txBox="1">
            <a:spLocks noChangeArrowheads="1"/>
          </p:cNvSpPr>
          <p:nvPr/>
        </p:nvSpPr>
        <p:spPr bwMode="auto">
          <a:xfrm>
            <a:off x="2987675" y="1773238"/>
            <a:ext cx="3155031" cy="2308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42900" indent="-342900">
              <a:buFontTx/>
              <a:buAutoNum type="arabicPeriod"/>
            </a:pPr>
            <a:r>
              <a:rPr lang="ru-RU" dirty="0"/>
              <a:t>АС = В</a:t>
            </a:r>
            <a:r>
              <a:rPr lang="en-US" dirty="0"/>
              <a:t>D.</a:t>
            </a:r>
            <a:endParaRPr lang="ru-RU" dirty="0"/>
          </a:p>
          <a:p>
            <a:pPr marL="342900" indent="-342900"/>
            <a:endParaRPr lang="ru-RU" dirty="0"/>
          </a:p>
          <a:p>
            <a:pPr marL="342900" indent="-342900"/>
            <a:r>
              <a:rPr lang="ru-RU" dirty="0"/>
              <a:t>2. </a:t>
            </a:r>
            <a:r>
              <a:rPr lang="en-US" dirty="0" smtClean="0"/>
              <a:t>Մնացածը նույն </a:t>
            </a:r>
          </a:p>
          <a:p>
            <a:pPr marL="342900" indent="-342900"/>
            <a:r>
              <a:rPr lang="en-US" dirty="0" smtClean="0"/>
              <a:t>հատկություններն են</a:t>
            </a:r>
          </a:p>
          <a:p>
            <a:pPr marL="342900" indent="-342900"/>
            <a:r>
              <a:rPr lang="hy-AM" dirty="0" smtClean="0"/>
              <a:t>Ո</a:t>
            </a:r>
            <a:r>
              <a:rPr lang="en-US" dirty="0" smtClean="0"/>
              <a:t>րոնք վերաբերվում</a:t>
            </a:r>
          </a:p>
          <a:p>
            <a:pPr marL="342900" indent="-342900"/>
            <a:r>
              <a:rPr lang="en-US" dirty="0" smtClean="0"/>
              <a:t> էին զուգահեռագծին</a:t>
            </a:r>
            <a:endParaRPr lang="ru-RU" dirty="0"/>
          </a:p>
        </p:txBody>
      </p:sp>
      <p:sp>
        <p:nvSpPr>
          <p:cNvPr id="31777" name="Text Box 33"/>
          <p:cNvSpPr txBox="1">
            <a:spLocks noChangeArrowheads="1"/>
          </p:cNvSpPr>
          <p:nvPr/>
        </p:nvSpPr>
        <p:spPr bwMode="auto">
          <a:xfrm>
            <a:off x="6227763" y="1700213"/>
            <a:ext cx="2441575" cy="3749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dirty="0"/>
              <a:t>ABCD </a:t>
            </a:r>
            <a:r>
              <a:rPr lang="ru-RU" sz="2000" dirty="0"/>
              <a:t>– </a:t>
            </a:r>
          </a:p>
          <a:p>
            <a:r>
              <a:rPr lang="hy-AM" sz="2000" dirty="0" smtClean="0"/>
              <a:t>Ո</a:t>
            </a:r>
            <a:r>
              <a:rPr lang="en-US" sz="2000" dirty="0" smtClean="0"/>
              <a:t>ւղղանկյուն է </a:t>
            </a:r>
            <a:r>
              <a:rPr lang="ru-RU" sz="2000" dirty="0" smtClean="0"/>
              <a:t>, </a:t>
            </a:r>
            <a:endParaRPr lang="ru-RU" sz="2000" dirty="0"/>
          </a:p>
          <a:p>
            <a:r>
              <a:rPr lang="en-US" sz="2000" dirty="0" smtClean="0"/>
              <a:t>եթե</a:t>
            </a:r>
            <a:endParaRPr lang="ru-RU" sz="2000" dirty="0"/>
          </a:p>
          <a:p>
            <a:r>
              <a:rPr lang="ru-RU" sz="2000" dirty="0"/>
              <a:t>1. </a:t>
            </a:r>
            <a:r>
              <a:rPr lang="en-US" sz="2000" dirty="0"/>
              <a:t>ABCD </a:t>
            </a:r>
            <a:r>
              <a:rPr lang="ru-RU" sz="2000" dirty="0"/>
              <a:t>– </a:t>
            </a:r>
          </a:p>
          <a:p>
            <a:r>
              <a:rPr lang="hy-AM" sz="2000" dirty="0" smtClean="0"/>
              <a:t>Զ</a:t>
            </a:r>
            <a:r>
              <a:rPr lang="en-US" sz="2000" dirty="0" smtClean="0"/>
              <a:t>ուգահեռագիծ է</a:t>
            </a:r>
            <a:r>
              <a:rPr lang="ru-RU" sz="2000" dirty="0" smtClean="0"/>
              <a:t> </a:t>
            </a:r>
            <a:endParaRPr lang="en-US" sz="2000" dirty="0"/>
          </a:p>
          <a:p>
            <a:r>
              <a:rPr lang="en-US" sz="2000" dirty="0" smtClean="0"/>
              <a:t>և</a:t>
            </a:r>
            <a:r>
              <a:rPr lang="ru-RU" sz="2000" dirty="0" smtClean="0"/>
              <a:t> </a:t>
            </a:r>
            <a:r>
              <a:rPr lang="ru-RU" sz="2000" dirty="0"/>
              <a:t>АС = В</a:t>
            </a:r>
            <a:r>
              <a:rPr lang="en-US" sz="2000" dirty="0"/>
              <a:t>D</a:t>
            </a:r>
            <a:r>
              <a:rPr lang="ru-RU" sz="2000" dirty="0"/>
              <a:t>.</a:t>
            </a:r>
          </a:p>
          <a:p>
            <a:endParaRPr lang="ru-RU" sz="2000" dirty="0"/>
          </a:p>
          <a:p>
            <a:r>
              <a:rPr lang="ru-RU" sz="2000" dirty="0"/>
              <a:t>2. </a:t>
            </a:r>
            <a:r>
              <a:rPr lang="en-US" sz="2000" dirty="0"/>
              <a:t>ABCD </a:t>
            </a:r>
            <a:r>
              <a:rPr lang="ru-RU" sz="2000" dirty="0"/>
              <a:t>– </a:t>
            </a:r>
          </a:p>
          <a:p>
            <a:r>
              <a:rPr lang="hy-AM" sz="2000" dirty="0" smtClean="0"/>
              <a:t>Զ</a:t>
            </a:r>
            <a:r>
              <a:rPr lang="en-US" sz="2000" dirty="0" smtClean="0"/>
              <a:t>ուգահեռագիծ է </a:t>
            </a:r>
            <a:endParaRPr lang="ru-RU" sz="2000" dirty="0"/>
          </a:p>
          <a:p>
            <a:r>
              <a:rPr lang="ru-RU" sz="2000" dirty="0"/>
              <a:t> </a:t>
            </a:r>
            <a:r>
              <a:rPr lang="en-US" sz="2000" dirty="0" smtClean="0"/>
              <a:t>և</a:t>
            </a:r>
            <a:r>
              <a:rPr lang="ru-RU" sz="2000" dirty="0" smtClean="0"/>
              <a:t>   </a:t>
            </a:r>
            <a:r>
              <a:rPr lang="ru-RU" sz="2000" dirty="0"/>
              <a:t>А = 90 . </a:t>
            </a:r>
          </a:p>
          <a:p>
            <a:endParaRPr lang="ru-RU" sz="2000" dirty="0"/>
          </a:p>
          <a:p>
            <a:r>
              <a:rPr lang="ru-RU" sz="2000" dirty="0"/>
              <a:t>3.  А =  В =  С =90 .</a:t>
            </a:r>
          </a:p>
        </p:txBody>
      </p:sp>
      <p:grpSp>
        <p:nvGrpSpPr>
          <p:cNvPr id="6" name="Group 34"/>
          <p:cNvGrpSpPr>
            <a:grpSpLocks/>
          </p:cNvGrpSpPr>
          <p:nvPr/>
        </p:nvGrpSpPr>
        <p:grpSpPr bwMode="auto">
          <a:xfrm>
            <a:off x="6659563" y="4581525"/>
            <a:ext cx="215900" cy="215900"/>
            <a:chOff x="1429" y="4065"/>
            <a:chExt cx="136" cy="136"/>
          </a:xfrm>
        </p:grpSpPr>
        <p:sp>
          <p:nvSpPr>
            <p:cNvPr id="31781" name="Line 35"/>
            <p:cNvSpPr>
              <a:spLocks noChangeShapeType="1"/>
            </p:cNvSpPr>
            <p:nvPr/>
          </p:nvSpPr>
          <p:spPr bwMode="auto">
            <a:xfrm flipH="1">
              <a:off x="1429" y="4065"/>
              <a:ext cx="45" cy="1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1782" name="Line 36"/>
            <p:cNvSpPr>
              <a:spLocks noChangeShapeType="1"/>
            </p:cNvSpPr>
            <p:nvPr/>
          </p:nvSpPr>
          <p:spPr bwMode="auto">
            <a:xfrm>
              <a:off x="1429" y="4201"/>
              <a:ext cx="13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7" name="Group 37"/>
          <p:cNvGrpSpPr>
            <a:grpSpLocks/>
          </p:cNvGrpSpPr>
          <p:nvPr/>
        </p:nvGrpSpPr>
        <p:grpSpPr bwMode="auto">
          <a:xfrm>
            <a:off x="6588125" y="5229225"/>
            <a:ext cx="215900" cy="215900"/>
            <a:chOff x="1429" y="4065"/>
            <a:chExt cx="136" cy="136"/>
          </a:xfrm>
        </p:grpSpPr>
        <p:sp>
          <p:nvSpPr>
            <p:cNvPr id="31779" name="Line 38"/>
            <p:cNvSpPr>
              <a:spLocks noChangeShapeType="1"/>
            </p:cNvSpPr>
            <p:nvPr/>
          </p:nvSpPr>
          <p:spPr bwMode="auto">
            <a:xfrm flipH="1">
              <a:off x="1429" y="4065"/>
              <a:ext cx="45" cy="1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1780" name="Line 39"/>
            <p:cNvSpPr>
              <a:spLocks noChangeShapeType="1"/>
            </p:cNvSpPr>
            <p:nvPr/>
          </p:nvSpPr>
          <p:spPr bwMode="auto">
            <a:xfrm>
              <a:off x="1429" y="4201"/>
              <a:ext cx="13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8" name="Group 40"/>
          <p:cNvGrpSpPr>
            <a:grpSpLocks/>
          </p:cNvGrpSpPr>
          <p:nvPr/>
        </p:nvGrpSpPr>
        <p:grpSpPr bwMode="auto">
          <a:xfrm>
            <a:off x="7092950" y="5229225"/>
            <a:ext cx="215900" cy="215900"/>
            <a:chOff x="1429" y="4065"/>
            <a:chExt cx="136" cy="136"/>
          </a:xfrm>
        </p:grpSpPr>
        <p:sp>
          <p:nvSpPr>
            <p:cNvPr id="11" name="Line 41"/>
            <p:cNvSpPr>
              <a:spLocks noChangeShapeType="1"/>
            </p:cNvSpPr>
            <p:nvPr/>
          </p:nvSpPr>
          <p:spPr bwMode="auto">
            <a:xfrm flipH="1">
              <a:off x="1429" y="4065"/>
              <a:ext cx="45" cy="1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1778" name="Line 42"/>
            <p:cNvSpPr>
              <a:spLocks noChangeShapeType="1"/>
            </p:cNvSpPr>
            <p:nvPr/>
          </p:nvSpPr>
          <p:spPr bwMode="auto">
            <a:xfrm>
              <a:off x="1429" y="4201"/>
              <a:ext cx="13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9" name="Group 43"/>
          <p:cNvGrpSpPr>
            <a:grpSpLocks/>
          </p:cNvGrpSpPr>
          <p:nvPr/>
        </p:nvGrpSpPr>
        <p:grpSpPr bwMode="auto">
          <a:xfrm>
            <a:off x="7667625" y="5229225"/>
            <a:ext cx="215900" cy="215900"/>
            <a:chOff x="1429" y="4065"/>
            <a:chExt cx="136" cy="136"/>
          </a:xfrm>
        </p:grpSpPr>
        <p:sp>
          <p:nvSpPr>
            <p:cNvPr id="12" name="Line 44"/>
            <p:cNvSpPr>
              <a:spLocks noChangeShapeType="1"/>
            </p:cNvSpPr>
            <p:nvPr/>
          </p:nvSpPr>
          <p:spPr bwMode="auto">
            <a:xfrm flipH="1">
              <a:off x="1429" y="4065"/>
              <a:ext cx="45" cy="1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3" name="Line 45"/>
            <p:cNvSpPr>
              <a:spLocks noChangeShapeType="1"/>
            </p:cNvSpPr>
            <p:nvPr/>
          </p:nvSpPr>
          <p:spPr bwMode="auto">
            <a:xfrm>
              <a:off x="1429" y="4201"/>
              <a:ext cx="13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31790" name="Text Box 46"/>
          <p:cNvSpPr txBox="1">
            <a:spLocks noChangeArrowheads="1"/>
          </p:cNvSpPr>
          <p:nvPr/>
        </p:nvSpPr>
        <p:spPr bwMode="auto">
          <a:xfrm>
            <a:off x="8316913" y="4941888"/>
            <a:ext cx="2921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1400"/>
              <a:t>о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17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8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317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317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317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317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17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317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317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317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317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317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317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317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317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500"/>
                                        <p:tgtEl>
                                          <p:spTgt spid="317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4" dur="500"/>
                                        <p:tgtEl>
                                          <p:spTgt spid="317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317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0" dur="500"/>
                                        <p:tgtEl>
                                          <p:spTgt spid="317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5" dur="500"/>
                                        <p:tgtEl>
                                          <p:spTgt spid="317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46" grpId="0"/>
      <p:bldP spid="31747" grpId="0" build="p"/>
      <p:bldP spid="31750" grpId="0" animBg="1"/>
      <p:bldP spid="31751" grpId="0" animBg="1"/>
      <p:bldP spid="31752" grpId="0" animBg="1"/>
      <p:bldP spid="31753" grpId="0"/>
      <p:bldP spid="31754" grpId="0" animBg="1"/>
      <p:bldP spid="31755" grpId="0" animBg="1"/>
      <p:bldP spid="31756" grpId="0" animBg="1"/>
      <p:bldP spid="31757" grpId="0"/>
      <p:bldP spid="31758" grpId="0"/>
      <p:bldP spid="31759" grpId="0"/>
      <p:bldP spid="31760" grpId="0"/>
      <p:bldP spid="31761" grpId="0"/>
      <p:bldP spid="31762" grpId="0"/>
      <p:bldP spid="31775" grpId="0"/>
      <p:bldP spid="31776" grpId="0"/>
      <p:bldP spid="31777" grpId="0"/>
      <p:bldP spid="31790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CCFF99"/>
            </a:gs>
            <a:gs pos="50000">
              <a:schemeClr val="bg1"/>
            </a:gs>
            <a:gs pos="100000">
              <a:srgbClr val="CCFF99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4213" y="476250"/>
            <a:ext cx="7772400" cy="720725"/>
          </a:xfrm>
        </p:spPr>
        <p:txBody>
          <a:bodyPr/>
          <a:lstStyle/>
          <a:p>
            <a:pPr eaLnBrk="1" hangingPunct="1"/>
            <a:endParaRPr lang="ru-RU" sz="3200" b="1" dirty="0" smtClean="0">
              <a:solidFill>
                <a:schemeClr val="accent2"/>
              </a:solidFill>
            </a:endParaRP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1484313"/>
            <a:ext cx="6224588" cy="720725"/>
          </a:xfrm>
        </p:spPr>
        <p:txBody>
          <a:bodyPr/>
          <a:lstStyle/>
          <a:p>
            <a:pPr eaLnBrk="1" hangingPunct="1"/>
            <a:r>
              <a:rPr lang="en-US" sz="4000" b="1" i="1" dirty="0" smtClean="0">
                <a:solidFill>
                  <a:schemeClr val="accent2"/>
                </a:solidFill>
              </a:rPr>
              <a:t>Շեղանկյուն</a:t>
            </a:r>
            <a:endParaRPr lang="ru-RU" sz="4000" b="1" i="1" dirty="0" smtClean="0">
              <a:solidFill>
                <a:schemeClr val="accent2"/>
              </a:solidFill>
            </a:endParaRPr>
          </a:p>
        </p:txBody>
      </p:sp>
      <p:sp>
        <p:nvSpPr>
          <p:cNvPr id="32772" name="AutoShape 4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323850" y="5876925"/>
            <a:ext cx="503238" cy="485775"/>
          </a:xfrm>
          <a:prstGeom prst="leftArrow">
            <a:avLst>
              <a:gd name="adj1" fmla="val 50000"/>
              <a:gd name="adj2" fmla="val 25899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32773" name="Rectangle 5">
            <a:hlinkClick r:id="rId4" action="ppaction://hlinksldjump"/>
          </p:cNvPr>
          <p:cNvSpPr>
            <a:spLocks noChangeArrowheads="1"/>
          </p:cNvSpPr>
          <p:nvPr/>
        </p:nvSpPr>
        <p:spPr bwMode="auto">
          <a:xfrm>
            <a:off x="2195513" y="2924175"/>
            <a:ext cx="1225550" cy="865188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3200"/>
              <a:t>1</a:t>
            </a:r>
          </a:p>
        </p:txBody>
      </p:sp>
      <p:sp>
        <p:nvSpPr>
          <p:cNvPr id="32774" name="Rectangle 6">
            <a:hlinkClick r:id="rId5" action="ppaction://hlinksldjump"/>
          </p:cNvPr>
          <p:cNvSpPr>
            <a:spLocks noChangeArrowheads="1"/>
          </p:cNvSpPr>
          <p:nvPr/>
        </p:nvSpPr>
        <p:spPr bwMode="auto">
          <a:xfrm>
            <a:off x="3851275" y="2924175"/>
            <a:ext cx="1225550" cy="865188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3200"/>
              <a:t>2</a:t>
            </a:r>
          </a:p>
        </p:txBody>
      </p:sp>
      <p:sp>
        <p:nvSpPr>
          <p:cNvPr id="32775" name="Rectangle 7">
            <a:hlinkClick r:id="rId6" action="ppaction://hlinksldjump"/>
          </p:cNvPr>
          <p:cNvSpPr>
            <a:spLocks noChangeArrowheads="1"/>
          </p:cNvSpPr>
          <p:nvPr/>
        </p:nvSpPr>
        <p:spPr bwMode="auto">
          <a:xfrm>
            <a:off x="5508625" y="2924175"/>
            <a:ext cx="1225550" cy="865188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3200"/>
              <a:t>3</a:t>
            </a:r>
          </a:p>
        </p:txBody>
      </p:sp>
      <p:sp>
        <p:nvSpPr>
          <p:cNvPr id="32776" name="Rectangle 8">
            <a:hlinkClick r:id="rId7" action="ppaction://hlinksldjump"/>
          </p:cNvPr>
          <p:cNvSpPr>
            <a:spLocks noChangeArrowheads="1"/>
          </p:cNvSpPr>
          <p:nvPr/>
        </p:nvSpPr>
        <p:spPr bwMode="auto">
          <a:xfrm>
            <a:off x="2987675" y="4149725"/>
            <a:ext cx="1225550" cy="865188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3200"/>
              <a:t>4</a:t>
            </a:r>
          </a:p>
        </p:txBody>
      </p:sp>
      <p:sp>
        <p:nvSpPr>
          <p:cNvPr id="32777" name="Rectangle 9">
            <a:hlinkClick r:id="rId8" action="ppaction://hlinksldjump"/>
          </p:cNvPr>
          <p:cNvSpPr>
            <a:spLocks noChangeArrowheads="1"/>
          </p:cNvSpPr>
          <p:nvPr/>
        </p:nvSpPr>
        <p:spPr bwMode="auto">
          <a:xfrm>
            <a:off x="4787900" y="4149725"/>
            <a:ext cx="1225550" cy="865188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3200"/>
              <a:t>5</a:t>
            </a:r>
          </a:p>
        </p:txBody>
      </p:sp>
      <p:sp>
        <p:nvSpPr>
          <p:cNvPr id="32778" name="AutoShape 10">
            <a:hlinkClick r:id="rId9" action="ppaction://hlinksldjump"/>
          </p:cNvPr>
          <p:cNvSpPr>
            <a:spLocks noChangeArrowheads="1"/>
          </p:cNvSpPr>
          <p:nvPr/>
        </p:nvSpPr>
        <p:spPr bwMode="auto">
          <a:xfrm>
            <a:off x="7380288" y="4941888"/>
            <a:ext cx="1296987" cy="1512887"/>
          </a:xfrm>
          <a:prstGeom prst="diamond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3200"/>
              <a:t>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27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327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327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327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327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73" grpId="0" animBg="1"/>
      <p:bldP spid="32774" grpId="0" animBg="1"/>
      <p:bldP spid="32775" grpId="0" animBg="1"/>
      <p:bldP spid="32776" grpId="0" animBg="1"/>
      <p:bldP spid="32777" grpId="0" animBg="1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CCFF99"/>
            </a:gs>
            <a:gs pos="50000">
              <a:schemeClr val="bg1"/>
            </a:gs>
            <a:gs pos="100000">
              <a:srgbClr val="CCFF99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1954213" cy="417512"/>
          </a:xfrm>
        </p:spPr>
        <p:txBody>
          <a:bodyPr/>
          <a:lstStyle/>
          <a:p>
            <a:pPr algn="l" eaLnBrk="1" hangingPunct="1"/>
            <a:r>
              <a:rPr lang="ru-RU" sz="2400" b="1" smtClean="0"/>
              <a:t>№ 1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6021388"/>
            <a:ext cx="227013" cy="104775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endParaRPr lang="ru-RU" sz="800" smtClean="0"/>
          </a:p>
        </p:txBody>
      </p:sp>
      <p:sp>
        <p:nvSpPr>
          <p:cNvPr id="33796" name="AutoShape 4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323850" y="5876925"/>
            <a:ext cx="431800" cy="485775"/>
          </a:xfrm>
          <a:prstGeom prst="left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33797" name="AutoShape 5"/>
          <p:cNvSpPr>
            <a:spLocks noChangeArrowheads="1"/>
          </p:cNvSpPr>
          <p:nvPr/>
        </p:nvSpPr>
        <p:spPr bwMode="auto">
          <a:xfrm rot="-1203820">
            <a:off x="1692275" y="1341438"/>
            <a:ext cx="5976938" cy="2160587"/>
          </a:xfrm>
          <a:prstGeom prst="diamond">
            <a:avLst/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33798" name="Line 6"/>
          <p:cNvSpPr>
            <a:spLocks noChangeShapeType="1"/>
          </p:cNvSpPr>
          <p:nvPr/>
        </p:nvSpPr>
        <p:spPr bwMode="auto">
          <a:xfrm>
            <a:off x="4284663" y="1412875"/>
            <a:ext cx="0" cy="20161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33799" name="Line 7"/>
          <p:cNvSpPr>
            <a:spLocks noChangeShapeType="1"/>
          </p:cNvSpPr>
          <p:nvPr/>
        </p:nvSpPr>
        <p:spPr bwMode="auto">
          <a:xfrm>
            <a:off x="4284663" y="1412875"/>
            <a:ext cx="1295400" cy="15843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33800" name="Rectangle 8"/>
          <p:cNvSpPr>
            <a:spLocks noChangeArrowheads="1"/>
          </p:cNvSpPr>
          <p:nvPr/>
        </p:nvSpPr>
        <p:spPr bwMode="auto">
          <a:xfrm>
            <a:off x="4284663" y="3213100"/>
            <a:ext cx="215900" cy="2159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33801" name="Line 9"/>
          <p:cNvSpPr>
            <a:spLocks noChangeShapeType="1"/>
          </p:cNvSpPr>
          <p:nvPr/>
        </p:nvSpPr>
        <p:spPr bwMode="auto">
          <a:xfrm rot="-2336068">
            <a:off x="5341938" y="2668588"/>
            <a:ext cx="2889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33802" name="Line 10"/>
          <p:cNvSpPr>
            <a:spLocks noChangeShapeType="1"/>
          </p:cNvSpPr>
          <p:nvPr/>
        </p:nvSpPr>
        <p:spPr bwMode="auto">
          <a:xfrm rot="-2336068">
            <a:off x="5691188" y="2544763"/>
            <a:ext cx="0" cy="2952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33803" name="Arc 11"/>
          <p:cNvSpPr>
            <a:spLocks/>
          </p:cNvSpPr>
          <p:nvPr/>
        </p:nvSpPr>
        <p:spPr bwMode="auto">
          <a:xfrm rot="820279">
            <a:off x="2268538" y="3068638"/>
            <a:ext cx="336550" cy="360362"/>
          </a:xfrm>
          <a:custGeom>
            <a:avLst/>
            <a:gdLst>
              <a:gd name="T0" fmla="*/ 12653 w 21491"/>
              <a:gd name="T1" fmla="*/ 0 h 21585"/>
              <a:gd name="T2" fmla="*/ 336550 w 21491"/>
              <a:gd name="T3" fmla="*/ 324251 h 21585"/>
              <a:gd name="T4" fmla="*/ 0 w 21491"/>
              <a:gd name="T5" fmla="*/ 360362 h 21585"/>
              <a:gd name="T6" fmla="*/ 0 60000 65536"/>
              <a:gd name="T7" fmla="*/ 0 60000 65536"/>
              <a:gd name="T8" fmla="*/ 0 60000 65536"/>
              <a:gd name="T9" fmla="*/ 0 w 21491"/>
              <a:gd name="T10" fmla="*/ 0 h 21585"/>
              <a:gd name="T11" fmla="*/ 21491 w 21491"/>
              <a:gd name="T12" fmla="*/ 21585 h 21585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491" h="21585" fill="none" extrusionOk="0">
                <a:moveTo>
                  <a:pt x="807" y="0"/>
                </a:moveTo>
                <a:cubicBezTo>
                  <a:pt x="11583" y="403"/>
                  <a:pt x="20411" y="8692"/>
                  <a:pt x="21491" y="19421"/>
                </a:cubicBezTo>
              </a:path>
              <a:path w="21491" h="21585" stroke="0" extrusionOk="0">
                <a:moveTo>
                  <a:pt x="807" y="0"/>
                </a:moveTo>
                <a:cubicBezTo>
                  <a:pt x="11583" y="403"/>
                  <a:pt x="20411" y="8692"/>
                  <a:pt x="21491" y="19421"/>
                </a:cubicBezTo>
                <a:lnTo>
                  <a:pt x="0" y="21585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33804" name="Text Box 12"/>
          <p:cNvSpPr txBox="1">
            <a:spLocks noChangeArrowheads="1"/>
          </p:cNvSpPr>
          <p:nvPr/>
        </p:nvSpPr>
        <p:spPr bwMode="auto">
          <a:xfrm rot="19187141">
            <a:off x="2432029" y="1986906"/>
            <a:ext cx="792205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dirty="0"/>
              <a:t>6 </a:t>
            </a:r>
            <a:r>
              <a:rPr lang="en-US" dirty="0" smtClean="0"/>
              <a:t>սմ</a:t>
            </a:r>
            <a:endParaRPr lang="ru-RU" dirty="0"/>
          </a:p>
        </p:txBody>
      </p:sp>
      <p:sp>
        <p:nvSpPr>
          <p:cNvPr id="33805" name="Text Box 13"/>
          <p:cNvSpPr txBox="1">
            <a:spLocks noChangeArrowheads="1"/>
          </p:cNvSpPr>
          <p:nvPr/>
        </p:nvSpPr>
        <p:spPr bwMode="auto">
          <a:xfrm>
            <a:off x="2484438" y="2924175"/>
            <a:ext cx="5238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/>
              <a:t>60</a:t>
            </a:r>
          </a:p>
        </p:txBody>
      </p:sp>
      <p:sp>
        <p:nvSpPr>
          <p:cNvPr id="33806" name="Text Box 14"/>
          <p:cNvSpPr txBox="1">
            <a:spLocks noChangeArrowheads="1"/>
          </p:cNvSpPr>
          <p:nvPr/>
        </p:nvSpPr>
        <p:spPr bwMode="auto">
          <a:xfrm>
            <a:off x="2771775" y="2852738"/>
            <a:ext cx="277813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1200"/>
              <a:t>о</a:t>
            </a:r>
          </a:p>
        </p:txBody>
      </p:sp>
      <p:sp>
        <p:nvSpPr>
          <p:cNvPr id="33807" name="Text Box 15"/>
          <p:cNvSpPr txBox="1">
            <a:spLocks noChangeArrowheads="1"/>
          </p:cNvSpPr>
          <p:nvPr/>
        </p:nvSpPr>
        <p:spPr bwMode="auto">
          <a:xfrm>
            <a:off x="1384300" y="3275013"/>
            <a:ext cx="477838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200"/>
              <a:t>А</a:t>
            </a:r>
          </a:p>
        </p:txBody>
      </p:sp>
      <p:sp>
        <p:nvSpPr>
          <p:cNvPr id="33808" name="Text Box 16"/>
          <p:cNvSpPr txBox="1">
            <a:spLocks noChangeArrowheads="1"/>
          </p:cNvSpPr>
          <p:nvPr/>
        </p:nvSpPr>
        <p:spPr bwMode="auto">
          <a:xfrm>
            <a:off x="4119563" y="684213"/>
            <a:ext cx="477837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200"/>
              <a:t>В</a:t>
            </a:r>
          </a:p>
        </p:txBody>
      </p:sp>
      <p:sp>
        <p:nvSpPr>
          <p:cNvPr id="33809" name="Text Box 17"/>
          <p:cNvSpPr txBox="1">
            <a:spLocks noChangeArrowheads="1"/>
          </p:cNvSpPr>
          <p:nvPr/>
        </p:nvSpPr>
        <p:spPr bwMode="auto">
          <a:xfrm>
            <a:off x="7524750" y="765175"/>
            <a:ext cx="477838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200"/>
              <a:t>С</a:t>
            </a:r>
          </a:p>
        </p:txBody>
      </p:sp>
      <p:sp>
        <p:nvSpPr>
          <p:cNvPr id="33810" name="Text Box 18"/>
          <p:cNvSpPr txBox="1">
            <a:spLocks noChangeArrowheads="1"/>
          </p:cNvSpPr>
          <p:nvPr/>
        </p:nvSpPr>
        <p:spPr bwMode="auto">
          <a:xfrm>
            <a:off x="4932363" y="3429000"/>
            <a:ext cx="477837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/>
              <a:t>D</a:t>
            </a:r>
            <a:endParaRPr lang="ru-RU" sz="3200"/>
          </a:p>
        </p:txBody>
      </p:sp>
      <p:sp>
        <p:nvSpPr>
          <p:cNvPr id="33811" name="Text Box 19"/>
          <p:cNvSpPr txBox="1">
            <a:spLocks noChangeArrowheads="1"/>
          </p:cNvSpPr>
          <p:nvPr/>
        </p:nvSpPr>
        <p:spPr bwMode="auto">
          <a:xfrm>
            <a:off x="3924300" y="3357563"/>
            <a:ext cx="522288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/>
              <a:t>M</a:t>
            </a:r>
            <a:endParaRPr lang="ru-RU" sz="3200"/>
          </a:p>
        </p:txBody>
      </p:sp>
      <p:sp>
        <p:nvSpPr>
          <p:cNvPr id="33812" name="Text Box 20"/>
          <p:cNvSpPr txBox="1">
            <a:spLocks noChangeArrowheads="1"/>
          </p:cNvSpPr>
          <p:nvPr/>
        </p:nvSpPr>
        <p:spPr bwMode="auto">
          <a:xfrm>
            <a:off x="5651500" y="2781300"/>
            <a:ext cx="477838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/>
              <a:t>N</a:t>
            </a:r>
            <a:endParaRPr lang="ru-RU" sz="3200"/>
          </a:p>
        </p:txBody>
      </p:sp>
      <p:sp>
        <p:nvSpPr>
          <p:cNvPr id="33813" name="Text Box 21"/>
          <p:cNvSpPr txBox="1">
            <a:spLocks noChangeArrowheads="1"/>
          </p:cNvSpPr>
          <p:nvPr/>
        </p:nvSpPr>
        <p:spPr bwMode="auto">
          <a:xfrm>
            <a:off x="2555875" y="4437063"/>
            <a:ext cx="4402167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 dirty="0"/>
              <a:t>ABCD </a:t>
            </a:r>
            <a:r>
              <a:rPr lang="ru-RU" sz="3200" dirty="0"/>
              <a:t>– </a:t>
            </a:r>
            <a:r>
              <a:rPr lang="en-US" sz="3200" dirty="0" smtClean="0"/>
              <a:t>շեղանկյուն է </a:t>
            </a:r>
            <a:endParaRPr lang="ru-RU" sz="3200" dirty="0"/>
          </a:p>
          <a:p>
            <a:r>
              <a:rPr lang="en-US" sz="3200" i="1" dirty="0" smtClean="0"/>
              <a:t>Գտնել  </a:t>
            </a:r>
            <a:r>
              <a:rPr lang="en-US" sz="3200" dirty="0" smtClean="0"/>
              <a:t>MD </a:t>
            </a:r>
            <a:r>
              <a:rPr lang="en-US" sz="3200" dirty="0"/>
              <a:t>+ DN.</a:t>
            </a:r>
            <a:endParaRPr lang="ru-RU" sz="3200" i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37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797" grpId="0" animBg="1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CCFF99"/>
            </a:gs>
            <a:gs pos="50000">
              <a:schemeClr val="bg1"/>
            </a:gs>
            <a:gs pos="100000">
              <a:srgbClr val="CCFF99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260350"/>
            <a:ext cx="2170112" cy="561975"/>
          </a:xfrm>
        </p:spPr>
        <p:txBody>
          <a:bodyPr/>
          <a:lstStyle/>
          <a:p>
            <a:pPr algn="l" eaLnBrk="1" hangingPunct="1"/>
            <a:r>
              <a:rPr lang="ru-RU" sz="2400" b="1" smtClean="0"/>
              <a:t>№ 2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6021388"/>
            <a:ext cx="227013" cy="104775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endParaRPr lang="ru-RU" sz="800" smtClean="0"/>
          </a:p>
        </p:txBody>
      </p:sp>
      <p:sp>
        <p:nvSpPr>
          <p:cNvPr id="34820" name="AutoShape 4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250825" y="5876925"/>
            <a:ext cx="504825" cy="485775"/>
          </a:xfrm>
          <a:prstGeom prst="leftArrow">
            <a:avLst>
              <a:gd name="adj1" fmla="val 50000"/>
              <a:gd name="adj2" fmla="val 2598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2268538" y="476250"/>
            <a:ext cx="5727700" cy="3241675"/>
            <a:chOff x="1449" y="319"/>
            <a:chExt cx="3608" cy="2042"/>
          </a:xfrm>
        </p:grpSpPr>
        <p:sp>
          <p:nvSpPr>
            <p:cNvPr id="4" name="AutoShape 6"/>
            <p:cNvSpPr>
              <a:spLocks noChangeArrowheads="1"/>
            </p:cNvSpPr>
            <p:nvPr/>
          </p:nvSpPr>
          <p:spPr bwMode="auto">
            <a:xfrm rot="-1981835">
              <a:off x="1449" y="319"/>
              <a:ext cx="3129" cy="2042"/>
            </a:xfrm>
            <a:prstGeom prst="diamond">
              <a:avLst/>
            </a:prstGeom>
            <a:solidFill>
              <a:schemeClr val="accent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5" name="Line 7"/>
            <p:cNvSpPr>
              <a:spLocks noChangeShapeType="1"/>
            </p:cNvSpPr>
            <p:nvPr/>
          </p:nvSpPr>
          <p:spPr bwMode="auto">
            <a:xfrm>
              <a:off x="1701" y="2205"/>
              <a:ext cx="335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34824" name="Line 8"/>
          <p:cNvSpPr>
            <a:spLocks noChangeShapeType="1"/>
          </p:cNvSpPr>
          <p:nvPr/>
        </p:nvSpPr>
        <p:spPr bwMode="auto">
          <a:xfrm>
            <a:off x="3851275" y="765175"/>
            <a:ext cx="2449513" cy="1150938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grpSp>
        <p:nvGrpSpPr>
          <p:cNvPr id="3" name="Group 9"/>
          <p:cNvGrpSpPr>
            <a:grpSpLocks/>
          </p:cNvGrpSpPr>
          <p:nvPr/>
        </p:nvGrpSpPr>
        <p:grpSpPr bwMode="auto">
          <a:xfrm rot="-3978757">
            <a:off x="6011863" y="1484313"/>
            <a:ext cx="360362" cy="360362"/>
            <a:chOff x="1746" y="3294"/>
            <a:chExt cx="227" cy="227"/>
          </a:xfrm>
        </p:grpSpPr>
        <p:sp>
          <p:nvSpPr>
            <p:cNvPr id="34836" name="Line 10"/>
            <p:cNvSpPr>
              <a:spLocks noChangeShapeType="1"/>
            </p:cNvSpPr>
            <p:nvPr/>
          </p:nvSpPr>
          <p:spPr bwMode="auto">
            <a:xfrm>
              <a:off x="1746" y="3294"/>
              <a:ext cx="227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4837" name="Line 11"/>
            <p:cNvSpPr>
              <a:spLocks noChangeShapeType="1"/>
            </p:cNvSpPr>
            <p:nvPr/>
          </p:nvSpPr>
          <p:spPr bwMode="auto">
            <a:xfrm>
              <a:off x="1973" y="3294"/>
              <a:ext cx="0" cy="22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34828" name="Arc 12"/>
          <p:cNvSpPr>
            <a:spLocks/>
          </p:cNvSpPr>
          <p:nvPr/>
        </p:nvSpPr>
        <p:spPr bwMode="auto">
          <a:xfrm>
            <a:off x="5795963" y="3141663"/>
            <a:ext cx="265112" cy="317500"/>
          </a:xfrm>
          <a:custGeom>
            <a:avLst/>
            <a:gdLst>
              <a:gd name="T0" fmla="*/ 0 w 21600"/>
              <a:gd name="T1" fmla="*/ 0 h 23844"/>
              <a:gd name="T2" fmla="*/ 263676 w 21600"/>
              <a:gd name="T3" fmla="*/ 317500 h 23844"/>
              <a:gd name="T4" fmla="*/ 0 w 21600"/>
              <a:gd name="T5" fmla="*/ 287620 h 23844"/>
              <a:gd name="T6" fmla="*/ 0 60000 65536"/>
              <a:gd name="T7" fmla="*/ 0 60000 65536"/>
              <a:gd name="T8" fmla="*/ 0 60000 65536"/>
              <a:gd name="T9" fmla="*/ 0 w 21600"/>
              <a:gd name="T10" fmla="*/ 0 h 23844"/>
              <a:gd name="T11" fmla="*/ 21600 w 21600"/>
              <a:gd name="T12" fmla="*/ 23844 h 2384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3844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22349"/>
                  <a:pt x="21560" y="23098"/>
                  <a:pt x="21483" y="23844"/>
                </a:cubicBezTo>
              </a:path>
              <a:path w="21600" h="23844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22349"/>
                  <a:pt x="21560" y="23098"/>
                  <a:pt x="21483" y="23844"/>
                </a:cubicBezTo>
                <a:lnTo>
                  <a:pt x="0" y="21600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34825" name="Text Box 13"/>
          <p:cNvSpPr txBox="1">
            <a:spLocks noChangeArrowheads="1"/>
          </p:cNvSpPr>
          <p:nvPr/>
        </p:nvSpPr>
        <p:spPr bwMode="auto">
          <a:xfrm>
            <a:off x="2124075" y="3357563"/>
            <a:ext cx="477838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200"/>
              <a:t>А</a:t>
            </a:r>
          </a:p>
        </p:txBody>
      </p:sp>
      <p:sp>
        <p:nvSpPr>
          <p:cNvPr id="34826" name="Text Box 14"/>
          <p:cNvSpPr txBox="1">
            <a:spLocks noChangeArrowheads="1"/>
          </p:cNvSpPr>
          <p:nvPr/>
        </p:nvSpPr>
        <p:spPr bwMode="auto">
          <a:xfrm>
            <a:off x="3348038" y="260350"/>
            <a:ext cx="477837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200"/>
              <a:t>В</a:t>
            </a:r>
          </a:p>
        </p:txBody>
      </p:sp>
      <p:sp>
        <p:nvSpPr>
          <p:cNvPr id="34827" name="Text Box 15"/>
          <p:cNvSpPr txBox="1">
            <a:spLocks noChangeArrowheads="1"/>
          </p:cNvSpPr>
          <p:nvPr/>
        </p:nvSpPr>
        <p:spPr bwMode="auto">
          <a:xfrm>
            <a:off x="6856413" y="250825"/>
            <a:ext cx="477837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200"/>
              <a:t>С</a:t>
            </a:r>
          </a:p>
        </p:txBody>
      </p:sp>
      <p:sp>
        <p:nvSpPr>
          <p:cNvPr id="34832" name="Text Box 16"/>
          <p:cNvSpPr txBox="1">
            <a:spLocks noChangeArrowheads="1"/>
          </p:cNvSpPr>
          <p:nvPr/>
        </p:nvSpPr>
        <p:spPr bwMode="auto">
          <a:xfrm>
            <a:off x="6424613" y="1547813"/>
            <a:ext cx="455612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200"/>
              <a:t>Е</a:t>
            </a:r>
          </a:p>
        </p:txBody>
      </p:sp>
      <p:sp>
        <p:nvSpPr>
          <p:cNvPr id="34833" name="Text Box 17"/>
          <p:cNvSpPr txBox="1">
            <a:spLocks noChangeArrowheads="1"/>
          </p:cNvSpPr>
          <p:nvPr/>
        </p:nvSpPr>
        <p:spPr bwMode="auto">
          <a:xfrm>
            <a:off x="7667625" y="3429000"/>
            <a:ext cx="4318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200"/>
              <a:t>К</a:t>
            </a:r>
          </a:p>
        </p:txBody>
      </p:sp>
      <p:sp>
        <p:nvSpPr>
          <p:cNvPr id="34834" name="Text Box 18"/>
          <p:cNvSpPr txBox="1">
            <a:spLocks noChangeArrowheads="1"/>
          </p:cNvSpPr>
          <p:nvPr/>
        </p:nvSpPr>
        <p:spPr bwMode="auto">
          <a:xfrm>
            <a:off x="5508625" y="3429000"/>
            <a:ext cx="477838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/>
              <a:t>D</a:t>
            </a:r>
            <a:endParaRPr lang="ru-RU" sz="3200"/>
          </a:p>
        </p:txBody>
      </p:sp>
      <p:sp>
        <p:nvSpPr>
          <p:cNvPr id="34831" name="Text Box 19"/>
          <p:cNvSpPr txBox="1">
            <a:spLocks noChangeArrowheads="1"/>
          </p:cNvSpPr>
          <p:nvPr/>
        </p:nvSpPr>
        <p:spPr bwMode="auto">
          <a:xfrm>
            <a:off x="2555875" y="4581525"/>
            <a:ext cx="4402167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 dirty="0"/>
              <a:t>ABCD</a:t>
            </a:r>
            <a:r>
              <a:rPr lang="ru-RU" sz="3200" dirty="0"/>
              <a:t> – </a:t>
            </a:r>
            <a:r>
              <a:rPr lang="en-US" sz="3200" dirty="0" smtClean="0"/>
              <a:t>շեղանկյուն է </a:t>
            </a:r>
            <a:endParaRPr lang="ru-RU" sz="3200" dirty="0"/>
          </a:p>
          <a:p>
            <a:r>
              <a:rPr lang="en-US" sz="3200" i="1" dirty="0" smtClean="0"/>
              <a:t>Գտնել   </a:t>
            </a:r>
            <a:r>
              <a:rPr lang="ru-RU" sz="3200" i="1" dirty="0" smtClean="0"/>
              <a:t>   </a:t>
            </a:r>
            <a:r>
              <a:rPr lang="ru-RU" sz="3200" i="1" dirty="0"/>
              <a:t>СВЕ.</a:t>
            </a:r>
          </a:p>
        </p:txBody>
      </p:sp>
      <p:sp>
        <p:nvSpPr>
          <p:cNvPr id="6" name="Line 20"/>
          <p:cNvSpPr>
            <a:spLocks noChangeShapeType="1"/>
          </p:cNvSpPr>
          <p:nvPr/>
        </p:nvSpPr>
        <p:spPr bwMode="auto">
          <a:xfrm flipH="1">
            <a:off x="4356100" y="5300663"/>
            <a:ext cx="71438" cy="2889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7" name="Line 21"/>
          <p:cNvSpPr>
            <a:spLocks noChangeShapeType="1"/>
          </p:cNvSpPr>
          <p:nvPr/>
        </p:nvSpPr>
        <p:spPr bwMode="auto">
          <a:xfrm>
            <a:off x="4356100" y="5589588"/>
            <a:ext cx="3587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34838" name="Text Box 22"/>
          <p:cNvSpPr txBox="1">
            <a:spLocks noChangeArrowheads="1"/>
          </p:cNvSpPr>
          <p:nvPr/>
        </p:nvSpPr>
        <p:spPr bwMode="auto">
          <a:xfrm>
            <a:off x="5992813" y="2700338"/>
            <a:ext cx="6350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200"/>
              <a:t>75</a:t>
            </a:r>
          </a:p>
        </p:txBody>
      </p:sp>
      <p:sp>
        <p:nvSpPr>
          <p:cNvPr id="34839" name="Text Box 23"/>
          <p:cNvSpPr txBox="1">
            <a:spLocks noChangeArrowheads="1"/>
          </p:cNvSpPr>
          <p:nvPr/>
        </p:nvSpPr>
        <p:spPr bwMode="auto">
          <a:xfrm>
            <a:off x="6424613" y="2635250"/>
            <a:ext cx="2921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1400"/>
              <a:t>о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348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348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348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48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348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348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348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24" grpId="0" animBg="1"/>
      <p:bldP spid="34828" grpId="0" animBg="1"/>
      <p:bldP spid="34832" grpId="0"/>
      <p:bldP spid="34833" grpId="0"/>
      <p:bldP spid="34834" grpId="0"/>
      <p:bldP spid="34838" grpId="0"/>
      <p:bldP spid="34839" grpId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CCFF99"/>
            </a:gs>
            <a:gs pos="50000">
              <a:schemeClr val="bg1"/>
            </a:gs>
            <a:gs pos="100000">
              <a:srgbClr val="CCFF99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1593850" cy="490537"/>
          </a:xfrm>
        </p:spPr>
        <p:txBody>
          <a:bodyPr/>
          <a:lstStyle/>
          <a:p>
            <a:pPr algn="l" eaLnBrk="1" hangingPunct="1"/>
            <a:r>
              <a:rPr lang="ru-RU" sz="2400" b="1" smtClean="0"/>
              <a:t>№ 3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6021388"/>
            <a:ext cx="369888" cy="104775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endParaRPr lang="ru-RU" sz="800" smtClean="0"/>
          </a:p>
        </p:txBody>
      </p:sp>
      <p:sp>
        <p:nvSpPr>
          <p:cNvPr id="35844" name="AutoShape 4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323850" y="5805488"/>
            <a:ext cx="503238" cy="485775"/>
          </a:xfrm>
          <a:prstGeom prst="leftArrow">
            <a:avLst>
              <a:gd name="adj1" fmla="val 50000"/>
              <a:gd name="adj2" fmla="val 25899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35845" name="AutoShape 5"/>
          <p:cNvSpPr>
            <a:spLocks noChangeArrowheads="1"/>
          </p:cNvSpPr>
          <p:nvPr/>
        </p:nvSpPr>
        <p:spPr bwMode="auto">
          <a:xfrm rot="-1702600">
            <a:off x="1763713" y="765175"/>
            <a:ext cx="5903912" cy="3168650"/>
          </a:xfrm>
          <a:prstGeom prst="diamond">
            <a:avLst/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35846" name="Line 6"/>
          <p:cNvSpPr>
            <a:spLocks noChangeShapeType="1"/>
          </p:cNvSpPr>
          <p:nvPr/>
        </p:nvSpPr>
        <p:spPr bwMode="auto">
          <a:xfrm>
            <a:off x="3995738" y="981075"/>
            <a:ext cx="1439862" cy="273526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35847" name="Arc 7"/>
          <p:cNvSpPr>
            <a:spLocks/>
          </p:cNvSpPr>
          <p:nvPr/>
        </p:nvSpPr>
        <p:spPr bwMode="auto">
          <a:xfrm rot="4921824">
            <a:off x="4158457" y="983456"/>
            <a:ext cx="360362" cy="358775"/>
          </a:xfrm>
          <a:custGeom>
            <a:avLst/>
            <a:gdLst>
              <a:gd name="T0" fmla="*/ 0 w 21576"/>
              <a:gd name="T1" fmla="*/ 0 h 21600"/>
              <a:gd name="T2" fmla="*/ 360362 w 21576"/>
              <a:gd name="T3" fmla="*/ 341800 h 21600"/>
              <a:gd name="T4" fmla="*/ 0 w 21576"/>
              <a:gd name="T5" fmla="*/ 358775 h 21600"/>
              <a:gd name="T6" fmla="*/ 0 60000 65536"/>
              <a:gd name="T7" fmla="*/ 0 60000 65536"/>
              <a:gd name="T8" fmla="*/ 0 60000 65536"/>
              <a:gd name="T9" fmla="*/ 0 w 21576"/>
              <a:gd name="T10" fmla="*/ 0 h 21600"/>
              <a:gd name="T11" fmla="*/ 21576 w 21576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576" h="21600" fill="none" extrusionOk="0">
                <a:moveTo>
                  <a:pt x="-1" y="0"/>
                </a:moveTo>
                <a:cubicBezTo>
                  <a:pt x="11532" y="0"/>
                  <a:pt x="21030" y="9058"/>
                  <a:pt x="21575" y="20578"/>
                </a:cubicBezTo>
              </a:path>
              <a:path w="21576" h="21600" stroke="0" extrusionOk="0">
                <a:moveTo>
                  <a:pt x="-1" y="0"/>
                </a:moveTo>
                <a:cubicBezTo>
                  <a:pt x="11532" y="0"/>
                  <a:pt x="21030" y="9058"/>
                  <a:pt x="21575" y="20578"/>
                </a:cubicBezTo>
                <a:lnTo>
                  <a:pt x="0" y="21600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35848" name="Text Box 8"/>
          <p:cNvSpPr txBox="1">
            <a:spLocks noChangeArrowheads="1"/>
          </p:cNvSpPr>
          <p:nvPr/>
        </p:nvSpPr>
        <p:spPr bwMode="auto">
          <a:xfrm>
            <a:off x="4284663" y="1125538"/>
            <a:ext cx="6350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200"/>
              <a:t>55</a:t>
            </a:r>
          </a:p>
        </p:txBody>
      </p:sp>
      <p:sp>
        <p:nvSpPr>
          <p:cNvPr id="35849" name="Text Box 9"/>
          <p:cNvSpPr txBox="1">
            <a:spLocks noChangeArrowheads="1"/>
          </p:cNvSpPr>
          <p:nvPr/>
        </p:nvSpPr>
        <p:spPr bwMode="auto">
          <a:xfrm>
            <a:off x="4716463" y="1052513"/>
            <a:ext cx="2921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1400"/>
              <a:t>о</a:t>
            </a:r>
          </a:p>
        </p:txBody>
      </p:sp>
      <p:sp>
        <p:nvSpPr>
          <p:cNvPr id="35850" name="Text Box 10"/>
          <p:cNvSpPr txBox="1">
            <a:spLocks noChangeArrowheads="1"/>
          </p:cNvSpPr>
          <p:nvPr/>
        </p:nvSpPr>
        <p:spPr bwMode="auto">
          <a:xfrm>
            <a:off x="1600200" y="3492500"/>
            <a:ext cx="477838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200"/>
              <a:t>А</a:t>
            </a:r>
          </a:p>
        </p:txBody>
      </p:sp>
      <p:sp>
        <p:nvSpPr>
          <p:cNvPr id="35851" name="Text Box 11"/>
          <p:cNvSpPr txBox="1">
            <a:spLocks noChangeArrowheads="1"/>
          </p:cNvSpPr>
          <p:nvPr/>
        </p:nvSpPr>
        <p:spPr bwMode="auto">
          <a:xfrm>
            <a:off x="3184525" y="395288"/>
            <a:ext cx="477838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200"/>
              <a:t>В</a:t>
            </a:r>
          </a:p>
        </p:txBody>
      </p:sp>
      <p:sp>
        <p:nvSpPr>
          <p:cNvPr id="35852" name="Text Box 12"/>
          <p:cNvSpPr txBox="1">
            <a:spLocks noChangeArrowheads="1"/>
          </p:cNvSpPr>
          <p:nvPr/>
        </p:nvSpPr>
        <p:spPr bwMode="auto">
          <a:xfrm>
            <a:off x="7432675" y="395288"/>
            <a:ext cx="477838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200"/>
              <a:t>С</a:t>
            </a:r>
          </a:p>
        </p:txBody>
      </p:sp>
      <p:sp>
        <p:nvSpPr>
          <p:cNvPr id="35853" name="Text Box 13"/>
          <p:cNvSpPr txBox="1">
            <a:spLocks noChangeArrowheads="1"/>
          </p:cNvSpPr>
          <p:nvPr/>
        </p:nvSpPr>
        <p:spPr bwMode="auto">
          <a:xfrm>
            <a:off x="5559425" y="3419475"/>
            <a:ext cx="477838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/>
              <a:t>D</a:t>
            </a:r>
            <a:endParaRPr lang="ru-RU" sz="3200"/>
          </a:p>
        </p:txBody>
      </p:sp>
      <p:sp>
        <p:nvSpPr>
          <p:cNvPr id="35854" name="Text Box 14"/>
          <p:cNvSpPr txBox="1">
            <a:spLocks noChangeArrowheads="1"/>
          </p:cNvSpPr>
          <p:nvPr/>
        </p:nvSpPr>
        <p:spPr bwMode="auto">
          <a:xfrm>
            <a:off x="2392363" y="4211638"/>
            <a:ext cx="4402167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 dirty="0"/>
              <a:t>ABCD</a:t>
            </a:r>
            <a:r>
              <a:rPr lang="ru-RU" sz="3200" dirty="0"/>
              <a:t> – </a:t>
            </a:r>
            <a:r>
              <a:rPr lang="en-US" sz="3200" dirty="0" smtClean="0"/>
              <a:t>շեղանկյուն է </a:t>
            </a:r>
            <a:endParaRPr lang="ru-RU" sz="3200" dirty="0"/>
          </a:p>
          <a:p>
            <a:r>
              <a:rPr lang="en-US" sz="3200" i="1" dirty="0" smtClean="0"/>
              <a:t>Գտնել     </a:t>
            </a:r>
            <a:r>
              <a:rPr lang="en-US" sz="3200" i="1" dirty="0"/>
              <a:t>BAD.</a:t>
            </a:r>
            <a:endParaRPr lang="ru-RU" sz="3200" i="1" dirty="0"/>
          </a:p>
        </p:txBody>
      </p:sp>
      <p:sp>
        <p:nvSpPr>
          <p:cNvPr id="35855" name="Line 15"/>
          <p:cNvSpPr>
            <a:spLocks noChangeShapeType="1"/>
          </p:cNvSpPr>
          <p:nvPr/>
        </p:nvSpPr>
        <p:spPr bwMode="auto">
          <a:xfrm flipH="1">
            <a:off x="4067175" y="5013325"/>
            <a:ext cx="73025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35856" name="Line 16"/>
          <p:cNvSpPr>
            <a:spLocks noChangeShapeType="1"/>
          </p:cNvSpPr>
          <p:nvPr/>
        </p:nvSpPr>
        <p:spPr bwMode="auto">
          <a:xfrm>
            <a:off x="4067175" y="5229225"/>
            <a:ext cx="2889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58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45" grpId="0" animBg="1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CCFF99"/>
            </a:gs>
            <a:gs pos="50000">
              <a:schemeClr val="bg1"/>
            </a:gs>
            <a:gs pos="100000">
              <a:srgbClr val="CCFF99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1377950" cy="490537"/>
          </a:xfrm>
        </p:spPr>
        <p:txBody>
          <a:bodyPr/>
          <a:lstStyle/>
          <a:p>
            <a:pPr algn="l" eaLnBrk="1" hangingPunct="1"/>
            <a:r>
              <a:rPr lang="ru-RU" sz="2400" b="1" smtClean="0"/>
              <a:t>№ 4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6084888"/>
            <a:ext cx="358775" cy="6985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endParaRPr lang="ru-RU" sz="800" smtClean="0"/>
          </a:p>
        </p:txBody>
      </p:sp>
      <p:sp>
        <p:nvSpPr>
          <p:cNvPr id="36868" name="AutoShape 4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323850" y="5876925"/>
            <a:ext cx="503238" cy="485775"/>
          </a:xfrm>
          <a:prstGeom prst="leftArrow">
            <a:avLst>
              <a:gd name="adj1" fmla="val 50000"/>
              <a:gd name="adj2" fmla="val 25899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36869" name="AutoShape 5"/>
          <p:cNvSpPr>
            <a:spLocks noChangeArrowheads="1"/>
          </p:cNvSpPr>
          <p:nvPr/>
        </p:nvSpPr>
        <p:spPr bwMode="auto">
          <a:xfrm>
            <a:off x="4716463" y="765175"/>
            <a:ext cx="2808287" cy="4392613"/>
          </a:xfrm>
          <a:prstGeom prst="diamond">
            <a:avLst/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ru-RU" sz="3200"/>
          </a:p>
        </p:txBody>
      </p:sp>
      <p:sp>
        <p:nvSpPr>
          <p:cNvPr id="36870" name="Line 6"/>
          <p:cNvSpPr>
            <a:spLocks noChangeShapeType="1"/>
          </p:cNvSpPr>
          <p:nvPr/>
        </p:nvSpPr>
        <p:spPr bwMode="auto">
          <a:xfrm>
            <a:off x="4716463" y="2962275"/>
            <a:ext cx="280828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36871" name="Line 7"/>
          <p:cNvSpPr>
            <a:spLocks noChangeShapeType="1"/>
          </p:cNvSpPr>
          <p:nvPr/>
        </p:nvSpPr>
        <p:spPr bwMode="auto">
          <a:xfrm flipV="1">
            <a:off x="4716463" y="1628775"/>
            <a:ext cx="1943100" cy="1295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36872" name="Line 8"/>
          <p:cNvSpPr>
            <a:spLocks noChangeShapeType="1"/>
          </p:cNvSpPr>
          <p:nvPr/>
        </p:nvSpPr>
        <p:spPr bwMode="auto">
          <a:xfrm>
            <a:off x="6443663" y="1773238"/>
            <a:ext cx="142875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36873" name="Line 9"/>
          <p:cNvSpPr>
            <a:spLocks noChangeShapeType="1"/>
          </p:cNvSpPr>
          <p:nvPr/>
        </p:nvSpPr>
        <p:spPr bwMode="auto">
          <a:xfrm flipV="1">
            <a:off x="6588125" y="1844675"/>
            <a:ext cx="21590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36874" name="Arc 10"/>
          <p:cNvSpPr>
            <a:spLocks/>
          </p:cNvSpPr>
          <p:nvPr/>
        </p:nvSpPr>
        <p:spPr bwMode="auto">
          <a:xfrm rot="1332209">
            <a:off x="5081588" y="2708275"/>
            <a:ext cx="292100" cy="215900"/>
          </a:xfrm>
          <a:custGeom>
            <a:avLst/>
            <a:gdLst>
              <a:gd name="T0" fmla="*/ 0 w 24542"/>
              <a:gd name="T1" fmla="*/ 2029 h 21600"/>
              <a:gd name="T2" fmla="*/ 292100 w 24542"/>
              <a:gd name="T3" fmla="*/ 208184 h 21600"/>
              <a:gd name="T4" fmla="*/ 35182 w 24542"/>
              <a:gd name="T5" fmla="*/ 215900 h 21600"/>
              <a:gd name="T6" fmla="*/ 0 60000 65536"/>
              <a:gd name="T7" fmla="*/ 0 60000 65536"/>
              <a:gd name="T8" fmla="*/ 0 60000 65536"/>
              <a:gd name="T9" fmla="*/ 0 w 24542"/>
              <a:gd name="T10" fmla="*/ 0 h 21600"/>
              <a:gd name="T11" fmla="*/ 24542 w 24542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4542" h="21600" fill="none" extrusionOk="0">
                <a:moveTo>
                  <a:pt x="0" y="203"/>
                </a:moveTo>
                <a:cubicBezTo>
                  <a:pt x="979" y="67"/>
                  <a:pt x="1967" y="-1"/>
                  <a:pt x="2956" y="0"/>
                </a:cubicBezTo>
                <a:cubicBezTo>
                  <a:pt x="14584" y="0"/>
                  <a:pt x="24126" y="9206"/>
                  <a:pt x="24542" y="20827"/>
                </a:cubicBezTo>
              </a:path>
              <a:path w="24542" h="21600" stroke="0" extrusionOk="0">
                <a:moveTo>
                  <a:pt x="0" y="203"/>
                </a:moveTo>
                <a:cubicBezTo>
                  <a:pt x="979" y="67"/>
                  <a:pt x="1967" y="-1"/>
                  <a:pt x="2956" y="0"/>
                </a:cubicBezTo>
                <a:cubicBezTo>
                  <a:pt x="14584" y="0"/>
                  <a:pt x="24126" y="9206"/>
                  <a:pt x="24542" y="20827"/>
                </a:cubicBezTo>
                <a:lnTo>
                  <a:pt x="2956" y="21600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36875" name="Text Box 11"/>
          <p:cNvSpPr txBox="1">
            <a:spLocks noChangeArrowheads="1"/>
          </p:cNvSpPr>
          <p:nvPr/>
        </p:nvSpPr>
        <p:spPr bwMode="auto">
          <a:xfrm>
            <a:off x="5292725" y="2492375"/>
            <a:ext cx="5238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/>
              <a:t>35</a:t>
            </a:r>
          </a:p>
        </p:txBody>
      </p:sp>
      <p:sp>
        <p:nvSpPr>
          <p:cNvPr id="36876" name="Text Box 12"/>
          <p:cNvSpPr txBox="1">
            <a:spLocks noChangeArrowheads="1"/>
          </p:cNvSpPr>
          <p:nvPr/>
        </p:nvSpPr>
        <p:spPr bwMode="auto">
          <a:xfrm>
            <a:off x="5651500" y="2420938"/>
            <a:ext cx="2921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1400"/>
              <a:t>о</a:t>
            </a:r>
          </a:p>
        </p:txBody>
      </p:sp>
      <p:sp>
        <p:nvSpPr>
          <p:cNvPr id="36877" name="Text Box 13"/>
          <p:cNvSpPr txBox="1">
            <a:spLocks noChangeArrowheads="1"/>
          </p:cNvSpPr>
          <p:nvPr/>
        </p:nvSpPr>
        <p:spPr bwMode="auto">
          <a:xfrm>
            <a:off x="4284663" y="2671763"/>
            <a:ext cx="477837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200"/>
              <a:t>А</a:t>
            </a:r>
          </a:p>
        </p:txBody>
      </p:sp>
      <p:sp>
        <p:nvSpPr>
          <p:cNvPr id="36878" name="Text Box 14"/>
          <p:cNvSpPr txBox="1">
            <a:spLocks noChangeArrowheads="1"/>
          </p:cNvSpPr>
          <p:nvPr/>
        </p:nvSpPr>
        <p:spPr bwMode="auto">
          <a:xfrm>
            <a:off x="6156325" y="333375"/>
            <a:ext cx="477838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200"/>
              <a:t>В</a:t>
            </a:r>
          </a:p>
        </p:txBody>
      </p:sp>
      <p:sp>
        <p:nvSpPr>
          <p:cNvPr id="36879" name="Text Box 15"/>
          <p:cNvSpPr txBox="1">
            <a:spLocks noChangeArrowheads="1"/>
          </p:cNvSpPr>
          <p:nvPr/>
        </p:nvSpPr>
        <p:spPr bwMode="auto">
          <a:xfrm>
            <a:off x="7524750" y="2671763"/>
            <a:ext cx="477838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200"/>
              <a:t>С</a:t>
            </a:r>
          </a:p>
        </p:txBody>
      </p:sp>
      <p:sp>
        <p:nvSpPr>
          <p:cNvPr id="36880" name="Text Box 16"/>
          <p:cNvSpPr txBox="1">
            <a:spLocks noChangeArrowheads="1"/>
          </p:cNvSpPr>
          <p:nvPr/>
        </p:nvSpPr>
        <p:spPr bwMode="auto">
          <a:xfrm>
            <a:off x="6084888" y="5084763"/>
            <a:ext cx="477837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/>
              <a:t>D</a:t>
            </a:r>
            <a:endParaRPr lang="ru-RU" sz="3200"/>
          </a:p>
        </p:txBody>
      </p:sp>
      <p:sp>
        <p:nvSpPr>
          <p:cNvPr id="36881" name="Text Box 17"/>
          <p:cNvSpPr txBox="1">
            <a:spLocks noChangeArrowheads="1"/>
          </p:cNvSpPr>
          <p:nvPr/>
        </p:nvSpPr>
        <p:spPr bwMode="auto">
          <a:xfrm>
            <a:off x="1042988" y="3716338"/>
            <a:ext cx="4402167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 dirty="0"/>
              <a:t>ABCD</a:t>
            </a:r>
            <a:r>
              <a:rPr lang="ru-RU" sz="3200" dirty="0"/>
              <a:t> – </a:t>
            </a:r>
            <a:r>
              <a:rPr lang="en-US" sz="3200" dirty="0" smtClean="0"/>
              <a:t>շեղանկյուն է </a:t>
            </a:r>
            <a:endParaRPr lang="ru-RU" sz="3200" dirty="0"/>
          </a:p>
          <a:p>
            <a:r>
              <a:rPr lang="en-US" sz="3200" i="1" dirty="0" smtClean="0"/>
              <a:t>Գտնել   </a:t>
            </a:r>
            <a:r>
              <a:rPr lang="ru-RU" sz="3200" i="1" dirty="0" smtClean="0"/>
              <a:t>  </a:t>
            </a:r>
            <a:r>
              <a:rPr lang="en-US" sz="3200" i="1" dirty="0"/>
              <a:t>AB</a:t>
            </a:r>
            <a:r>
              <a:rPr lang="ru-RU" sz="3200" i="1" dirty="0"/>
              <a:t>С.</a:t>
            </a:r>
          </a:p>
        </p:txBody>
      </p:sp>
      <p:sp>
        <p:nvSpPr>
          <p:cNvPr id="36882" name="Line 18"/>
          <p:cNvSpPr>
            <a:spLocks noChangeShapeType="1"/>
          </p:cNvSpPr>
          <p:nvPr/>
        </p:nvSpPr>
        <p:spPr bwMode="auto">
          <a:xfrm flipH="1">
            <a:off x="2700338" y="4508500"/>
            <a:ext cx="71437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36883" name="Line 19"/>
          <p:cNvSpPr>
            <a:spLocks noChangeShapeType="1"/>
          </p:cNvSpPr>
          <p:nvPr/>
        </p:nvSpPr>
        <p:spPr bwMode="auto">
          <a:xfrm>
            <a:off x="2700338" y="4724400"/>
            <a:ext cx="2159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68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869" grpId="0" animBg="1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CCFF99"/>
            </a:gs>
            <a:gs pos="50000">
              <a:schemeClr val="bg1"/>
            </a:gs>
            <a:gs pos="100000">
              <a:srgbClr val="CCFF99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1522413" cy="417512"/>
          </a:xfrm>
        </p:spPr>
        <p:txBody>
          <a:bodyPr/>
          <a:lstStyle/>
          <a:p>
            <a:pPr algn="l" eaLnBrk="1" hangingPunct="1"/>
            <a:r>
              <a:rPr lang="ru-RU" sz="2400" b="1" smtClean="0"/>
              <a:t>№ 5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6021388"/>
            <a:ext cx="514350" cy="104775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endParaRPr lang="ru-RU" sz="800" smtClean="0"/>
          </a:p>
        </p:txBody>
      </p:sp>
      <p:sp>
        <p:nvSpPr>
          <p:cNvPr id="37892" name="AutoShape 4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250825" y="5949950"/>
            <a:ext cx="503238" cy="485775"/>
          </a:xfrm>
          <a:prstGeom prst="leftArrow">
            <a:avLst>
              <a:gd name="adj1" fmla="val 50000"/>
              <a:gd name="adj2" fmla="val 25899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37893" name="AutoShape 5"/>
          <p:cNvSpPr>
            <a:spLocks noChangeArrowheads="1"/>
          </p:cNvSpPr>
          <p:nvPr/>
        </p:nvSpPr>
        <p:spPr bwMode="auto">
          <a:xfrm>
            <a:off x="4787900" y="333375"/>
            <a:ext cx="2952750" cy="5327650"/>
          </a:xfrm>
          <a:prstGeom prst="diamond">
            <a:avLst/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ru-RU"/>
          </a:p>
        </p:txBody>
      </p:sp>
      <p:sp>
        <p:nvSpPr>
          <p:cNvPr id="37894" name="Line 6"/>
          <p:cNvSpPr>
            <a:spLocks noChangeShapeType="1"/>
          </p:cNvSpPr>
          <p:nvPr/>
        </p:nvSpPr>
        <p:spPr bwMode="auto">
          <a:xfrm>
            <a:off x="6264275" y="333375"/>
            <a:ext cx="0" cy="53276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37895" name="Line 7"/>
          <p:cNvSpPr>
            <a:spLocks noChangeShapeType="1"/>
          </p:cNvSpPr>
          <p:nvPr/>
        </p:nvSpPr>
        <p:spPr bwMode="auto">
          <a:xfrm flipH="1">
            <a:off x="5364163" y="404813"/>
            <a:ext cx="863600" cy="36718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37896" name="Arc 8"/>
          <p:cNvSpPr>
            <a:spLocks/>
          </p:cNvSpPr>
          <p:nvPr/>
        </p:nvSpPr>
        <p:spPr bwMode="auto">
          <a:xfrm rot="10366149">
            <a:off x="5651500" y="1484313"/>
            <a:ext cx="261938" cy="241300"/>
          </a:xfrm>
          <a:custGeom>
            <a:avLst/>
            <a:gdLst>
              <a:gd name="T0" fmla="*/ 0 w 21600"/>
              <a:gd name="T1" fmla="*/ 0 h 21600"/>
              <a:gd name="T2" fmla="*/ 261938 w 21600"/>
              <a:gd name="T3" fmla="*/ 241300 h 21600"/>
              <a:gd name="T4" fmla="*/ 0 w 21600"/>
              <a:gd name="T5" fmla="*/ 241300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37897" name="Arc 9"/>
          <p:cNvSpPr>
            <a:spLocks/>
          </p:cNvSpPr>
          <p:nvPr/>
        </p:nvSpPr>
        <p:spPr bwMode="auto">
          <a:xfrm rot="7760735">
            <a:off x="5918994" y="1867694"/>
            <a:ext cx="265112" cy="330200"/>
          </a:xfrm>
          <a:custGeom>
            <a:avLst/>
            <a:gdLst>
              <a:gd name="T0" fmla="*/ 0 w 21600"/>
              <a:gd name="T1" fmla="*/ 0 h 26856"/>
              <a:gd name="T2" fmla="*/ 257146 w 21600"/>
              <a:gd name="T3" fmla="*/ 330200 h 26856"/>
              <a:gd name="T4" fmla="*/ 0 w 21600"/>
              <a:gd name="T5" fmla="*/ 265576 h 26856"/>
              <a:gd name="T6" fmla="*/ 0 60000 65536"/>
              <a:gd name="T7" fmla="*/ 0 60000 65536"/>
              <a:gd name="T8" fmla="*/ 0 60000 65536"/>
              <a:gd name="T9" fmla="*/ 0 w 21600"/>
              <a:gd name="T10" fmla="*/ 0 h 26856"/>
              <a:gd name="T11" fmla="*/ 21600 w 21600"/>
              <a:gd name="T12" fmla="*/ 26856 h 2685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6856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23371"/>
                  <a:pt x="21381" y="25137"/>
                  <a:pt x="20950" y="26855"/>
                </a:cubicBezTo>
              </a:path>
              <a:path w="21600" h="26856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23371"/>
                  <a:pt x="21381" y="25137"/>
                  <a:pt x="20950" y="26855"/>
                </a:cubicBezTo>
                <a:lnTo>
                  <a:pt x="0" y="21600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37898" name="Arc 10"/>
          <p:cNvSpPr>
            <a:spLocks/>
          </p:cNvSpPr>
          <p:nvPr/>
        </p:nvSpPr>
        <p:spPr bwMode="auto">
          <a:xfrm rot="2792889">
            <a:off x="5222082" y="3926681"/>
            <a:ext cx="493712" cy="460375"/>
          </a:xfrm>
          <a:custGeom>
            <a:avLst/>
            <a:gdLst>
              <a:gd name="T0" fmla="*/ 0 w 29758"/>
              <a:gd name="T1" fmla="*/ 41071 h 21600"/>
              <a:gd name="T2" fmla="*/ 493712 w 29758"/>
              <a:gd name="T3" fmla="*/ 339249 h 21600"/>
              <a:gd name="T4" fmla="*/ 147974 w 29758"/>
              <a:gd name="T5" fmla="*/ 460375 h 21600"/>
              <a:gd name="T6" fmla="*/ 0 60000 65536"/>
              <a:gd name="T7" fmla="*/ 0 60000 65536"/>
              <a:gd name="T8" fmla="*/ 0 60000 65536"/>
              <a:gd name="T9" fmla="*/ 0 w 29758"/>
              <a:gd name="T10" fmla="*/ 0 h 21600"/>
              <a:gd name="T11" fmla="*/ 29758 w 29758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9758" h="21600" fill="none" extrusionOk="0">
                <a:moveTo>
                  <a:pt x="0" y="1927"/>
                </a:moveTo>
                <a:cubicBezTo>
                  <a:pt x="2801" y="657"/>
                  <a:pt x="5842" y="-1"/>
                  <a:pt x="8919" y="0"/>
                </a:cubicBezTo>
                <a:cubicBezTo>
                  <a:pt x="18659" y="0"/>
                  <a:pt x="27195" y="6519"/>
                  <a:pt x="29757" y="15917"/>
                </a:cubicBezTo>
              </a:path>
              <a:path w="29758" h="21600" stroke="0" extrusionOk="0">
                <a:moveTo>
                  <a:pt x="0" y="1927"/>
                </a:moveTo>
                <a:cubicBezTo>
                  <a:pt x="2801" y="657"/>
                  <a:pt x="5842" y="-1"/>
                  <a:pt x="8919" y="0"/>
                </a:cubicBezTo>
                <a:cubicBezTo>
                  <a:pt x="18659" y="0"/>
                  <a:pt x="27195" y="6519"/>
                  <a:pt x="29757" y="15917"/>
                </a:cubicBezTo>
                <a:lnTo>
                  <a:pt x="8919" y="21600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37899" name="Text Box 11"/>
          <p:cNvSpPr txBox="1">
            <a:spLocks noChangeArrowheads="1"/>
          </p:cNvSpPr>
          <p:nvPr/>
        </p:nvSpPr>
        <p:spPr bwMode="auto">
          <a:xfrm>
            <a:off x="5580063" y="3789363"/>
            <a:ext cx="69373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/>
              <a:t>150</a:t>
            </a:r>
          </a:p>
        </p:txBody>
      </p:sp>
      <p:sp>
        <p:nvSpPr>
          <p:cNvPr id="37900" name="Text Box 12"/>
          <p:cNvSpPr txBox="1">
            <a:spLocks noChangeArrowheads="1"/>
          </p:cNvSpPr>
          <p:nvPr/>
        </p:nvSpPr>
        <p:spPr bwMode="auto">
          <a:xfrm>
            <a:off x="6011863" y="3644900"/>
            <a:ext cx="2921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1400"/>
              <a:t>о</a:t>
            </a:r>
          </a:p>
        </p:txBody>
      </p:sp>
      <p:sp>
        <p:nvSpPr>
          <p:cNvPr id="37901" name="Text Box 13"/>
          <p:cNvSpPr txBox="1">
            <a:spLocks noChangeArrowheads="1"/>
          </p:cNvSpPr>
          <p:nvPr/>
        </p:nvSpPr>
        <p:spPr bwMode="auto">
          <a:xfrm>
            <a:off x="4382194" y="2627313"/>
            <a:ext cx="477838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200" dirty="0"/>
              <a:t>А</a:t>
            </a:r>
          </a:p>
        </p:txBody>
      </p:sp>
      <p:sp>
        <p:nvSpPr>
          <p:cNvPr id="37902" name="Text Box 14"/>
          <p:cNvSpPr txBox="1">
            <a:spLocks noChangeArrowheads="1"/>
          </p:cNvSpPr>
          <p:nvPr/>
        </p:nvSpPr>
        <p:spPr bwMode="auto">
          <a:xfrm>
            <a:off x="6372225" y="188913"/>
            <a:ext cx="477838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200"/>
              <a:t>В</a:t>
            </a:r>
          </a:p>
        </p:txBody>
      </p:sp>
      <p:sp>
        <p:nvSpPr>
          <p:cNvPr id="37903" name="Text Box 15"/>
          <p:cNvSpPr txBox="1">
            <a:spLocks noChangeArrowheads="1"/>
          </p:cNvSpPr>
          <p:nvPr/>
        </p:nvSpPr>
        <p:spPr bwMode="auto">
          <a:xfrm>
            <a:off x="7793038" y="2555875"/>
            <a:ext cx="477837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200"/>
              <a:t>С</a:t>
            </a:r>
          </a:p>
        </p:txBody>
      </p:sp>
      <p:sp>
        <p:nvSpPr>
          <p:cNvPr id="37904" name="Text Box 16"/>
          <p:cNvSpPr txBox="1">
            <a:spLocks noChangeArrowheads="1"/>
          </p:cNvSpPr>
          <p:nvPr/>
        </p:nvSpPr>
        <p:spPr bwMode="auto">
          <a:xfrm>
            <a:off x="6064250" y="5651500"/>
            <a:ext cx="477838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/>
              <a:t>D</a:t>
            </a:r>
            <a:endParaRPr lang="ru-RU" sz="3200"/>
          </a:p>
        </p:txBody>
      </p:sp>
      <p:sp>
        <p:nvSpPr>
          <p:cNvPr id="37905" name="Text Box 17"/>
          <p:cNvSpPr txBox="1">
            <a:spLocks noChangeArrowheads="1"/>
          </p:cNvSpPr>
          <p:nvPr/>
        </p:nvSpPr>
        <p:spPr bwMode="auto">
          <a:xfrm>
            <a:off x="592138" y="2411413"/>
            <a:ext cx="18415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ru-RU" sz="3200"/>
          </a:p>
        </p:txBody>
      </p:sp>
      <p:sp>
        <p:nvSpPr>
          <p:cNvPr id="37906" name="Text Box 18"/>
          <p:cNvSpPr txBox="1">
            <a:spLocks noChangeArrowheads="1"/>
          </p:cNvSpPr>
          <p:nvPr/>
        </p:nvSpPr>
        <p:spPr bwMode="auto">
          <a:xfrm>
            <a:off x="0" y="2564904"/>
            <a:ext cx="4402167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 dirty="0"/>
              <a:t>ABCD</a:t>
            </a:r>
            <a:r>
              <a:rPr lang="ru-RU" sz="3200" dirty="0"/>
              <a:t> – </a:t>
            </a:r>
            <a:r>
              <a:rPr lang="en-US" sz="3200" dirty="0" smtClean="0"/>
              <a:t>շեղանկյուն է </a:t>
            </a:r>
            <a:endParaRPr lang="ru-RU" sz="3200" dirty="0"/>
          </a:p>
          <a:p>
            <a:r>
              <a:rPr lang="en-US" sz="3200" i="1" dirty="0" smtClean="0"/>
              <a:t>Գտնել    C-ն</a:t>
            </a:r>
            <a:endParaRPr lang="ru-RU" sz="3200" i="1" dirty="0"/>
          </a:p>
        </p:txBody>
      </p:sp>
      <p:sp>
        <p:nvSpPr>
          <p:cNvPr id="37907" name="Line 19"/>
          <p:cNvSpPr>
            <a:spLocks noChangeShapeType="1"/>
          </p:cNvSpPr>
          <p:nvPr/>
        </p:nvSpPr>
        <p:spPr bwMode="auto">
          <a:xfrm flipH="1">
            <a:off x="1475656" y="3285108"/>
            <a:ext cx="71438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37908" name="Line 20"/>
          <p:cNvSpPr>
            <a:spLocks noChangeShapeType="1"/>
          </p:cNvSpPr>
          <p:nvPr/>
        </p:nvSpPr>
        <p:spPr bwMode="auto">
          <a:xfrm>
            <a:off x="1475780" y="3501008"/>
            <a:ext cx="2159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37909" name="Text Box 21"/>
          <p:cNvSpPr txBox="1">
            <a:spLocks noChangeArrowheads="1"/>
          </p:cNvSpPr>
          <p:nvPr/>
        </p:nvSpPr>
        <p:spPr bwMode="auto">
          <a:xfrm>
            <a:off x="4932363" y="3933825"/>
            <a:ext cx="455612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200"/>
              <a:t>Е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78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893" grpId="0" animBg="1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CCFF99"/>
            </a:gs>
            <a:gs pos="50000">
              <a:schemeClr val="bg1"/>
            </a:gs>
            <a:gs pos="100000">
              <a:srgbClr val="CCFF99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490537"/>
          </a:xfrm>
        </p:spPr>
        <p:txBody>
          <a:bodyPr/>
          <a:lstStyle/>
          <a:p>
            <a:pPr eaLnBrk="1" hangingPunct="1"/>
            <a:r>
              <a:rPr lang="en-US" sz="3600" b="1" i="1" dirty="0" smtClean="0"/>
              <a:t>Շեղանկյուն</a:t>
            </a:r>
            <a:endParaRPr lang="ru-RU" sz="3600" b="1" i="1" dirty="0" smtClean="0"/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5949950"/>
            <a:ext cx="227013" cy="176213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endParaRPr lang="ru-RU" sz="800" smtClean="0"/>
          </a:p>
        </p:txBody>
      </p:sp>
      <p:sp>
        <p:nvSpPr>
          <p:cNvPr id="38916" name="AutoShape 4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323850" y="5949950"/>
            <a:ext cx="503238" cy="485775"/>
          </a:xfrm>
          <a:prstGeom prst="leftArrow">
            <a:avLst>
              <a:gd name="adj1" fmla="val 50000"/>
              <a:gd name="adj2" fmla="val 25899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684213" y="908050"/>
            <a:ext cx="8064500" cy="4968875"/>
            <a:chOff x="476" y="935"/>
            <a:chExt cx="4989" cy="2767"/>
          </a:xfrm>
        </p:grpSpPr>
        <p:sp>
          <p:nvSpPr>
            <p:cNvPr id="38964" name="Rectangle 6"/>
            <p:cNvSpPr>
              <a:spLocks noChangeArrowheads="1"/>
            </p:cNvSpPr>
            <p:nvPr/>
          </p:nvSpPr>
          <p:spPr bwMode="auto">
            <a:xfrm>
              <a:off x="476" y="935"/>
              <a:ext cx="4989" cy="2767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ru-RU"/>
            </a:p>
          </p:txBody>
        </p:sp>
        <p:sp>
          <p:nvSpPr>
            <p:cNvPr id="38965" name="Line 7"/>
            <p:cNvSpPr>
              <a:spLocks noChangeShapeType="1"/>
            </p:cNvSpPr>
            <p:nvPr/>
          </p:nvSpPr>
          <p:spPr bwMode="auto">
            <a:xfrm>
              <a:off x="476" y="1344"/>
              <a:ext cx="4989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8966" name="Line 8"/>
            <p:cNvSpPr>
              <a:spLocks noChangeShapeType="1"/>
            </p:cNvSpPr>
            <p:nvPr/>
          </p:nvSpPr>
          <p:spPr bwMode="auto">
            <a:xfrm>
              <a:off x="1973" y="935"/>
              <a:ext cx="0" cy="276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8967" name="Line 9"/>
            <p:cNvSpPr>
              <a:spLocks noChangeShapeType="1"/>
            </p:cNvSpPr>
            <p:nvPr/>
          </p:nvSpPr>
          <p:spPr bwMode="auto">
            <a:xfrm>
              <a:off x="3833" y="935"/>
              <a:ext cx="0" cy="276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8968" name="Text Box 10"/>
            <p:cNvSpPr txBox="1">
              <a:spLocks noChangeArrowheads="1"/>
            </p:cNvSpPr>
            <p:nvPr/>
          </p:nvSpPr>
          <p:spPr bwMode="auto">
            <a:xfrm>
              <a:off x="521" y="981"/>
              <a:ext cx="4944" cy="2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dirty="0" smtClean="0"/>
                <a:t>Սահմանում</a:t>
              </a:r>
              <a:r>
                <a:rPr lang="ru-RU" dirty="0" smtClean="0"/>
                <a:t>             </a:t>
              </a:r>
              <a:r>
                <a:rPr lang="en-US" dirty="0" smtClean="0"/>
                <a:t>հատկություն</a:t>
              </a:r>
              <a:r>
                <a:rPr lang="ru-RU" dirty="0" smtClean="0"/>
                <a:t>           </a:t>
              </a:r>
              <a:r>
                <a:rPr lang="en-US" dirty="0" smtClean="0"/>
                <a:t>Հայտանիշ</a:t>
              </a:r>
              <a:endParaRPr lang="ru-RU" dirty="0"/>
            </a:p>
          </p:txBody>
        </p:sp>
      </p:grpSp>
      <p:sp>
        <p:nvSpPr>
          <p:cNvPr id="38918" name="AutoShape 11"/>
          <p:cNvSpPr>
            <a:spLocks noChangeArrowheads="1"/>
          </p:cNvSpPr>
          <p:nvPr/>
        </p:nvSpPr>
        <p:spPr bwMode="auto">
          <a:xfrm>
            <a:off x="1116013" y="1916113"/>
            <a:ext cx="1223962" cy="2665412"/>
          </a:xfrm>
          <a:prstGeom prst="diamond">
            <a:avLst/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ru-RU" sz="3200"/>
          </a:p>
        </p:txBody>
      </p:sp>
      <p:sp>
        <p:nvSpPr>
          <p:cNvPr id="38919" name="Line 12"/>
          <p:cNvSpPr>
            <a:spLocks noChangeShapeType="1"/>
          </p:cNvSpPr>
          <p:nvPr/>
        </p:nvSpPr>
        <p:spPr bwMode="auto">
          <a:xfrm>
            <a:off x="1116013" y="3249613"/>
            <a:ext cx="12239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38920" name="Line 13"/>
          <p:cNvSpPr>
            <a:spLocks noChangeShapeType="1"/>
          </p:cNvSpPr>
          <p:nvPr/>
        </p:nvSpPr>
        <p:spPr bwMode="auto">
          <a:xfrm>
            <a:off x="1727200" y="1916113"/>
            <a:ext cx="0" cy="26654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38921" name="Text Box 14"/>
          <p:cNvSpPr txBox="1">
            <a:spLocks noChangeArrowheads="1"/>
          </p:cNvSpPr>
          <p:nvPr/>
        </p:nvSpPr>
        <p:spPr bwMode="auto">
          <a:xfrm>
            <a:off x="808038" y="2800350"/>
            <a:ext cx="4048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/>
              <a:t>А</a:t>
            </a:r>
          </a:p>
        </p:txBody>
      </p:sp>
      <p:sp>
        <p:nvSpPr>
          <p:cNvPr id="38922" name="Text Box 15"/>
          <p:cNvSpPr txBox="1">
            <a:spLocks noChangeArrowheads="1"/>
          </p:cNvSpPr>
          <p:nvPr/>
        </p:nvSpPr>
        <p:spPr bwMode="auto">
          <a:xfrm>
            <a:off x="1692275" y="1628775"/>
            <a:ext cx="4048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/>
              <a:t>В</a:t>
            </a:r>
          </a:p>
        </p:txBody>
      </p:sp>
      <p:sp>
        <p:nvSpPr>
          <p:cNvPr id="38923" name="Text Box 16"/>
          <p:cNvSpPr txBox="1">
            <a:spLocks noChangeArrowheads="1"/>
          </p:cNvSpPr>
          <p:nvPr/>
        </p:nvSpPr>
        <p:spPr bwMode="auto">
          <a:xfrm>
            <a:off x="2392363" y="2943225"/>
            <a:ext cx="4048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/>
              <a:t>С</a:t>
            </a:r>
          </a:p>
        </p:txBody>
      </p:sp>
      <p:sp>
        <p:nvSpPr>
          <p:cNvPr id="38924" name="Text Box 17"/>
          <p:cNvSpPr txBox="1">
            <a:spLocks noChangeArrowheads="1"/>
          </p:cNvSpPr>
          <p:nvPr/>
        </p:nvSpPr>
        <p:spPr bwMode="auto">
          <a:xfrm>
            <a:off x="1619250" y="4581525"/>
            <a:ext cx="4048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D</a:t>
            </a:r>
            <a:endParaRPr lang="ru-RU"/>
          </a:p>
        </p:txBody>
      </p:sp>
      <p:sp>
        <p:nvSpPr>
          <p:cNvPr id="38925" name="Text Box 18"/>
          <p:cNvSpPr txBox="1">
            <a:spLocks noChangeArrowheads="1"/>
          </p:cNvSpPr>
          <p:nvPr/>
        </p:nvSpPr>
        <p:spPr bwMode="auto">
          <a:xfrm>
            <a:off x="1619250" y="3141663"/>
            <a:ext cx="4206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/>
              <a:t>О</a:t>
            </a:r>
          </a:p>
        </p:txBody>
      </p:sp>
      <p:sp>
        <p:nvSpPr>
          <p:cNvPr id="38926" name="Line 19"/>
          <p:cNvSpPr>
            <a:spLocks noChangeShapeType="1"/>
          </p:cNvSpPr>
          <p:nvPr/>
        </p:nvSpPr>
        <p:spPr bwMode="auto">
          <a:xfrm flipV="1">
            <a:off x="1547813" y="3068638"/>
            <a:ext cx="0" cy="1444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38927" name="Line 20"/>
          <p:cNvSpPr>
            <a:spLocks noChangeShapeType="1"/>
          </p:cNvSpPr>
          <p:nvPr/>
        </p:nvSpPr>
        <p:spPr bwMode="auto">
          <a:xfrm>
            <a:off x="1547813" y="3068638"/>
            <a:ext cx="1444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38928" name="Text Box 21"/>
          <p:cNvSpPr txBox="1">
            <a:spLocks noChangeArrowheads="1"/>
          </p:cNvSpPr>
          <p:nvPr/>
        </p:nvSpPr>
        <p:spPr bwMode="auto">
          <a:xfrm>
            <a:off x="1258888" y="3644900"/>
            <a:ext cx="319087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200"/>
              <a:t>-</a:t>
            </a:r>
          </a:p>
        </p:txBody>
      </p:sp>
      <p:sp>
        <p:nvSpPr>
          <p:cNvPr id="38929" name="Rectangle 22"/>
          <p:cNvSpPr>
            <a:spLocks noChangeArrowheads="1"/>
          </p:cNvSpPr>
          <p:nvPr/>
        </p:nvSpPr>
        <p:spPr bwMode="auto">
          <a:xfrm>
            <a:off x="1835150" y="3644900"/>
            <a:ext cx="319088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200"/>
              <a:t>-</a:t>
            </a:r>
          </a:p>
        </p:txBody>
      </p:sp>
      <p:sp>
        <p:nvSpPr>
          <p:cNvPr id="38930" name="Rectangle 23"/>
          <p:cNvSpPr>
            <a:spLocks noChangeArrowheads="1"/>
          </p:cNvSpPr>
          <p:nvPr/>
        </p:nvSpPr>
        <p:spPr bwMode="auto">
          <a:xfrm>
            <a:off x="1187450" y="2420938"/>
            <a:ext cx="319088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200"/>
              <a:t>-</a:t>
            </a:r>
          </a:p>
        </p:txBody>
      </p:sp>
      <p:sp>
        <p:nvSpPr>
          <p:cNvPr id="38931" name="Rectangle 24"/>
          <p:cNvSpPr>
            <a:spLocks noChangeArrowheads="1"/>
          </p:cNvSpPr>
          <p:nvPr/>
        </p:nvSpPr>
        <p:spPr bwMode="auto">
          <a:xfrm>
            <a:off x="1908175" y="2420938"/>
            <a:ext cx="319088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200"/>
              <a:t>-</a:t>
            </a:r>
          </a:p>
        </p:txBody>
      </p:sp>
      <p:sp>
        <p:nvSpPr>
          <p:cNvPr id="38932" name="Text Box 25"/>
          <p:cNvSpPr txBox="1">
            <a:spLocks noChangeArrowheads="1"/>
          </p:cNvSpPr>
          <p:nvPr/>
        </p:nvSpPr>
        <p:spPr bwMode="auto">
          <a:xfrm>
            <a:off x="755650" y="4797425"/>
            <a:ext cx="2319866" cy="7386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dirty="0"/>
              <a:t>АВС</a:t>
            </a:r>
            <a:r>
              <a:rPr lang="en-US" dirty="0"/>
              <a:t>D</a:t>
            </a:r>
            <a:r>
              <a:rPr lang="ru-RU" dirty="0"/>
              <a:t> – </a:t>
            </a:r>
          </a:p>
          <a:p>
            <a:r>
              <a:rPr lang="hy-AM" sz="1800" dirty="0" smtClean="0"/>
              <a:t>Զ</a:t>
            </a:r>
            <a:r>
              <a:rPr lang="en-US" sz="1800" dirty="0" smtClean="0"/>
              <a:t>ուգահեռագիծ, որի</a:t>
            </a:r>
            <a:endParaRPr lang="ru-RU" sz="1800" dirty="0"/>
          </a:p>
        </p:txBody>
      </p:sp>
      <p:sp>
        <p:nvSpPr>
          <p:cNvPr id="38933" name="Text Box 26"/>
          <p:cNvSpPr txBox="1">
            <a:spLocks noChangeArrowheads="1"/>
          </p:cNvSpPr>
          <p:nvPr/>
        </p:nvSpPr>
        <p:spPr bwMode="auto">
          <a:xfrm>
            <a:off x="755650" y="5445125"/>
            <a:ext cx="210026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/>
              <a:t>AB=BC=CD=AD</a:t>
            </a:r>
            <a:endParaRPr lang="ru-RU" sz="2000"/>
          </a:p>
        </p:txBody>
      </p:sp>
      <p:sp>
        <p:nvSpPr>
          <p:cNvPr id="38934" name="Text Box 27"/>
          <p:cNvSpPr txBox="1">
            <a:spLocks noChangeArrowheads="1"/>
          </p:cNvSpPr>
          <p:nvPr/>
        </p:nvSpPr>
        <p:spPr bwMode="auto">
          <a:xfrm>
            <a:off x="3132138" y="1773238"/>
            <a:ext cx="3039615" cy="32316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42900" indent="-342900">
              <a:buFontTx/>
              <a:buAutoNum type="arabicPeriod"/>
            </a:pPr>
            <a:r>
              <a:rPr lang="ru-RU" dirty="0"/>
              <a:t>АС  В</a:t>
            </a:r>
            <a:r>
              <a:rPr lang="en-US" dirty="0"/>
              <a:t>D</a:t>
            </a:r>
            <a:endParaRPr lang="ru-RU" dirty="0"/>
          </a:p>
          <a:p>
            <a:pPr marL="342900" indent="-342900"/>
            <a:endParaRPr lang="en-US" dirty="0"/>
          </a:p>
          <a:p>
            <a:pPr marL="342900" indent="-342900"/>
            <a:r>
              <a:rPr lang="ru-RU" dirty="0"/>
              <a:t>2. </a:t>
            </a:r>
            <a:r>
              <a:rPr lang="en-US" dirty="0"/>
              <a:t>AC </a:t>
            </a:r>
            <a:r>
              <a:rPr lang="ru-RU" dirty="0"/>
              <a:t>– </a:t>
            </a:r>
            <a:r>
              <a:rPr lang="en-US" sz="2000" dirty="0" smtClean="0"/>
              <a:t>կիսում է </a:t>
            </a:r>
            <a:endParaRPr lang="ru-RU" sz="2000" dirty="0"/>
          </a:p>
          <a:p>
            <a:pPr marL="342900" indent="-342900"/>
            <a:r>
              <a:rPr lang="ru-RU" sz="2000" dirty="0"/>
              <a:t>  </a:t>
            </a:r>
            <a:r>
              <a:rPr lang="ru-RU" dirty="0"/>
              <a:t>А</a:t>
            </a:r>
            <a:r>
              <a:rPr lang="ru-RU" sz="2000" dirty="0"/>
              <a:t> </a:t>
            </a:r>
            <a:r>
              <a:rPr lang="en-US" sz="2000" dirty="0" smtClean="0"/>
              <a:t>և</a:t>
            </a:r>
            <a:r>
              <a:rPr lang="ru-RU" sz="2000" dirty="0" smtClean="0"/>
              <a:t> </a:t>
            </a:r>
            <a:r>
              <a:rPr lang="ru-RU" dirty="0" smtClean="0"/>
              <a:t> </a:t>
            </a:r>
            <a:r>
              <a:rPr lang="ru-RU" dirty="0"/>
              <a:t>С</a:t>
            </a:r>
            <a:r>
              <a:rPr lang="ru-RU" sz="2000" dirty="0"/>
              <a:t>, </a:t>
            </a:r>
            <a:r>
              <a:rPr lang="en-US" dirty="0"/>
              <a:t>BD </a:t>
            </a:r>
            <a:r>
              <a:rPr lang="ru-RU" dirty="0"/>
              <a:t>– </a:t>
            </a:r>
          </a:p>
          <a:p>
            <a:pPr marL="342900" indent="-342900"/>
            <a:r>
              <a:rPr lang="hy-AM" sz="2000" dirty="0" smtClean="0"/>
              <a:t>Կ</a:t>
            </a:r>
            <a:r>
              <a:rPr lang="en-US" sz="2000" dirty="0" smtClean="0"/>
              <a:t>իսում է        </a:t>
            </a:r>
            <a:r>
              <a:rPr lang="ru-RU" sz="2000" dirty="0" smtClean="0"/>
              <a:t>  </a:t>
            </a:r>
            <a:r>
              <a:rPr lang="ru-RU" dirty="0"/>
              <a:t>В </a:t>
            </a:r>
            <a:r>
              <a:rPr lang="en-US" sz="2000" dirty="0" smtClean="0"/>
              <a:t>և </a:t>
            </a:r>
            <a:r>
              <a:rPr lang="ru-RU" dirty="0" smtClean="0"/>
              <a:t>  </a:t>
            </a:r>
            <a:r>
              <a:rPr lang="en-US" dirty="0"/>
              <a:t>D</a:t>
            </a:r>
          </a:p>
          <a:p>
            <a:pPr marL="342900" indent="-342900"/>
            <a:endParaRPr lang="en-US" dirty="0"/>
          </a:p>
          <a:p>
            <a:pPr marL="342900" indent="-342900"/>
            <a:r>
              <a:rPr lang="en-US" sz="2000" dirty="0" smtClean="0"/>
              <a:t>Մնացած </a:t>
            </a:r>
          </a:p>
          <a:p>
            <a:pPr marL="342900" indent="-342900"/>
            <a:r>
              <a:rPr lang="hy-AM" sz="2000" dirty="0" smtClean="0"/>
              <a:t>Հ</a:t>
            </a:r>
            <a:r>
              <a:rPr lang="en-US" sz="2000" dirty="0" smtClean="0"/>
              <a:t>ատկությունները </a:t>
            </a:r>
          </a:p>
          <a:p>
            <a:pPr marL="342900" indent="-342900"/>
            <a:r>
              <a:rPr lang="hy-AM" sz="2000" dirty="0" smtClean="0"/>
              <a:t>Զ</a:t>
            </a:r>
            <a:r>
              <a:rPr lang="en-US" sz="2000" dirty="0" smtClean="0"/>
              <a:t>ուգահեռագծի նման են</a:t>
            </a:r>
            <a:endParaRPr lang="ru-RU" sz="2000" dirty="0"/>
          </a:p>
        </p:txBody>
      </p:sp>
      <p:sp>
        <p:nvSpPr>
          <p:cNvPr id="38935" name="Text Box 28"/>
          <p:cNvSpPr txBox="1">
            <a:spLocks noChangeArrowheads="1"/>
          </p:cNvSpPr>
          <p:nvPr/>
        </p:nvSpPr>
        <p:spPr bwMode="auto">
          <a:xfrm>
            <a:off x="6084888" y="1700213"/>
            <a:ext cx="2901756" cy="46474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 smtClean="0"/>
              <a:t>ABCD</a:t>
            </a:r>
            <a:r>
              <a:rPr lang="ru-RU" dirty="0" smtClean="0"/>
              <a:t>– </a:t>
            </a:r>
            <a:r>
              <a:rPr lang="en-US" sz="2000" dirty="0" smtClean="0"/>
              <a:t>շեղանկյուն</a:t>
            </a:r>
            <a:endParaRPr lang="ru-RU" sz="2000" dirty="0"/>
          </a:p>
          <a:p>
            <a:r>
              <a:rPr lang="hy-AM" sz="2000" dirty="0" smtClean="0"/>
              <a:t>Է</a:t>
            </a:r>
            <a:r>
              <a:rPr lang="en-US" sz="2000" dirty="0" smtClean="0"/>
              <a:t> եթե</a:t>
            </a:r>
            <a:endParaRPr lang="ru-RU" sz="2000" dirty="0"/>
          </a:p>
          <a:p>
            <a:r>
              <a:rPr lang="ru-RU" sz="2000" dirty="0"/>
              <a:t>1. </a:t>
            </a:r>
            <a:r>
              <a:rPr lang="ru-RU" dirty="0"/>
              <a:t>АВС</a:t>
            </a:r>
            <a:r>
              <a:rPr lang="en-US" dirty="0"/>
              <a:t>D</a:t>
            </a:r>
            <a:r>
              <a:rPr lang="ru-RU" dirty="0"/>
              <a:t> – </a:t>
            </a:r>
          </a:p>
          <a:p>
            <a:r>
              <a:rPr lang="hy-AM" sz="2000" dirty="0" smtClean="0"/>
              <a:t>Զ</a:t>
            </a:r>
            <a:r>
              <a:rPr lang="en-US" sz="2000" dirty="0" smtClean="0"/>
              <a:t>ուգահեռագիծ է</a:t>
            </a:r>
            <a:endParaRPr lang="ru-RU" sz="2000" dirty="0"/>
          </a:p>
          <a:p>
            <a:r>
              <a:rPr lang="en-US" sz="2000" dirty="0" smtClean="0"/>
              <a:t>և</a:t>
            </a:r>
            <a:r>
              <a:rPr lang="ru-RU" sz="2000" dirty="0" smtClean="0"/>
              <a:t> </a:t>
            </a:r>
            <a:r>
              <a:rPr lang="ru-RU" dirty="0"/>
              <a:t>АС  В</a:t>
            </a:r>
            <a:r>
              <a:rPr lang="en-US" dirty="0"/>
              <a:t>D</a:t>
            </a:r>
            <a:r>
              <a:rPr lang="ru-RU" sz="2000" dirty="0"/>
              <a:t> </a:t>
            </a:r>
            <a:r>
              <a:rPr lang="en-US" sz="2000" dirty="0"/>
              <a:t>.</a:t>
            </a:r>
          </a:p>
          <a:p>
            <a:r>
              <a:rPr lang="en-US" sz="2000" dirty="0"/>
              <a:t>2. </a:t>
            </a:r>
            <a:r>
              <a:rPr lang="ru-RU" dirty="0"/>
              <a:t>АВС</a:t>
            </a:r>
            <a:r>
              <a:rPr lang="en-US" dirty="0"/>
              <a:t>D</a:t>
            </a:r>
            <a:r>
              <a:rPr lang="ru-RU" dirty="0"/>
              <a:t> – </a:t>
            </a:r>
          </a:p>
          <a:p>
            <a:r>
              <a:rPr lang="hy-AM" sz="2000" dirty="0" smtClean="0"/>
              <a:t>Զ</a:t>
            </a:r>
            <a:r>
              <a:rPr lang="en-US" sz="2000" dirty="0" smtClean="0"/>
              <a:t>ուգահեռագիծ է </a:t>
            </a:r>
            <a:endParaRPr lang="en-US" sz="2000" dirty="0"/>
          </a:p>
          <a:p>
            <a:r>
              <a:rPr lang="en-US" sz="2000" dirty="0" smtClean="0"/>
              <a:t>և</a:t>
            </a:r>
            <a:r>
              <a:rPr lang="ru-RU" sz="2000" dirty="0" smtClean="0"/>
              <a:t>  </a:t>
            </a:r>
            <a:r>
              <a:rPr lang="en-US" dirty="0"/>
              <a:t>AC </a:t>
            </a:r>
            <a:r>
              <a:rPr lang="ru-RU" dirty="0"/>
              <a:t>–</a:t>
            </a:r>
            <a:r>
              <a:rPr lang="ru-RU" sz="2000" dirty="0"/>
              <a:t> </a:t>
            </a:r>
            <a:r>
              <a:rPr lang="en-US" sz="2000" dirty="0" smtClean="0"/>
              <a:t>կիսում է </a:t>
            </a:r>
            <a:endParaRPr lang="ru-RU" sz="2000" dirty="0"/>
          </a:p>
          <a:p>
            <a:r>
              <a:rPr lang="en-US" dirty="0" smtClean="0"/>
              <a:t>      </a:t>
            </a:r>
            <a:r>
              <a:rPr lang="ru-RU" dirty="0" smtClean="0"/>
              <a:t>А </a:t>
            </a:r>
            <a:r>
              <a:rPr lang="en-US" sz="2000" dirty="0" smtClean="0"/>
              <a:t>և</a:t>
            </a:r>
            <a:r>
              <a:rPr lang="ru-RU" sz="2000" dirty="0" smtClean="0"/>
              <a:t> </a:t>
            </a:r>
            <a:r>
              <a:rPr lang="ru-RU" dirty="0" smtClean="0"/>
              <a:t> </a:t>
            </a:r>
            <a:r>
              <a:rPr lang="ru-RU" dirty="0"/>
              <a:t>С, </a:t>
            </a:r>
            <a:r>
              <a:rPr lang="en-US" dirty="0"/>
              <a:t>BD </a:t>
            </a:r>
            <a:r>
              <a:rPr lang="ru-RU" dirty="0"/>
              <a:t>– </a:t>
            </a:r>
          </a:p>
          <a:p>
            <a:r>
              <a:rPr lang="hy-AM" sz="2000" dirty="0" smtClean="0"/>
              <a:t>Կ</a:t>
            </a:r>
            <a:r>
              <a:rPr lang="en-US" sz="2000" dirty="0" smtClean="0"/>
              <a:t>իսում է        </a:t>
            </a:r>
            <a:r>
              <a:rPr lang="ru-RU" dirty="0" smtClean="0"/>
              <a:t>  </a:t>
            </a:r>
            <a:r>
              <a:rPr lang="ru-RU" dirty="0"/>
              <a:t>В </a:t>
            </a:r>
            <a:r>
              <a:rPr lang="en-US" sz="2000" dirty="0" smtClean="0"/>
              <a:t>և</a:t>
            </a:r>
            <a:r>
              <a:rPr lang="ru-RU" dirty="0" smtClean="0"/>
              <a:t> </a:t>
            </a:r>
            <a:r>
              <a:rPr lang="en-US" dirty="0"/>
              <a:t>D</a:t>
            </a:r>
            <a:r>
              <a:rPr lang="ru-RU" dirty="0"/>
              <a:t>.</a:t>
            </a:r>
          </a:p>
          <a:p>
            <a:r>
              <a:rPr lang="ru-RU" sz="2000" dirty="0"/>
              <a:t>3</a:t>
            </a:r>
            <a:r>
              <a:rPr lang="ru-RU" dirty="0"/>
              <a:t>. </a:t>
            </a:r>
            <a:r>
              <a:rPr lang="en-US" sz="2000" dirty="0"/>
              <a:t>AB=BC=CD=AD</a:t>
            </a:r>
          </a:p>
          <a:p>
            <a:endParaRPr lang="en-US" dirty="0"/>
          </a:p>
          <a:p>
            <a:endParaRPr lang="ru-RU" sz="2000" dirty="0"/>
          </a:p>
        </p:txBody>
      </p:sp>
      <p:sp>
        <p:nvSpPr>
          <p:cNvPr id="38936" name="Line 29"/>
          <p:cNvSpPr>
            <a:spLocks noChangeShapeType="1"/>
          </p:cNvSpPr>
          <p:nvPr/>
        </p:nvSpPr>
        <p:spPr bwMode="auto">
          <a:xfrm>
            <a:off x="4067175" y="1916113"/>
            <a:ext cx="0" cy="2174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38937" name="Line 30"/>
          <p:cNvSpPr>
            <a:spLocks noChangeShapeType="1"/>
          </p:cNvSpPr>
          <p:nvPr/>
        </p:nvSpPr>
        <p:spPr bwMode="auto">
          <a:xfrm>
            <a:off x="3851275" y="2133600"/>
            <a:ext cx="4333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grpSp>
        <p:nvGrpSpPr>
          <p:cNvPr id="38938" name="Group 31"/>
          <p:cNvGrpSpPr>
            <a:grpSpLocks/>
          </p:cNvGrpSpPr>
          <p:nvPr/>
        </p:nvGrpSpPr>
        <p:grpSpPr bwMode="auto">
          <a:xfrm>
            <a:off x="3203575" y="3068638"/>
            <a:ext cx="215900" cy="215900"/>
            <a:chOff x="1837" y="3974"/>
            <a:chExt cx="136" cy="136"/>
          </a:xfrm>
        </p:grpSpPr>
        <p:sp>
          <p:nvSpPr>
            <p:cNvPr id="38962" name="Line 32"/>
            <p:cNvSpPr>
              <a:spLocks noChangeShapeType="1"/>
            </p:cNvSpPr>
            <p:nvPr/>
          </p:nvSpPr>
          <p:spPr bwMode="auto">
            <a:xfrm flipH="1">
              <a:off x="1837" y="3974"/>
              <a:ext cx="45" cy="1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8963" name="Line 33"/>
            <p:cNvSpPr>
              <a:spLocks noChangeShapeType="1"/>
            </p:cNvSpPr>
            <p:nvPr/>
          </p:nvSpPr>
          <p:spPr bwMode="auto">
            <a:xfrm>
              <a:off x="1837" y="4110"/>
              <a:ext cx="13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38939" name="Group 34"/>
          <p:cNvGrpSpPr>
            <a:grpSpLocks/>
          </p:cNvGrpSpPr>
          <p:nvPr/>
        </p:nvGrpSpPr>
        <p:grpSpPr bwMode="auto">
          <a:xfrm>
            <a:off x="3851275" y="3068638"/>
            <a:ext cx="215900" cy="215900"/>
            <a:chOff x="1837" y="3974"/>
            <a:chExt cx="136" cy="136"/>
          </a:xfrm>
        </p:grpSpPr>
        <p:sp>
          <p:nvSpPr>
            <p:cNvPr id="38960" name="Line 35"/>
            <p:cNvSpPr>
              <a:spLocks noChangeShapeType="1"/>
            </p:cNvSpPr>
            <p:nvPr/>
          </p:nvSpPr>
          <p:spPr bwMode="auto">
            <a:xfrm flipH="1">
              <a:off x="1837" y="3974"/>
              <a:ext cx="45" cy="1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8961" name="Line 36"/>
            <p:cNvSpPr>
              <a:spLocks noChangeShapeType="1"/>
            </p:cNvSpPr>
            <p:nvPr/>
          </p:nvSpPr>
          <p:spPr bwMode="auto">
            <a:xfrm>
              <a:off x="1837" y="4110"/>
              <a:ext cx="13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38940" name="Group 37"/>
          <p:cNvGrpSpPr>
            <a:grpSpLocks/>
          </p:cNvGrpSpPr>
          <p:nvPr/>
        </p:nvGrpSpPr>
        <p:grpSpPr bwMode="auto">
          <a:xfrm>
            <a:off x="4859338" y="3429000"/>
            <a:ext cx="215900" cy="215900"/>
            <a:chOff x="1837" y="3974"/>
            <a:chExt cx="136" cy="136"/>
          </a:xfrm>
        </p:grpSpPr>
        <p:sp>
          <p:nvSpPr>
            <p:cNvPr id="38958" name="Line 38"/>
            <p:cNvSpPr>
              <a:spLocks noChangeShapeType="1"/>
            </p:cNvSpPr>
            <p:nvPr/>
          </p:nvSpPr>
          <p:spPr bwMode="auto">
            <a:xfrm flipH="1">
              <a:off x="1837" y="3974"/>
              <a:ext cx="45" cy="1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8959" name="Line 39"/>
            <p:cNvSpPr>
              <a:spLocks noChangeShapeType="1"/>
            </p:cNvSpPr>
            <p:nvPr/>
          </p:nvSpPr>
          <p:spPr bwMode="auto">
            <a:xfrm>
              <a:off x="1837" y="4110"/>
              <a:ext cx="13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38941" name="Group 40"/>
          <p:cNvGrpSpPr>
            <a:grpSpLocks/>
          </p:cNvGrpSpPr>
          <p:nvPr/>
        </p:nvGrpSpPr>
        <p:grpSpPr bwMode="auto">
          <a:xfrm>
            <a:off x="5508625" y="3429000"/>
            <a:ext cx="215900" cy="215900"/>
            <a:chOff x="1837" y="3974"/>
            <a:chExt cx="136" cy="136"/>
          </a:xfrm>
        </p:grpSpPr>
        <p:sp>
          <p:nvSpPr>
            <p:cNvPr id="38956" name="Line 41"/>
            <p:cNvSpPr>
              <a:spLocks noChangeShapeType="1"/>
            </p:cNvSpPr>
            <p:nvPr/>
          </p:nvSpPr>
          <p:spPr bwMode="auto">
            <a:xfrm flipH="1">
              <a:off x="1837" y="3974"/>
              <a:ext cx="45" cy="1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8957" name="Line 42"/>
            <p:cNvSpPr>
              <a:spLocks noChangeShapeType="1"/>
            </p:cNvSpPr>
            <p:nvPr/>
          </p:nvSpPr>
          <p:spPr bwMode="auto">
            <a:xfrm>
              <a:off x="1837" y="4110"/>
              <a:ext cx="13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38942" name="Group 43"/>
          <p:cNvGrpSpPr>
            <a:grpSpLocks/>
          </p:cNvGrpSpPr>
          <p:nvPr/>
        </p:nvGrpSpPr>
        <p:grpSpPr bwMode="auto">
          <a:xfrm>
            <a:off x="6588125" y="4581525"/>
            <a:ext cx="215900" cy="215900"/>
            <a:chOff x="1837" y="3974"/>
            <a:chExt cx="136" cy="136"/>
          </a:xfrm>
        </p:grpSpPr>
        <p:sp>
          <p:nvSpPr>
            <p:cNvPr id="38954" name="Line 44"/>
            <p:cNvSpPr>
              <a:spLocks noChangeShapeType="1"/>
            </p:cNvSpPr>
            <p:nvPr/>
          </p:nvSpPr>
          <p:spPr bwMode="auto">
            <a:xfrm flipH="1">
              <a:off x="1837" y="3974"/>
              <a:ext cx="45" cy="1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8955" name="Line 45"/>
            <p:cNvSpPr>
              <a:spLocks noChangeShapeType="1"/>
            </p:cNvSpPr>
            <p:nvPr/>
          </p:nvSpPr>
          <p:spPr bwMode="auto">
            <a:xfrm>
              <a:off x="1837" y="4110"/>
              <a:ext cx="13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38943" name="Group 46"/>
          <p:cNvGrpSpPr>
            <a:grpSpLocks/>
          </p:cNvGrpSpPr>
          <p:nvPr/>
        </p:nvGrpSpPr>
        <p:grpSpPr bwMode="auto">
          <a:xfrm>
            <a:off x="7164388" y="4581525"/>
            <a:ext cx="215900" cy="215900"/>
            <a:chOff x="1837" y="3974"/>
            <a:chExt cx="136" cy="136"/>
          </a:xfrm>
        </p:grpSpPr>
        <p:sp>
          <p:nvSpPr>
            <p:cNvPr id="38952" name="Line 47"/>
            <p:cNvSpPr>
              <a:spLocks noChangeShapeType="1"/>
            </p:cNvSpPr>
            <p:nvPr/>
          </p:nvSpPr>
          <p:spPr bwMode="auto">
            <a:xfrm flipH="1">
              <a:off x="1837" y="3974"/>
              <a:ext cx="45" cy="1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8953" name="Line 48"/>
            <p:cNvSpPr>
              <a:spLocks noChangeShapeType="1"/>
            </p:cNvSpPr>
            <p:nvPr/>
          </p:nvSpPr>
          <p:spPr bwMode="auto">
            <a:xfrm>
              <a:off x="1837" y="4110"/>
              <a:ext cx="13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38944" name="Group 49"/>
          <p:cNvGrpSpPr>
            <a:grpSpLocks/>
          </p:cNvGrpSpPr>
          <p:nvPr/>
        </p:nvGrpSpPr>
        <p:grpSpPr bwMode="auto">
          <a:xfrm>
            <a:off x="7812088" y="5013325"/>
            <a:ext cx="215900" cy="215900"/>
            <a:chOff x="1837" y="3974"/>
            <a:chExt cx="136" cy="136"/>
          </a:xfrm>
        </p:grpSpPr>
        <p:sp>
          <p:nvSpPr>
            <p:cNvPr id="38950" name="Line 50"/>
            <p:cNvSpPr>
              <a:spLocks noChangeShapeType="1"/>
            </p:cNvSpPr>
            <p:nvPr/>
          </p:nvSpPr>
          <p:spPr bwMode="auto">
            <a:xfrm flipH="1">
              <a:off x="1837" y="3974"/>
              <a:ext cx="45" cy="1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8951" name="Line 51"/>
            <p:cNvSpPr>
              <a:spLocks noChangeShapeType="1"/>
            </p:cNvSpPr>
            <p:nvPr/>
          </p:nvSpPr>
          <p:spPr bwMode="auto">
            <a:xfrm>
              <a:off x="1837" y="4110"/>
              <a:ext cx="13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38945" name="Group 52"/>
          <p:cNvGrpSpPr>
            <a:grpSpLocks/>
          </p:cNvGrpSpPr>
          <p:nvPr/>
        </p:nvGrpSpPr>
        <p:grpSpPr bwMode="auto">
          <a:xfrm>
            <a:off x="8388350" y="5013325"/>
            <a:ext cx="215900" cy="215900"/>
            <a:chOff x="1837" y="3974"/>
            <a:chExt cx="136" cy="136"/>
          </a:xfrm>
        </p:grpSpPr>
        <p:sp>
          <p:nvSpPr>
            <p:cNvPr id="38948" name="Line 53"/>
            <p:cNvSpPr>
              <a:spLocks noChangeShapeType="1"/>
            </p:cNvSpPr>
            <p:nvPr/>
          </p:nvSpPr>
          <p:spPr bwMode="auto">
            <a:xfrm flipH="1">
              <a:off x="1837" y="3974"/>
              <a:ext cx="45" cy="1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8949" name="Line 54"/>
            <p:cNvSpPr>
              <a:spLocks noChangeShapeType="1"/>
            </p:cNvSpPr>
            <p:nvPr/>
          </p:nvSpPr>
          <p:spPr bwMode="auto">
            <a:xfrm>
              <a:off x="1837" y="4110"/>
              <a:ext cx="13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38946" name="Line 55"/>
          <p:cNvSpPr>
            <a:spLocks noChangeShapeType="1"/>
          </p:cNvSpPr>
          <p:nvPr/>
        </p:nvSpPr>
        <p:spPr bwMode="auto">
          <a:xfrm>
            <a:off x="6877050" y="3213100"/>
            <a:ext cx="0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38947" name="Line 56"/>
          <p:cNvSpPr>
            <a:spLocks noChangeShapeType="1"/>
          </p:cNvSpPr>
          <p:nvPr/>
        </p:nvSpPr>
        <p:spPr bwMode="auto">
          <a:xfrm>
            <a:off x="6659563" y="3429000"/>
            <a:ext cx="43338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accent1"/>
            </a:gs>
            <a:gs pos="50000">
              <a:schemeClr val="bg1"/>
            </a:gs>
            <a:gs pos="100000">
              <a:schemeClr val="accent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3035300" cy="490537"/>
          </a:xfrm>
        </p:spPr>
        <p:txBody>
          <a:bodyPr/>
          <a:lstStyle/>
          <a:p>
            <a:pPr algn="l" eaLnBrk="1" hangingPunct="1"/>
            <a:r>
              <a:rPr lang="ru-RU" sz="2400" b="1" smtClean="0"/>
              <a:t>№ 1</a:t>
            </a:r>
          </a:p>
        </p:txBody>
      </p:sp>
      <p:sp>
        <p:nvSpPr>
          <p:cNvPr id="5123" name="AutoShape 3"/>
          <p:cNvSpPr>
            <a:spLocks noChangeArrowheads="1"/>
          </p:cNvSpPr>
          <p:nvPr/>
        </p:nvSpPr>
        <p:spPr bwMode="auto">
          <a:xfrm>
            <a:off x="1403350" y="1268413"/>
            <a:ext cx="4464050" cy="1800225"/>
          </a:xfrm>
          <a:prstGeom prst="parallelogram">
            <a:avLst>
              <a:gd name="adj" fmla="val 61993"/>
            </a:avLst>
          </a:prstGeom>
          <a:solidFill>
            <a:schemeClr val="accent1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ru-RU" sz="3600"/>
          </a:p>
        </p:txBody>
      </p:sp>
      <p:sp>
        <p:nvSpPr>
          <p:cNvPr id="6148" name="Line 4"/>
          <p:cNvSpPr>
            <a:spLocks noChangeShapeType="1"/>
          </p:cNvSpPr>
          <p:nvPr/>
        </p:nvSpPr>
        <p:spPr bwMode="auto">
          <a:xfrm flipV="1">
            <a:off x="1403350" y="1268413"/>
            <a:ext cx="3600450" cy="18002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6149" name="Line 5"/>
          <p:cNvSpPr>
            <a:spLocks noChangeShapeType="1"/>
          </p:cNvSpPr>
          <p:nvPr/>
        </p:nvSpPr>
        <p:spPr bwMode="auto">
          <a:xfrm>
            <a:off x="1835150" y="2060575"/>
            <a:ext cx="360363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6150" name="Line 6"/>
          <p:cNvSpPr>
            <a:spLocks noChangeShapeType="1"/>
          </p:cNvSpPr>
          <p:nvPr/>
        </p:nvSpPr>
        <p:spPr bwMode="auto">
          <a:xfrm>
            <a:off x="1763713" y="2205038"/>
            <a:ext cx="43338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6151" name="Line 7"/>
          <p:cNvSpPr>
            <a:spLocks noChangeShapeType="1"/>
          </p:cNvSpPr>
          <p:nvPr/>
        </p:nvSpPr>
        <p:spPr bwMode="auto">
          <a:xfrm>
            <a:off x="3419475" y="1125538"/>
            <a:ext cx="0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6152" name="Line 8"/>
          <p:cNvSpPr>
            <a:spLocks noChangeShapeType="1"/>
          </p:cNvSpPr>
          <p:nvPr/>
        </p:nvSpPr>
        <p:spPr bwMode="auto">
          <a:xfrm>
            <a:off x="3563938" y="1125538"/>
            <a:ext cx="0" cy="2873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6153" name="Line 9"/>
          <p:cNvSpPr>
            <a:spLocks noChangeShapeType="1"/>
          </p:cNvSpPr>
          <p:nvPr/>
        </p:nvSpPr>
        <p:spPr bwMode="auto">
          <a:xfrm>
            <a:off x="3419475" y="1125538"/>
            <a:ext cx="0" cy="2873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6154" name="Arc 10"/>
          <p:cNvSpPr>
            <a:spLocks/>
          </p:cNvSpPr>
          <p:nvPr/>
        </p:nvSpPr>
        <p:spPr bwMode="auto">
          <a:xfrm rot="1164820">
            <a:off x="2124075" y="2708275"/>
            <a:ext cx="215900" cy="288925"/>
          </a:xfrm>
          <a:custGeom>
            <a:avLst/>
            <a:gdLst>
              <a:gd name="T0" fmla="*/ 0 w 21600"/>
              <a:gd name="T1" fmla="*/ 0 h 21600"/>
              <a:gd name="T2" fmla="*/ 215900 w 21600"/>
              <a:gd name="T3" fmla="*/ 288925 h 21600"/>
              <a:gd name="T4" fmla="*/ 0 w 21600"/>
              <a:gd name="T5" fmla="*/ 288925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6155" name="Text Box 11"/>
          <p:cNvSpPr txBox="1">
            <a:spLocks noChangeArrowheads="1"/>
          </p:cNvSpPr>
          <p:nvPr/>
        </p:nvSpPr>
        <p:spPr bwMode="auto">
          <a:xfrm>
            <a:off x="900113" y="2924175"/>
            <a:ext cx="5143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600"/>
              <a:t>А</a:t>
            </a:r>
          </a:p>
        </p:txBody>
      </p:sp>
      <p:sp>
        <p:nvSpPr>
          <p:cNvPr id="6156" name="Text Box 12"/>
          <p:cNvSpPr txBox="1">
            <a:spLocks noChangeArrowheads="1"/>
          </p:cNvSpPr>
          <p:nvPr/>
        </p:nvSpPr>
        <p:spPr bwMode="auto">
          <a:xfrm>
            <a:off x="2268538" y="692150"/>
            <a:ext cx="5143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600"/>
              <a:t>В</a:t>
            </a:r>
          </a:p>
        </p:txBody>
      </p:sp>
      <p:sp>
        <p:nvSpPr>
          <p:cNvPr id="6157" name="Text Box 13"/>
          <p:cNvSpPr txBox="1">
            <a:spLocks noChangeArrowheads="1"/>
          </p:cNvSpPr>
          <p:nvPr/>
        </p:nvSpPr>
        <p:spPr bwMode="auto">
          <a:xfrm>
            <a:off x="4643438" y="692150"/>
            <a:ext cx="4889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600"/>
              <a:t>Е</a:t>
            </a:r>
          </a:p>
        </p:txBody>
      </p:sp>
      <p:sp>
        <p:nvSpPr>
          <p:cNvPr id="6158" name="Text Box 14"/>
          <p:cNvSpPr txBox="1">
            <a:spLocks noChangeArrowheads="1"/>
          </p:cNvSpPr>
          <p:nvPr/>
        </p:nvSpPr>
        <p:spPr bwMode="auto">
          <a:xfrm>
            <a:off x="5795963" y="692150"/>
            <a:ext cx="5143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600"/>
              <a:t>С</a:t>
            </a:r>
          </a:p>
        </p:txBody>
      </p:sp>
      <p:sp>
        <p:nvSpPr>
          <p:cNvPr id="6159" name="Text Box 15"/>
          <p:cNvSpPr txBox="1">
            <a:spLocks noChangeArrowheads="1"/>
          </p:cNvSpPr>
          <p:nvPr/>
        </p:nvSpPr>
        <p:spPr bwMode="auto">
          <a:xfrm>
            <a:off x="4716463" y="2852738"/>
            <a:ext cx="5143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600"/>
              <a:t>D</a:t>
            </a:r>
            <a:endParaRPr lang="ru-RU" sz="3600"/>
          </a:p>
        </p:txBody>
      </p:sp>
      <p:sp>
        <p:nvSpPr>
          <p:cNvPr id="6160" name="Text Box 16"/>
          <p:cNvSpPr txBox="1">
            <a:spLocks noChangeArrowheads="1"/>
          </p:cNvSpPr>
          <p:nvPr/>
        </p:nvSpPr>
        <p:spPr bwMode="auto">
          <a:xfrm>
            <a:off x="2339975" y="2492375"/>
            <a:ext cx="6350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/>
              <a:t>32</a:t>
            </a:r>
            <a:endParaRPr lang="ru-RU" sz="3200"/>
          </a:p>
        </p:txBody>
      </p:sp>
      <p:sp>
        <p:nvSpPr>
          <p:cNvPr id="6161" name="Text Box 17"/>
          <p:cNvSpPr txBox="1">
            <a:spLocks noChangeArrowheads="1"/>
          </p:cNvSpPr>
          <p:nvPr/>
        </p:nvSpPr>
        <p:spPr bwMode="auto">
          <a:xfrm>
            <a:off x="2771775" y="2420938"/>
            <a:ext cx="2921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/>
              <a:t>o</a:t>
            </a:r>
            <a:endParaRPr lang="ru-RU" sz="1400"/>
          </a:p>
        </p:txBody>
      </p:sp>
      <p:sp>
        <p:nvSpPr>
          <p:cNvPr id="6162" name="Text Box 18"/>
          <p:cNvSpPr txBox="1">
            <a:spLocks noChangeArrowheads="1"/>
          </p:cNvSpPr>
          <p:nvPr/>
        </p:nvSpPr>
        <p:spPr bwMode="auto">
          <a:xfrm>
            <a:off x="2411413" y="4221163"/>
            <a:ext cx="4464684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dirty="0"/>
              <a:t>ABCD – </a:t>
            </a:r>
            <a:r>
              <a:rPr lang="ru-RU" sz="2800" dirty="0" smtClean="0"/>
              <a:t>զուգահեռագիծ է</a:t>
            </a:r>
            <a:endParaRPr lang="ru-RU" sz="2800" dirty="0"/>
          </a:p>
          <a:p>
            <a:r>
              <a:rPr lang="ru-RU" sz="2800" i="1" dirty="0" smtClean="0"/>
              <a:t>Գտնել        С</a:t>
            </a:r>
            <a:r>
              <a:rPr lang="ru-RU" sz="2800" i="1" dirty="0"/>
              <a:t>, </a:t>
            </a:r>
            <a:r>
              <a:rPr lang="en-US" sz="2800" i="1" dirty="0"/>
              <a:t>    </a:t>
            </a:r>
            <a:r>
              <a:rPr lang="en-US" sz="2800" i="1" dirty="0" smtClean="0"/>
              <a:t>D</a:t>
            </a:r>
            <a:r>
              <a:rPr lang="en-US" sz="2800" i="1" dirty="0"/>
              <a:t>.</a:t>
            </a:r>
            <a:endParaRPr lang="ru-RU" sz="2800" i="1" dirty="0"/>
          </a:p>
        </p:txBody>
      </p:sp>
      <p:grpSp>
        <p:nvGrpSpPr>
          <p:cNvPr id="6163" name="Group 19"/>
          <p:cNvGrpSpPr>
            <a:grpSpLocks/>
          </p:cNvGrpSpPr>
          <p:nvPr/>
        </p:nvGrpSpPr>
        <p:grpSpPr bwMode="auto">
          <a:xfrm>
            <a:off x="3995738" y="4725144"/>
            <a:ext cx="287337" cy="287337"/>
            <a:chOff x="2064" y="3249"/>
            <a:chExt cx="181" cy="181"/>
          </a:xfrm>
        </p:grpSpPr>
        <p:sp>
          <p:nvSpPr>
            <p:cNvPr id="6169" name="Line 20"/>
            <p:cNvSpPr>
              <a:spLocks noChangeShapeType="1"/>
            </p:cNvSpPr>
            <p:nvPr/>
          </p:nvSpPr>
          <p:spPr bwMode="auto">
            <a:xfrm flipH="1">
              <a:off x="2064" y="3249"/>
              <a:ext cx="90" cy="18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6170" name="Line 21"/>
            <p:cNvSpPr>
              <a:spLocks noChangeShapeType="1"/>
            </p:cNvSpPr>
            <p:nvPr/>
          </p:nvSpPr>
          <p:spPr bwMode="auto">
            <a:xfrm>
              <a:off x="2064" y="3430"/>
              <a:ext cx="181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6164" name="Group 22"/>
          <p:cNvGrpSpPr>
            <a:grpSpLocks/>
          </p:cNvGrpSpPr>
          <p:nvPr/>
        </p:nvGrpSpPr>
        <p:grpSpPr bwMode="auto">
          <a:xfrm>
            <a:off x="4859338" y="4725144"/>
            <a:ext cx="287337" cy="287337"/>
            <a:chOff x="2064" y="3249"/>
            <a:chExt cx="181" cy="181"/>
          </a:xfrm>
        </p:grpSpPr>
        <p:sp>
          <p:nvSpPr>
            <p:cNvPr id="6167" name="Line 23"/>
            <p:cNvSpPr>
              <a:spLocks noChangeShapeType="1"/>
            </p:cNvSpPr>
            <p:nvPr/>
          </p:nvSpPr>
          <p:spPr bwMode="auto">
            <a:xfrm flipH="1">
              <a:off x="2064" y="3249"/>
              <a:ext cx="90" cy="18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6168" name="Line 24"/>
            <p:cNvSpPr>
              <a:spLocks noChangeShapeType="1"/>
            </p:cNvSpPr>
            <p:nvPr/>
          </p:nvSpPr>
          <p:spPr bwMode="auto">
            <a:xfrm>
              <a:off x="2064" y="3430"/>
              <a:ext cx="181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6165" name="Rectangle 25"/>
          <p:cNvSpPr>
            <a:spLocks noGrp="1" noChangeArrowheads="1"/>
          </p:cNvSpPr>
          <p:nvPr>
            <p:ph type="body" idx="1"/>
          </p:nvPr>
        </p:nvSpPr>
        <p:spPr>
          <a:xfrm flipH="1">
            <a:off x="387350" y="6021388"/>
            <a:ext cx="69850" cy="104775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endParaRPr lang="ru-RU" sz="800" smtClean="0"/>
          </a:p>
        </p:txBody>
      </p:sp>
      <p:sp>
        <p:nvSpPr>
          <p:cNvPr id="6166" name="AutoShape 27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323850" y="5734050"/>
            <a:ext cx="431800" cy="485775"/>
          </a:xfrm>
          <a:prstGeom prst="leftArrow">
            <a:avLst>
              <a:gd name="adj1" fmla="val 50000"/>
              <a:gd name="adj2" fmla="val 25000"/>
            </a:avLst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accent1"/>
            </a:gs>
            <a:gs pos="50000">
              <a:schemeClr val="bg1"/>
            </a:gs>
            <a:gs pos="100000">
              <a:schemeClr val="accent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260350"/>
            <a:ext cx="2243137" cy="561975"/>
          </a:xfrm>
        </p:spPr>
        <p:txBody>
          <a:bodyPr/>
          <a:lstStyle/>
          <a:p>
            <a:pPr algn="l" eaLnBrk="1" hangingPunct="1"/>
            <a:r>
              <a:rPr lang="ru-RU" sz="2400" b="1" smtClean="0"/>
              <a:t>№ 2</a:t>
            </a:r>
          </a:p>
        </p:txBody>
      </p:sp>
      <p:grpSp>
        <p:nvGrpSpPr>
          <p:cNvPr id="2" name="Group 5"/>
          <p:cNvGrpSpPr>
            <a:grpSpLocks/>
          </p:cNvGrpSpPr>
          <p:nvPr/>
        </p:nvGrpSpPr>
        <p:grpSpPr bwMode="auto">
          <a:xfrm rot="-2105331">
            <a:off x="1042988" y="1268413"/>
            <a:ext cx="7200900" cy="2305050"/>
            <a:chOff x="657" y="799"/>
            <a:chExt cx="4536" cy="1452"/>
          </a:xfrm>
        </p:grpSpPr>
        <p:sp>
          <p:nvSpPr>
            <p:cNvPr id="7185" name="AutoShape 6"/>
            <p:cNvSpPr>
              <a:spLocks noChangeArrowheads="1"/>
            </p:cNvSpPr>
            <p:nvPr/>
          </p:nvSpPr>
          <p:spPr bwMode="auto">
            <a:xfrm rot="1067874">
              <a:off x="657" y="799"/>
              <a:ext cx="4536" cy="1452"/>
            </a:xfrm>
            <a:prstGeom prst="diamond">
              <a:avLst/>
            </a:prstGeom>
            <a:solidFill>
              <a:schemeClr val="accent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ru-RU" sz="1200"/>
            </a:p>
          </p:txBody>
        </p:sp>
        <p:sp>
          <p:nvSpPr>
            <p:cNvPr id="7186" name="Line 7"/>
            <p:cNvSpPr>
              <a:spLocks noChangeShapeType="1"/>
            </p:cNvSpPr>
            <p:nvPr/>
          </p:nvSpPr>
          <p:spPr bwMode="auto">
            <a:xfrm>
              <a:off x="3152" y="845"/>
              <a:ext cx="0" cy="136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7187" name="Rectangle 8"/>
            <p:cNvSpPr>
              <a:spLocks noChangeArrowheads="1"/>
            </p:cNvSpPr>
            <p:nvPr/>
          </p:nvSpPr>
          <p:spPr bwMode="auto">
            <a:xfrm>
              <a:off x="3152" y="2069"/>
              <a:ext cx="136" cy="13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7188" name="Arc 9"/>
            <p:cNvSpPr>
              <a:spLocks/>
            </p:cNvSpPr>
            <p:nvPr/>
          </p:nvSpPr>
          <p:spPr bwMode="auto">
            <a:xfrm rot="6554328">
              <a:off x="3185" y="994"/>
              <a:ext cx="226" cy="200"/>
            </a:xfrm>
            <a:custGeom>
              <a:avLst/>
              <a:gdLst>
                <a:gd name="T0" fmla="*/ 0 w 21600"/>
                <a:gd name="T1" fmla="*/ 0 h 21600"/>
                <a:gd name="T2" fmla="*/ 226 w 21600"/>
                <a:gd name="T3" fmla="*/ 200 h 21600"/>
                <a:gd name="T4" fmla="*/ 0 w 21600"/>
                <a:gd name="T5" fmla="*/ 200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</p:grpSp>
      <p:sp>
        <p:nvSpPr>
          <p:cNvPr id="7173" name="Text Box 10"/>
          <p:cNvSpPr txBox="1">
            <a:spLocks noChangeArrowheads="1"/>
          </p:cNvSpPr>
          <p:nvPr/>
        </p:nvSpPr>
        <p:spPr bwMode="auto">
          <a:xfrm>
            <a:off x="4716463" y="1557338"/>
            <a:ext cx="7048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/>
              <a:t>60</a:t>
            </a:r>
          </a:p>
        </p:txBody>
      </p:sp>
      <p:sp>
        <p:nvSpPr>
          <p:cNvPr id="7174" name="Text Box 11"/>
          <p:cNvSpPr txBox="1">
            <a:spLocks noChangeArrowheads="1"/>
          </p:cNvSpPr>
          <p:nvPr/>
        </p:nvSpPr>
        <p:spPr bwMode="auto">
          <a:xfrm>
            <a:off x="5056188" y="1362075"/>
            <a:ext cx="18415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ru-RU" sz="1200"/>
          </a:p>
        </p:txBody>
      </p:sp>
      <p:sp>
        <p:nvSpPr>
          <p:cNvPr id="7175" name="Text Box 12"/>
          <p:cNvSpPr txBox="1">
            <a:spLocks noChangeArrowheads="1"/>
          </p:cNvSpPr>
          <p:nvPr/>
        </p:nvSpPr>
        <p:spPr bwMode="auto">
          <a:xfrm>
            <a:off x="5076825" y="1484313"/>
            <a:ext cx="268288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1200"/>
              <a:t>0</a:t>
            </a:r>
          </a:p>
        </p:txBody>
      </p:sp>
      <p:sp>
        <p:nvSpPr>
          <p:cNvPr id="7176" name="Text Box 13"/>
          <p:cNvSpPr txBox="1">
            <a:spLocks noChangeArrowheads="1"/>
          </p:cNvSpPr>
          <p:nvPr/>
        </p:nvSpPr>
        <p:spPr bwMode="auto">
          <a:xfrm>
            <a:off x="4048125" y="2008188"/>
            <a:ext cx="792205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dirty="0"/>
              <a:t>2 </a:t>
            </a:r>
            <a:r>
              <a:rPr lang="ru-RU" dirty="0" smtClean="0"/>
              <a:t>սմ</a:t>
            </a:r>
            <a:endParaRPr lang="ru-RU" dirty="0"/>
          </a:p>
        </p:txBody>
      </p:sp>
      <p:sp>
        <p:nvSpPr>
          <p:cNvPr id="7177" name="Text Box 14"/>
          <p:cNvSpPr txBox="1">
            <a:spLocks noChangeArrowheads="1"/>
          </p:cNvSpPr>
          <p:nvPr/>
        </p:nvSpPr>
        <p:spPr bwMode="auto">
          <a:xfrm rot="19525813">
            <a:off x="2412150" y="1861493"/>
            <a:ext cx="963725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dirty="0"/>
              <a:t>10 </a:t>
            </a:r>
            <a:r>
              <a:rPr lang="ru-RU" dirty="0" smtClean="0"/>
              <a:t>սմ</a:t>
            </a:r>
            <a:endParaRPr lang="ru-RU" dirty="0"/>
          </a:p>
        </p:txBody>
      </p:sp>
      <p:sp>
        <p:nvSpPr>
          <p:cNvPr id="7178" name="Text Box 15"/>
          <p:cNvSpPr txBox="1">
            <a:spLocks noChangeArrowheads="1"/>
          </p:cNvSpPr>
          <p:nvPr/>
        </p:nvSpPr>
        <p:spPr bwMode="auto">
          <a:xfrm>
            <a:off x="4140200" y="765175"/>
            <a:ext cx="44132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/>
              <a:t>N</a:t>
            </a:r>
            <a:endParaRPr lang="ru-RU" sz="2800"/>
          </a:p>
        </p:txBody>
      </p:sp>
      <p:sp>
        <p:nvSpPr>
          <p:cNvPr id="7179" name="Text Box 16"/>
          <p:cNvSpPr txBox="1">
            <a:spLocks noChangeArrowheads="1"/>
          </p:cNvSpPr>
          <p:nvPr/>
        </p:nvSpPr>
        <p:spPr bwMode="auto">
          <a:xfrm>
            <a:off x="8151813" y="733425"/>
            <a:ext cx="44132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/>
              <a:t>K</a:t>
            </a:r>
            <a:endParaRPr lang="ru-RU" sz="2800"/>
          </a:p>
        </p:txBody>
      </p:sp>
      <p:sp>
        <p:nvSpPr>
          <p:cNvPr id="7180" name="Text Box 17"/>
          <p:cNvSpPr txBox="1">
            <a:spLocks noChangeArrowheads="1"/>
          </p:cNvSpPr>
          <p:nvPr/>
        </p:nvSpPr>
        <p:spPr bwMode="auto">
          <a:xfrm>
            <a:off x="5632450" y="2892425"/>
            <a:ext cx="420688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/>
              <a:t>E</a:t>
            </a:r>
            <a:endParaRPr lang="ru-RU" sz="2800"/>
          </a:p>
        </p:txBody>
      </p:sp>
      <p:sp>
        <p:nvSpPr>
          <p:cNvPr id="7181" name="Text Box 18"/>
          <p:cNvSpPr txBox="1">
            <a:spLocks noChangeArrowheads="1"/>
          </p:cNvSpPr>
          <p:nvPr/>
        </p:nvSpPr>
        <p:spPr bwMode="auto">
          <a:xfrm>
            <a:off x="4911725" y="3468688"/>
            <a:ext cx="420688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/>
              <a:t>P</a:t>
            </a:r>
            <a:endParaRPr lang="ru-RU" sz="2800"/>
          </a:p>
        </p:txBody>
      </p:sp>
      <p:sp>
        <p:nvSpPr>
          <p:cNvPr id="7182" name="Text Box 19"/>
          <p:cNvSpPr txBox="1">
            <a:spLocks noChangeArrowheads="1"/>
          </p:cNvSpPr>
          <p:nvPr/>
        </p:nvSpPr>
        <p:spPr bwMode="auto">
          <a:xfrm>
            <a:off x="900113" y="3429000"/>
            <a:ext cx="481012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/>
              <a:t>M</a:t>
            </a:r>
            <a:endParaRPr lang="ru-RU" sz="2800"/>
          </a:p>
        </p:txBody>
      </p:sp>
      <p:sp>
        <p:nvSpPr>
          <p:cNvPr id="7183" name="Text Box 20"/>
          <p:cNvSpPr txBox="1">
            <a:spLocks noChangeArrowheads="1"/>
          </p:cNvSpPr>
          <p:nvPr/>
        </p:nvSpPr>
        <p:spPr bwMode="auto">
          <a:xfrm>
            <a:off x="1331913" y="4292600"/>
            <a:ext cx="6211887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 dirty="0"/>
              <a:t>MNKP – </a:t>
            </a:r>
            <a:r>
              <a:rPr lang="ru-RU" sz="3200" dirty="0" smtClean="0"/>
              <a:t>զուգահեռագիծ է</a:t>
            </a:r>
            <a:endParaRPr lang="ru-RU" sz="3200" dirty="0"/>
          </a:p>
          <a:p>
            <a:r>
              <a:rPr lang="ru-RU" sz="3200" i="1" dirty="0" smtClean="0"/>
              <a:t>Գտնել </a:t>
            </a:r>
            <a:r>
              <a:rPr lang="en-US" sz="3200" i="1" dirty="0" smtClean="0"/>
              <a:t>MP</a:t>
            </a:r>
            <a:r>
              <a:rPr lang="ru-RU" sz="3200" i="1" dirty="0"/>
              <a:t>,</a:t>
            </a:r>
            <a:r>
              <a:rPr lang="en-US" sz="3200" i="1" dirty="0"/>
              <a:t>  PK</a:t>
            </a:r>
            <a:r>
              <a:rPr lang="ru-RU" sz="3200" i="1" dirty="0"/>
              <a:t>.</a:t>
            </a:r>
          </a:p>
        </p:txBody>
      </p:sp>
      <p:sp>
        <p:nvSpPr>
          <p:cNvPr id="7184" name="AutoShape 21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323850" y="5661025"/>
            <a:ext cx="431800" cy="485775"/>
          </a:xfrm>
          <a:prstGeom prst="leftArrow">
            <a:avLst>
              <a:gd name="adj1" fmla="val 50000"/>
              <a:gd name="adj2" fmla="val 25000"/>
            </a:avLst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accent1"/>
            </a:gs>
            <a:gs pos="50000">
              <a:schemeClr val="bg1"/>
            </a:gs>
            <a:gs pos="100000">
              <a:schemeClr val="accent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1954213" cy="417512"/>
          </a:xfrm>
        </p:spPr>
        <p:txBody>
          <a:bodyPr/>
          <a:lstStyle/>
          <a:p>
            <a:pPr algn="l" eaLnBrk="1" hangingPunct="1"/>
            <a:r>
              <a:rPr lang="ru-RU" sz="2400" b="1" smtClean="0"/>
              <a:t>№ 3</a:t>
            </a:r>
          </a:p>
        </p:txBody>
      </p:sp>
      <p:sp>
        <p:nvSpPr>
          <p:cNvPr id="8196" name="AutoShape 5"/>
          <p:cNvSpPr>
            <a:spLocks noChangeArrowheads="1"/>
          </p:cNvSpPr>
          <p:nvPr/>
        </p:nvSpPr>
        <p:spPr bwMode="auto">
          <a:xfrm>
            <a:off x="1042988" y="981075"/>
            <a:ext cx="5761037" cy="2592388"/>
          </a:xfrm>
          <a:prstGeom prst="parallelogram">
            <a:avLst>
              <a:gd name="adj" fmla="val 55557"/>
            </a:avLst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ru-RU" sz="3200"/>
          </a:p>
        </p:txBody>
      </p:sp>
      <p:sp>
        <p:nvSpPr>
          <p:cNvPr id="8197" name="Line 6"/>
          <p:cNvSpPr>
            <a:spLocks noChangeShapeType="1"/>
          </p:cNvSpPr>
          <p:nvPr/>
        </p:nvSpPr>
        <p:spPr bwMode="auto">
          <a:xfrm flipV="1">
            <a:off x="1042988" y="981075"/>
            <a:ext cx="5761037" cy="25923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8198" name="Arc 7"/>
          <p:cNvSpPr>
            <a:spLocks/>
          </p:cNvSpPr>
          <p:nvPr/>
        </p:nvSpPr>
        <p:spPr bwMode="auto">
          <a:xfrm rot="-1153840">
            <a:off x="1331913" y="3141663"/>
            <a:ext cx="122237" cy="215900"/>
          </a:xfrm>
          <a:custGeom>
            <a:avLst/>
            <a:gdLst>
              <a:gd name="T0" fmla="*/ 0 w 21600"/>
              <a:gd name="T1" fmla="*/ 0 h 21600"/>
              <a:gd name="T2" fmla="*/ 122237 w 21600"/>
              <a:gd name="T3" fmla="*/ 215900 h 21600"/>
              <a:gd name="T4" fmla="*/ 0 w 21600"/>
              <a:gd name="T5" fmla="*/ 215900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8199" name="Arc 8"/>
          <p:cNvSpPr>
            <a:spLocks/>
          </p:cNvSpPr>
          <p:nvPr/>
        </p:nvSpPr>
        <p:spPr bwMode="auto">
          <a:xfrm rot="-7643207">
            <a:off x="5830887" y="1089026"/>
            <a:ext cx="288925" cy="215900"/>
          </a:xfrm>
          <a:custGeom>
            <a:avLst/>
            <a:gdLst>
              <a:gd name="T0" fmla="*/ 0 w 21600"/>
              <a:gd name="T1" fmla="*/ 0 h 21600"/>
              <a:gd name="T2" fmla="*/ 288925 w 21600"/>
              <a:gd name="T3" fmla="*/ 215900 h 21600"/>
              <a:gd name="T4" fmla="*/ 0 w 21600"/>
              <a:gd name="T5" fmla="*/ 215900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8200" name="Arc 9"/>
          <p:cNvSpPr>
            <a:spLocks/>
          </p:cNvSpPr>
          <p:nvPr/>
        </p:nvSpPr>
        <p:spPr bwMode="auto">
          <a:xfrm rot="-7643207">
            <a:off x="5759450" y="1089026"/>
            <a:ext cx="288925" cy="215900"/>
          </a:xfrm>
          <a:custGeom>
            <a:avLst/>
            <a:gdLst>
              <a:gd name="T0" fmla="*/ 0 w 21600"/>
              <a:gd name="T1" fmla="*/ 0 h 21600"/>
              <a:gd name="T2" fmla="*/ 288925 w 21600"/>
              <a:gd name="T3" fmla="*/ 215900 h 21600"/>
              <a:gd name="T4" fmla="*/ 0 w 21600"/>
              <a:gd name="T5" fmla="*/ 215900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8201" name="Text Box 10"/>
          <p:cNvSpPr txBox="1">
            <a:spLocks noChangeArrowheads="1"/>
          </p:cNvSpPr>
          <p:nvPr/>
        </p:nvSpPr>
        <p:spPr bwMode="auto">
          <a:xfrm>
            <a:off x="539750" y="3357563"/>
            <a:ext cx="477838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200"/>
              <a:t>А</a:t>
            </a:r>
          </a:p>
        </p:txBody>
      </p:sp>
      <p:sp>
        <p:nvSpPr>
          <p:cNvPr id="8202" name="Text Box 11"/>
          <p:cNvSpPr txBox="1">
            <a:spLocks noChangeArrowheads="1"/>
          </p:cNvSpPr>
          <p:nvPr/>
        </p:nvSpPr>
        <p:spPr bwMode="auto">
          <a:xfrm>
            <a:off x="2268538" y="333375"/>
            <a:ext cx="477837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200"/>
              <a:t>В</a:t>
            </a:r>
          </a:p>
        </p:txBody>
      </p:sp>
      <p:sp>
        <p:nvSpPr>
          <p:cNvPr id="8203" name="Text Box 12"/>
          <p:cNvSpPr txBox="1">
            <a:spLocks noChangeArrowheads="1"/>
          </p:cNvSpPr>
          <p:nvPr/>
        </p:nvSpPr>
        <p:spPr bwMode="auto">
          <a:xfrm>
            <a:off x="6804025" y="404813"/>
            <a:ext cx="477838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200"/>
              <a:t>С</a:t>
            </a:r>
          </a:p>
        </p:txBody>
      </p:sp>
      <p:sp>
        <p:nvSpPr>
          <p:cNvPr id="8204" name="Text Box 13"/>
          <p:cNvSpPr txBox="1">
            <a:spLocks noChangeArrowheads="1"/>
          </p:cNvSpPr>
          <p:nvPr/>
        </p:nvSpPr>
        <p:spPr bwMode="auto">
          <a:xfrm>
            <a:off x="5364163" y="3357563"/>
            <a:ext cx="477837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/>
              <a:t>D</a:t>
            </a:r>
            <a:endParaRPr lang="ru-RU" sz="3200"/>
          </a:p>
        </p:txBody>
      </p:sp>
      <p:sp>
        <p:nvSpPr>
          <p:cNvPr id="8205" name="Text Box 14"/>
          <p:cNvSpPr txBox="1">
            <a:spLocks noChangeArrowheads="1"/>
          </p:cNvSpPr>
          <p:nvPr/>
        </p:nvSpPr>
        <p:spPr bwMode="auto">
          <a:xfrm>
            <a:off x="1384300" y="2605088"/>
            <a:ext cx="581025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800"/>
              <a:t>40</a:t>
            </a:r>
          </a:p>
        </p:txBody>
      </p:sp>
      <p:sp>
        <p:nvSpPr>
          <p:cNvPr id="8206" name="Text Box 15"/>
          <p:cNvSpPr txBox="1">
            <a:spLocks noChangeArrowheads="1"/>
          </p:cNvSpPr>
          <p:nvPr/>
        </p:nvSpPr>
        <p:spPr bwMode="auto">
          <a:xfrm>
            <a:off x="1763713" y="2492375"/>
            <a:ext cx="268287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1200"/>
              <a:t>0</a:t>
            </a:r>
          </a:p>
        </p:txBody>
      </p:sp>
      <p:sp>
        <p:nvSpPr>
          <p:cNvPr id="8207" name="Text Box 16"/>
          <p:cNvSpPr txBox="1">
            <a:spLocks noChangeArrowheads="1"/>
          </p:cNvSpPr>
          <p:nvPr/>
        </p:nvSpPr>
        <p:spPr bwMode="auto">
          <a:xfrm>
            <a:off x="5219700" y="1052513"/>
            <a:ext cx="581025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800"/>
              <a:t>25</a:t>
            </a:r>
          </a:p>
        </p:txBody>
      </p:sp>
      <p:sp>
        <p:nvSpPr>
          <p:cNvPr id="8208" name="Text Box 17"/>
          <p:cNvSpPr txBox="1">
            <a:spLocks noChangeArrowheads="1"/>
          </p:cNvSpPr>
          <p:nvPr/>
        </p:nvSpPr>
        <p:spPr bwMode="auto">
          <a:xfrm>
            <a:off x="5580063" y="981075"/>
            <a:ext cx="268287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1200"/>
              <a:t>0</a:t>
            </a:r>
          </a:p>
        </p:txBody>
      </p:sp>
      <p:sp>
        <p:nvSpPr>
          <p:cNvPr id="8209" name="Text Box 18"/>
          <p:cNvSpPr txBox="1">
            <a:spLocks noChangeArrowheads="1"/>
          </p:cNvSpPr>
          <p:nvPr/>
        </p:nvSpPr>
        <p:spPr bwMode="auto">
          <a:xfrm>
            <a:off x="539750" y="4652963"/>
            <a:ext cx="8169224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200" i="1" dirty="0" smtClean="0"/>
              <a:t>Գտնել </a:t>
            </a:r>
            <a:r>
              <a:rPr lang="en-US" sz="3200" dirty="0" smtClean="0"/>
              <a:t>ABCD</a:t>
            </a:r>
            <a:r>
              <a:rPr lang="ru-RU" sz="3200" dirty="0" smtClean="0"/>
              <a:t> զուգահեռագծի անկյունները</a:t>
            </a:r>
            <a:endParaRPr lang="ru-RU" sz="3200" dirty="0"/>
          </a:p>
        </p:txBody>
      </p:sp>
      <p:sp>
        <p:nvSpPr>
          <p:cNvPr id="8210" name="AutoShape 19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323850" y="5805488"/>
            <a:ext cx="431800" cy="485775"/>
          </a:xfrm>
          <a:prstGeom prst="leftArrow">
            <a:avLst>
              <a:gd name="adj1" fmla="val 50000"/>
              <a:gd name="adj2" fmla="val 25000"/>
            </a:avLst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accent1"/>
            </a:gs>
            <a:gs pos="50000">
              <a:schemeClr val="bg1"/>
            </a:gs>
            <a:gs pos="100000">
              <a:schemeClr val="accent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1954213" cy="490537"/>
          </a:xfrm>
        </p:spPr>
        <p:txBody>
          <a:bodyPr/>
          <a:lstStyle/>
          <a:p>
            <a:pPr algn="l" eaLnBrk="1" hangingPunct="1"/>
            <a:r>
              <a:rPr lang="ru-RU" sz="2400" b="1" smtClean="0"/>
              <a:t>№ 4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 flipV="1">
            <a:off x="179388" y="6557963"/>
            <a:ext cx="71437" cy="6985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endParaRPr lang="ru-RU" sz="800" smtClean="0"/>
          </a:p>
        </p:txBody>
      </p:sp>
      <p:sp>
        <p:nvSpPr>
          <p:cNvPr id="8197" name="AutoShape 5"/>
          <p:cNvSpPr>
            <a:spLocks noChangeArrowheads="1"/>
          </p:cNvSpPr>
          <p:nvPr/>
        </p:nvSpPr>
        <p:spPr bwMode="auto">
          <a:xfrm rot="-5666012">
            <a:off x="2998788" y="-398462"/>
            <a:ext cx="3768725" cy="5375275"/>
          </a:xfrm>
          <a:prstGeom prst="parallelogram">
            <a:avLst>
              <a:gd name="adj" fmla="val 25000"/>
            </a:avLst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9221" name="Line 6"/>
          <p:cNvSpPr>
            <a:spLocks noChangeShapeType="1"/>
          </p:cNvSpPr>
          <p:nvPr/>
        </p:nvSpPr>
        <p:spPr bwMode="auto">
          <a:xfrm flipH="1">
            <a:off x="4787900" y="1125538"/>
            <a:ext cx="2735263" cy="25193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9222" name="Arc 7"/>
          <p:cNvSpPr>
            <a:spLocks/>
          </p:cNvSpPr>
          <p:nvPr/>
        </p:nvSpPr>
        <p:spPr bwMode="auto">
          <a:xfrm rot="-8462507">
            <a:off x="6732588" y="1196975"/>
            <a:ext cx="366712" cy="279400"/>
          </a:xfrm>
          <a:custGeom>
            <a:avLst/>
            <a:gdLst>
              <a:gd name="T0" fmla="*/ 0 w 21600"/>
              <a:gd name="T1" fmla="*/ 0 h 21600"/>
              <a:gd name="T2" fmla="*/ 366712 w 21600"/>
              <a:gd name="T3" fmla="*/ 279400 h 21600"/>
              <a:gd name="T4" fmla="*/ 0 w 21600"/>
              <a:gd name="T5" fmla="*/ 279400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9223" name="Arc 8"/>
          <p:cNvSpPr>
            <a:spLocks/>
          </p:cNvSpPr>
          <p:nvPr/>
        </p:nvSpPr>
        <p:spPr bwMode="auto">
          <a:xfrm rot="9305146">
            <a:off x="7092950" y="1557338"/>
            <a:ext cx="409575" cy="338137"/>
          </a:xfrm>
          <a:custGeom>
            <a:avLst/>
            <a:gdLst>
              <a:gd name="T0" fmla="*/ 0 w 21600"/>
              <a:gd name="T1" fmla="*/ 0 h 21600"/>
              <a:gd name="T2" fmla="*/ 409575 w 21600"/>
              <a:gd name="T3" fmla="*/ 338137 h 21600"/>
              <a:gd name="T4" fmla="*/ 0 w 21600"/>
              <a:gd name="T5" fmla="*/ 338137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9224" name="Text Box 9"/>
          <p:cNvSpPr txBox="1">
            <a:spLocks noChangeArrowheads="1"/>
          </p:cNvSpPr>
          <p:nvPr/>
        </p:nvSpPr>
        <p:spPr bwMode="auto">
          <a:xfrm>
            <a:off x="1835150" y="0"/>
            <a:ext cx="477838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200"/>
              <a:t>А</a:t>
            </a:r>
          </a:p>
        </p:txBody>
      </p:sp>
      <p:sp>
        <p:nvSpPr>
          <p:cNvPr id="9225" name="Text Box 10"/>
          <p:cNvSpPr txBox="1">
            <a:spLocks noChangeArrowheads="1"/>
          </p:cNvSpPr>
          <p:nvPr/>
        </p:nvSpPr>
        <p:spPr bwMode="auto">
          <a:xfrm>
            <a:off x="7504113" y="466725"/>
            <a:ext cx="477837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200"/>
              <a:t>В</a:t>
            </a:r>
          </a:p>
        </p:txBody>
      </p:sp>
      <p:sp>
        <p:nvSpPr>
          <p:cNvPr id="9226" name="Text Box 11"/>
          <p:cNvSpPr txBox="1">
            <a:spLocks noChangeArrowheads="1"/>
          </p:cNvSpPr>
          <p:nvPr/>
        </p:nvSpPr>
        <p:spPr bwMode="auto">
          <a:xfrm>
            <a:off x="1743075" y="3275013"/>
            <a:ext cx="477838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/>
              <a:t>D</a:t>
            </a:r>
            <a:endParaRPr lang="ru-RU" sz="3200"/>
          </a:p>
        </p:txBody>
      </p:sp>
      <p:sp>
        <p:nvSpPr>
          <p:cNvPr id="9227" name="Text Box 12"/>
          <p:cNvSpPr txBox="1">
            <a:spLocks noChangeArrowheads="1"/>
          </p:cNvSpPr>
          <p:nvPr/>
        </p:nvSpPr>
        <p:spPr bwMode="auto">
          <a:xfrm>
            <a:off x="4572000" y="3716338"/>
            <a:ext cx="455613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/>
              <a:t>E</a:t>
            </a:r>
            <a:endParaRPr lang="ru-RU" sz="3200"/>
          </a:p>
        </p:txBody>
      </p:sp>
      <p:sp>
        <p:nvSpPr>
          <p:cNvPr id="9228" name="Text Box 13"/>
          <p:cNvSpPr txBox="1">
            <a:spLocks noChangeArrowheads="1"/>
          </p:cNvSpPr>
          <p:nvPr/>
        </p:nvSpPr>
        <p:spPr bwMode="auto">
          <a:xfrm>
            <a:off x="7667625" y="3789363"/>
            <a:ext cx="477838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/>
              <a:t>C</a:t>
            </a:r>
            <a:endParaRPr lang="ru-RU" sz="3200"/>
          </a:p>
        </p:txBody>
      </p:sp>
      <p:sp>
        <p:nvSpPr>
          <p:cNvPr id="9229" name="Text Box 14"/>
          <p:cNvSpPr txBox="1">
            <a:spLocks noChangeArrowheads="1"/>
          </p:cNvSpPr>
          <p:nvPr/>
        </p:nvSpPr>
        <p:spPr bwMode="auto">
          <a:xfrm>
            <a:off x="3132138" y="3622675"/>
            <a:ext cx="382587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i="1"/>
              <a:t>2</a:t>
            </a:r>
            <a:endParaRPr lang="ru-RU" sz="2800" i="1"/>
          </a:p>
        </p:txBody>
      </p:sp>
      <p:sp>
        <p:nvSpPr>
          <p:cNvPr id="9230" name="Text Box 15"/>
          <p:cNvSpPr txBox="1">
            <a:spLocks noChangeArrowheads="1"/>
          </p:cNvSpPr>
          <p:nvPr/>
        </p:nvSpPr>
        <p:spPr bwMode="auto">
          <a:xfrm>
            <a:off x="6011863" y="3910013"/>
            <a:ext cx="382587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i="1"/>
              <a:t>3</a:t>
            </a:r>
            <a:endParaRPr lang="ru-RU" sz="2800" i="1"/>
          </a:p>
        </p:txBody>
      </p:sp>
      <p:sp>
        <p:nvSpPr>
          <p:cNvPr id="9231" name="Text Box 16"/>
          <p:cNvSpPr txBox="1">
            <a:spLocks noChangeArrowheads="1"/>
          </p:cNvSpPr>
          <p:nvPr/>
        </p:nvSpPr>
        <p:spPr bwMode="auto">
          <a:xfrm>
            <a:off x="1116013" y="4652963"/>
            <a:ext cx="4960012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 dirty="0"/>
              <a:t>ABCD – </a:t>
            </a:r>
            <a:r>
              <a:rPr lang="ru-RU" sz="3200" dirty="0" smtClean="0"/>
              <a:t>զուգահեռագիծ է</a:t>
            </a:r>
            <a:endParaRPr lang="ru-RU" sz="3200" dirty="0"/>
          </a:p>
          <a:p>
            <a:r>
              <a:rPr lang="ru-RU" sz="3200" i="1" dirty="0" smtClean="0"/>
              <a:t>Գտնել     Р</a:t>
            </a:r>
            <a:endParaRPr lang="ru-RU" sz="3200" i="1" dirty="0"/>
          </a:p>
        </p:txBody>
      </p:sp>
      <p:sp>
        <p:nvSpPr>
          <p:cNvPr id="9232" name="Text Box 17"/>
          <p:cNvSpPr txBox="1">
            <a:spLocks noChangeArrowheads="1"/>
          </p:cNvSpPr>
          <p:nvPr/>
        </p:nvSpPr>
        <p:spPr bwMode="auto">
          <a:xfrm>
            <a:off x="2987675" y="5373216"/>
            <a:ext cx="1066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/>
              <a:t>ABCD</a:t>
            </a:r>
            <a:endParaRPr lang="ru-RU" dirty="0"/>
          </a:p>
        </p:txBody>
      </p:sp>
      <p:sp>
        <p:nvSpPr>
          <p:cNvPr id="9233" name="AutoShape 19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323850" y="5805488"/>
            <a:ext cx="431800" cy="485775"/>
          </a:xfrm>
          <a:prstGeom prst="leftArrow">
            <a:avLst>
              <a:gd name="adj1" fmla="val 50000"/>
              <a:gd name="adj2" fmla="val 25000"/>
            </a:avLst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accent1"/>
            </a:gs>
            <a:gs pos="50000">
              <a:schemeClr val="bg1"/>
            </a:gs>
            <a:gs pos="100000">
              <a:schemeClr val="accent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1666875" cy="490537"/>
          </a:xfrm>
        </p:spPr>
        <p:txBody>
          <a:bodyPr/>
          <a:lstStyle/>
          <a:p>
            <a:pPr algn="l" eaLnBrk="1" hangingPunct="1"/>
            <a:r>
              <a:rPr lang="ru-RU" sz="2400" b="1" smtClean="0"/>
              <a:t>№ 5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 flipV="1">
            <a:off x="323850" y="6486525"/>
            <a:ext cx="71438" cy="111125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endParaRPr lang="ru-RU" sz="800" smtClean="0"/>
          </a:p>
        </p:txBody>
      </p:sp>
      <p:sp>
        <p:nvSpPr>
          <p:cNvPr id="9221" name="AutoShape 5"/>
          <p:cNvSpPr>
            <a:spLocks noChangeArrowheads="1"/>
          </p:cNvSpPr>
          <p:nvPr/>
        </p:nvSpPr>
        <p:spPr bwMode="auto">
          <a:xfrm>
            <a:off x="2411413" y="1125538"/>
            <a:ext cx="5184775" cy="2232025"/>
          </a:xfrm>
          <a:prstGeom prst="parallelogram">
            <a:avLst>
              <a:gd name="adj" fmla="val 58073"/>
            </a:avLst>
          </a:prstGeom>
          <a:solidFill>
            <a:schemeClr val="accent1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ru-RU" sz="3200"/>
          </a:p>
        </p:txBody>
      </p:sp>
      <p:sp>
        <p:nvSpPr>
          <p:cNvPr id="10245" name="Line 6"/>
          <p:cNvSpPr>
            <a:spLocks noChangeShapeType="1"/>
          </p:cNvSpPr>
          <p:nvPr/>
        </p:nvSpPr>
        <p:spPr bwMode="auto">
          <a:xfrm flipH="1" flipV="1">
            <a:off x="5219700" y="1125538"/>
            <a:ext cx="1081088" cy="22320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0246" name="Arc 7"/>
          <p:cNvSpPr>
            <a:spLocks/>
          </p:cNvSpPr>
          <p:nvPr/>
        </p:nvSpPr>
        <p:spPr bwMode="auto">
          <a:xfrm rot="-6256655">
            <a:off x="5810250" y="2982913"/>
            <a:ext cx="303213" cy="331787"/>
          </a:xfrm>
          <a:custGeom>
            <a:avLst/>
            <a:gdLst>
              <a:gd name="T0" fmla="*/ 0 w 21600"/>
              <a:gd name="T1" fmla="*/ 0 h 21600"/>
              <a:gd name="T2" fmla="*/ 303213 w 21600"/>
              <a:gd name="T3" fmla="*/ 331787 h 21600"/>
              <a:gd name="T4" fmla="*/ 0 w 21600"/>
              <a:gd name="T5" fmla="*/ 331787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0247" name="Arc 8"/>
          <p:cNvSpPr>
            <a:spLocks/>
          </p:cNvSpPr>
          <p:nvPr/>
        </p:nvSpPr>
        <p:spPr bwMode="auto">
          <a:xfrm rot="-1684350">
            <a:off x="6156325" y="2781300"/>
            <a:ext cx="323850" cy="311150"/>
          </a:xfrm>
          <a:custGeom>
            <a:avLst/>
            <a:gdLst>
              <a:gd name="T0" fmla="*/ 0 w 21600"/>
              <a:gd name="T1" fmla="*/ 0 h 21600"/>
              <a:gd name="T2" fmla="*/ 323850 w 21600"/>
              <a:gd name="T3" fmla="*/ 311150 h 21600"/>
              <a:gd name="T4" fmla="*/ 0 w 21600"/>
              <a:gd name="T5" fmla="*/ 311150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0248" name="Text Box 9"/>
          <p:cNvSpPr txBox="1">
            <a:spLocks noChangeArrowheads="1"/>
          </p:cNvSpPr>
          <p:nvPr/>
        </p:nvSpPr>
        <p:spPr bwMode="auto">
          <a:xfrm>
            <a:off x="3059113" y="476250"/>
            <a:ext cx="477837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200"/>
              <a:t>В</a:t>
            </a:r>
          </a:p>
        </p:txBody>
      </p:sp>
      <p:sp>
        <p:nvSpPr>
          <p:cNvPr id="10249" name="Text Box 10"/>
          <p:cNvSpPr txBox="1">
            <a:spLocks noChangeArrowheads="1"/>
          </p:cNvSpPr>
          <p:nvPr/>
        </p:nvSpPr>
        <p:spPr bwMode="auto">
          <a:xfrm>
            <a:off x="4932363" y="476250"/>
            <a:ext cx="4318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200"/>
              <a:t>К</a:t>
            </a:r>
          </a:p>
        </p:txBody>
      </p:sp>
      <p:sp>
        <p:nvSpPr>
          <p:cNvPr id="10250" name="Text Box 11"/>
          <p:cNvSpPr txBox="1">
            <a:spLocks noChangeArrowheads="1"/>
          </p:cNvSpPr>
          <p:nvPr/>
        </p:nvSpPr>
        <p:spPr bwMode="auto">
          <a:xfrm>
            <a:off x="7524750" y="476250"/>
            <a:ext cx="477838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200"/>
              <a:t>С</a:t>
            </a:r>
          </a:p>
        </p:txBody>
      </p:sp>
      <p:sp>
        <p:nvSpPr>
          <p:cNvPr id="10251" name="Text Box 12"/>
          <p:cNvSpPr txBox="1">
            <a:spLocks noChangeArrowheads="1"/>
          </p:cNvSpPr>
          <p:nvPr/>
        </p:nvSpPr>
        <p:spPr bwMode="auto">
          <a:xfrm>
            <a:off x="1908175" y="3284538"/>
            <a:ext cx="477838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200"/>
              <a:t>А</a:t>
            </a:r>
          </a:p>
        </p:txBody>
      </p:sp>
      <p:sp>
        <p:nvSpPr>
          <p:cNvPr id="10252" name="Text Box 13"/>
          <p:cNvSpPr txBox="1">
            <a:spLocks noChangeArrowheads="1"/>
          </p:cNvSpPr>
          <p:nvPr/>
        </p:nvSpPr>
        <p:spPr bwMode="auto">
          <a:xfrm>
            <a:off x="6011863" y="3357563"/>
            <a:ext cx="6477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/>
              <a:t>D</a:t>
            </a:r>
            <a:endParaRPr lang="ru-RU" sz="3200"/>
          </a:p>
        </p:txBody>
      </p:sp>
      <p:sp>
        <p:nvSpPr>
          <p:cNvPr id="10253" name="Text Box 14"/>
          <p:cNvSpPr txBox="1">
            <a:spLocks noChangeArrowheads="1"/>
          </p:cNvSpPr>
          <p:nvPr/>
        </p:nvSpPr>
        <p:spPr bwMode="auto">
          <a:xfrm>
            <a:off x="4211638" y="1125538"/>
            <a:ext cx="409575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 i="1"/>
              <a:t>2</a:t>
            </a:r>
            <a:endParaRPr lang="ru-RU" sz="3200" i="1"/>
          </a:p>
        </p:txBody>
      </p:sp>
      <p:sp>
        <p:nvSpPr>
          <p:cNvPr id="10254" name="Text Box 15"/>
          <p:cNvSpPr txBox="1">
            <a:spLocks noChangeArrowheads="1"/>
          </p:cNvSpPr>
          <p:nvPr/>
        </p:nvSpPr>
        <p:spPr bwMode="auto">
          <a:xfrm>
            <a:off x="6856413" y="2051050"/>
            <a:ext cx="409575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 i="1"/>
              <a:t>8</a:t>
            </a:r>
            <a:endParaRPr lang="ru-RU" sz="3200" i="1"/>
          </a:p>
        </p:txBody>
      </p:sp>
      <p:sp>
        <p:nvSpPr>
          <p:cNvPr id="10255" name="Text Box 16"/>
          <p:cNvSpPr txBox="1">
            <a:spLocks noChangeArrowheads="1"/>
          </p:cNvSpPr>
          <p:nvPr/>
        </p:nvSpPr>
        <p:spPr bwMode="auto">
          <a:xfrm>
            <a:off x="1763713" y="4221163"/>
            <a:ext cx="4960012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 dirty="0"/>
              <a:t>ABCD</a:t>
            </a:r>
            <a:r>
              <a:rPr lang="ru-RU" sz="3200" dirty="0"/>
              <a:t> – </a:t>
            </a:r>
            <a:r>
              <a:rPr lang="ru-RU" sz="3200" dirty="0" smtClean="0"/>
              <a:t>զուգահեռագիծ է</a:t>
            </a:r>
            <a:endParaRPr lang="ru-RU" sz="3200" dirty="0"/>
          </a:p>
          <a:p>
            <a:r>
              <a:rPr lang="ru-RU" sz="3200" i="1" dirty="0" smtClean="0"/>
              <a:t>Գտնել  </a:t>
            </a:r>
            <a:r>
              <a:rPr lang="en-US" sz="3200" i="1" dirty="0" smtClean="0"/>
              <a:t>AD</a:t>
            </a:r>
            <a:r>
              <a:rPr lang="ru-RU" sz="3200" i="1" dirty="0" smtClean="0"/>
              <a:t>-ն</a:t>
            </a:r>
            <a:endParaRPr lang="ru-RU" sz="3200" i="1" dirty="0"/>
          </a:p>
        </p:txBody>
      </p:sp>
      <p:sp>
        <p:nvSpPr>
          <p:cNvPr id="10256" name="AutoShape 17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323850" y="5876925"/>
            <a:ext cx="431800" cy="485775"/>
          </a:xfrm>
          <a:prstGeom prst="leftArrow">
            <a:avLst>
              <a:gd name="adj1" fmla="val 50000"/>
              <a:gd name="adj2" fmla="val 25000"/>
            </a:avLst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9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1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accent1"/>
            </a:gs>
            <a:gs pos="50000">
              <a:schemeClr val="bg1"/>
            </a:gs>
            <a:gs pos="100000">
              <a:schemeClr val="accent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539750" y="260350"/>
            <a:ext cx="1439863" cy="431800"/>
          </a:xfrm>
        </p:spPr>
        <p:txBody>
          <a:bodyPr/>
          <a:lstStyle/>
          <a:p>
            <a:pPr algn="l" eaLnBrk="1" hangingPunct="1"/>
            <a:r>
              <a:rPr lang="ru-RU" sz="2400" b="1" smtClean="0"/>
              <a:t>№ 6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 flipH="1" flipV="1">
            <a:off x="179388" y="6486525"/>
            <a:ext cx="144462" cy="111125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endParaRPr lang="ru-RU" sz="800" smtClean="0"/>
          </a:p>
        </p:txBody>
      </p:sp>
      <p:sp>
        <p:nvSpPr>
          <p:cNvPr id="11268" name="AutoShape 4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395288" y="5805488"/>
            <a:ext cx="431800" cy="485775"/>
          </a:xfrm>
          <a:prstGeom prst="leftArrow">
            <a:avLst>
              <a:gd name="adj1" fmla="val 50000"/>
              <a:gd name="adj2" fmla="val 25000"/>
            </a:avLst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grpSp>
        <p:nvGrpSpPr>
          <p:cNvPr id="11269" name="Group 5"/>
          <p:cNvGrpSpPr>
            <a:grpSpLocks/>
          </p:cNvGrpSpPr>
          <p:nvPr/>
        </p:nvGrpSpPr>
        <p:grpSpPr bwMode="auto">
          <a:xfrm rot="8897064">
            <a:off x="2843213" y="1557338"/>
            <a:ext cx="3240087" cy="2016125"/>
            <a:chOff x="1383" y="754"/>
            <a:chExt cx="2041" cy="1270"/>
          </a:xfrm>
        </p:grpSpPr>
        <p:sp>
          <p:nvSpPr>
            <p:cNvPr id="11289" name="Line 6"/>
            <p:cNvSpPr>
              <a:spLocks noChangeShapeType="1"/>
            </p:cNvSpPr>
            <p:nvPr/>
          </p:nvSpPr>
          <p:spPr bwMode="auto">
            <a:xfrm flipV="1">
              <a:off x="1383" y="754"/>
              <a:ext cx="0" cy="127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1290" name="Line 7"/>
            <p:cNvSpPr>
              <a:spLocks noChangeShapeType="1"/>
            </p:cNvSpPr>
            <p:nvPr/>
          </p:nvSpPr>
          <p:spPr bwMode="auto">
            <a:xfrm>
              <a:off x="1383" y="2024"/>
              <a:ext cx="2041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10248" name="AutoShape 8"/>
          <p:cNvSpPr>
            <a:spLocks noChangeArrowheads="1"/>
          </p:cNvSpPr>
          <p:nvPr/>
        </p:nvSpPr>
        <p:spPr bwMode="auto">
          <a:xfrm>
            <a:off x="2555875" y="836613"/>
            <a:ext cx="4537075" cy="1728787"/>
          </a:xfrm>
          <a:prstGeom prst="parallelogram">
            <a:avLst>
              <a:gd name="adj" fmla="val 39925"/>
            </a:avLst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grpSp>
        <p:nvGrpSpPr>
          <p:cNvPr id="11271" name="Group 9"/>
          <p:cNvGrpSpPr>
            <a:grpSpLocks/>
          </p:cNvGrpSpPr>
          <p:nvPr/>
        </p:nvGrpSpPr>
        <p:grpSpPr bwMode="auto">
          <a:xfrm rot="2345242">
            <a:off x="2843213" y="1844675"/>
            <a:ext cx="385762" cy="425450"/>
            <a:chOff x="1973" y="2614"/>
            <a:chExt cx="243" cy="268"/>
          </a:xfrm>
        </p:grpSpPr>
        <p:sp>
          <p:nvSpPr>
            <p:cNvPr id="11287" name="Arc 10"/>
            <p:cNvSpPr>
              <a:spLocks/>
            </p:cNvSpPr>
            <p:nvPr/>
          </p:nvSpPr>
          <p:spPr bwMode="auto">
            <a:xfrm rot="-3531241">
              <a:off x="1998" y="2589"/>
              <a:ext cx="183" cy="233"/>
            </a:xfrm>
            <a:custGeom>
              <a:avLst/>
              <a:gdLst>
                <a:gd name="T0" fmla="*/ 5 w 21438"/>
                <a:gd name="T1" fmla="*/ 0 h 21593"/>
                <a:gd name="T2" fmla="*/ 183 w 21438"/>
                <a:gd name="T3" fmla="*/ 204 h 21593"/>
                <a:gd name="T4" fmla="*/ 0 w 21438"/>
                <a:gd name="T5" fmla="*/ 233 h 21593"/>
                <a:gd name="T6" fmla="*/ 0 60000 65536"/>
                <a:gd name="T7" fmla="*/ 0 60000 65536"/>
                <a:gd name="T8" fmla="*/ 0 60000 65536"/>
                <a:gd name="T9" fmla="*/ 0 w 21438"/>
                <a:gd name="T10" fmla="*/ 0 h 21593"/>
                <a:gd name="T11" fmla="*/ 21438 w 21438"/>
                <a:gd name="T12" fmla="*/ 21593 h 21593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438" h="21593" fill="none" extrusionOk="0">
                  <a:moveTo>
                    <a:pt x="562" y="0"/>
                  </a:moveTo>
                  <a:cubicBezTo>
                    <a:pt x="11252" y="279"/>
                    <a:pt x="20128" y="8336"/>
                    <a:pt x="21437" y="18949"/>
                  </a:cubicBezTo>
                </a:path>
                <a:path w="21438" h="21593" stroke="0" extrusionOk="0">
                  <a:moveTo>
                    <a:pt x="562" y="0"/>
                  </a:moveTo>
                  <a:cubicBezTo>
                    <a:pt x="11252" y="279"/>
                    <a:pt x="20128" y="8336"/>
                    <a:pt x="21437" y="18949"/>
                  </a:cubicBezTo>
                  <a:lnTo>
                    <a:pt x="0" y="21593"/>
                  </a:lnTo>
                  <a:close/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1288" name="Arc 11"/>
            <p:cNvSpPr>
              <a:spLocks/>
            </p:cNvSpPr>
            <p:nvPr/>
          </p:nvSpPr>
          <p:spPr bwMode="auto">
            <a:xfrm rot="-3531241">
              <a:off x="2009" y="2675"/>
              <a:ext cx="185" cy="229"/>
            </a:xfrm>
            <a:custGeom>
              <a:avLst/>
              <a:gdLst>
                <a:gd name="T0" fmla="*/ 35 w 21502"/>
                <a:gd name="T1" fmla="*/ 0 h 21206"/>
                <a:gd name="T2" fmla="*/ 185 w 21502"/>
                <a:gd name="T3" fmla="*/ 207 h 21206"/>
                <a:gd name="T4" fmla="*/ 0 w 21502"/>
                <a:gd name="T5" fmla="*/ 229 h 21206"/>
                <a:gd name="T6" fmla="*/ 0 60000 65536"/>
                <a:gd name="T7" fmla="*/ 0 60000 65536"/>
                <a:gd name="T8" fmla="*/ 0 60000 65536"/>
                <a:gd name="T9" fmla="*/ 0 w 21502"/>
                <a:gd name="T10" fmla="*/ 0 h 21206"/>
                <a:gd name="T11" fmla="*/ 21502 w 21502"/>
                <a:gd name="T12" fmla="*/ 21206 h 2120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502" h="21206" fill="none" extrusionOk="0">
                  <a:moveTo>
                    <a:pt x="4106" y="-1"/>
                  </a:moveTo>
                  <a:cubicBezTo>
                    <a:pt x="13507" y="1820"/>
                    <a:pt x="20588" y="9613"/>
                    <a:pt x="21501" y="19146"/>
                  </a:cubicBezTo>
                </a:path>
                <a:path w="21502" h="21206" stroke="0" extrusionOk="0">
                  <a:moveTo>
                    <a:pt x="4106" y="-1"/>
                  </a:moveTo>
                  <a:cubicBezTo>
                    <a:pt x="13507" y="1820"/>
                    <a:pt x="20588" y="9613"/>
                    <a:pt x="21501" y="19146"/>
                  </a:cubicBezTo>
                  <a:lnTo>
                    <a:pt x="0" y="21206"/>
                  </a:lnTo>
                  <a:close/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11272" name="Group 12"/>
          <p:cNvGrpSpPr>
            <a:grpSpLocks/>
          </p:cNvGrpSpPr>
          <p:nvPr/>
        </p:nvGrpSpPr>
        <p:grpSpPr bwMode="auto">
          <a:xfrm rot="4321135">
            <a:off x="3204368" y="2132807"/>
            <a:ext cx="385763" cy="425450"/>
            <a:chOff x="1973" y="2614"/>
            <a:chExt cx="243" cy="268"/>
          </a:xfrm>
        </p:grpSpPr>
        <p:sp>
          <p:nvSpPr>
            <p:cNvPr id="11285" name="Arc 13"/>
            <p:cNvSpPr>
              <a:spLocks/>
            </p:cNvSpPr>
            <p:nvPr/>
          </p:nvSpPr>
          <p:spPr bwMode="auto">
            <a:xfrm rot="-3531241">
              <a:off x="1998" y="2589"/>
              <a:ext cx="183" cy="233"/>
            </a:xfrm>
            <a:custGeom>
              <a:avLst/>
              <a:gdLst>
                <a:gd name="T0" fmla="*/ 5 w 21438"/>
                <a:gd name="T1" fmla="*/ 0 h 21593"/>
                <a:gd name="T2" fmla="*/ 183 w 21438"/>
                <a:gd name="T3" fmla="*/ 204 h 21593"/>
                <a:gd name="T4" fmla="*/ 0 w 21438"/>
                <a:gd name="T5" fmla="*/ 233 h 21593"/>
                <a:gd name="T6" fmla="*/ 0 60000 65536"/>
                <a:gd name="T7" fmla="*/ 0 60000 65536"/>
                <a:gd name="T8" fmla="*/ 0 60000 65536"/>
                <a:gd name="T9" fmla="*/ 0 w 21438"/>
                <a:gd name="T10" fmla="*/ 0 h 21593"/>
                <a:gd name="T11" fmla="*/ 21438 w 21438"/>
                <a:gd name="T12" fmla="*/ 21593 h 21593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438" h="21593" fill="none" extrusionOk="0">
                  <a:moveTo>
                    <a:pt x="562" y="0"/>
                  </a:moveTo>
                  <a:cubicBezTo>
                    <a:pt x="11252" y="279"/>
                    <a:pt x="20128" y="8336"/>
                    <a:pt x="21437" y="18949"/>
                  </a:cubicBezTo>
                </a:path>
                <a:path w="21438" h="21593" stroke="0" extrusionOk="0">
                  <a:moveTo>
                    <a:pt x="562" y="0"/>
                  </a:moveTo>
                  <a:cubicBezTo>
                    <a:pt x="11252" y="279"/>
                    <a:pt x="20128" y="8336"/>
                    <a:pt x="21437" y="18949"/>
                  </a:cubicBezTo>
                  <a:lnTo>
                    <a:pt x="0" y="21593"/>
                  </a:lnTo>
                  <a:close/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1286" name="Arc 14"/>
            <p:cNvSpPr>
              <a:spLocks/>
            </p:cNvSpPr>
            <p:nvPr/>
          </p:nvSpPr>
          <p:spPr bwMode="auto">
            <a:xfrm rot="-3531241">
              <a:off x="2009" y="2675"/>
              <a:ext cx="185" cy="229"/>
            </a:xfrm>
            <a:custGeom>
              <a:avLst/>
              <a:gdLst>
                <a:gd name="T0" fmla="*/ 35 w 21502"/>
                <a:gd name="T1" fmla="*/ 0 h 21206"/>
                <a:gd name="T2" fmla="*/ 185 w 21502"/>
                <a:gd name="T3" fmla="*/ 207 h 21206"/>
                <a:gd name="T4" fmla="*/ 0 w 21502"/>
                <a:gd name="T5" fmla="*/ 229 h 21206"/>
                <a:gd name="T6" fmla="*/ 0 60000 65536"/>
                <a:gd name="T7" fmla="*/ 0 60000 65536"/>
                <a:gd name="T8" fmla="*/ 0 60000 65536"/>
                <a:gd name="T9" fmla="*/ 0 w 21502"/>
                <a:gd name="T10" fmla="*/ 0 h 21206"/>
                <a:gd name="T11" fmla="*/ 21502 w 21502"/>
                <a:gd name="T12" fmla="*/ 21206 h 2120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502" h="21206" fill="none" extrusionOk="0">
                  <a:moveTo>
                    <a:pt x="4106" y="-1"/>
                  </a:moveTo>
                  <a:cubicBezTo>
                    <a:pt x="13507" y="1820"/>
                    <a:pt x="20588" y="9613"/>
                    <a:pt x="21501" y="19146"/>
                  </a:cubicBezTo>
                </a:path>
                <a:path w="21502" h="21206" stroke="0" extrusionOk="0">
                  <a:moveTo>
                    <a:pt x="4106" y="-1"/>
                  </a:moveTo>
                  <a:cubicBezTo>
                    <a:pt x="13507" y="1820"/>
                    <a:pt x="20588" y="9613"/>
                    <a:pt x="21501" y="19146"/>
                  </a:cubicBezTo>
                  <a:lnTo>
                    <a:pt x="0" y="21206"/>
                  </a:lnTo>
                  <a:close/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</p:grpSp>
      <p:sp>
        <p:nvSpPr>
          <p:cNvPr id="11273" name="Arc 15"/>
          <p:cNvSpPr>
            <a:spLocks/>
          </p:cNvSpPr>
          <p:nvPr/>
        </p:nvSpPr>
        <p:spPr bwMode="auto">
          <a:xfrm rot="-6040983">
            <a:off x="5687218" y="2097882"/>
            <a:ext cx="360363" cy="431800"/>
          </a:xfrm>
          <a:custGeom>
            <a:avLst/>
            <a:gdLst>
              <a:gd name="T0" fmla="*/ 0 w 21600"/>
              <a:gd name="T1" fmla="*/ 0 h 21600"/>
              <a:gd name="T2" fmla="*/ 360363 w 21600"/>
              <a:gd name="T3" fmla="*/ 431800 h 21600"/>
              <a:gd name="T4" fmla="*/ 0 w 21600"/>
              <a:gd name="T5" fmla="*/ 431800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1274" name="Arc 16"/>
          <p:cNvSpPr>
            <a:spLocks/>
          </p:cNvSpPr>
          <p:nvPr/>
        </p:nvSpPr>
        <p:spPr bwMode="auto">
          <a:xfrm rot="-2394908">
            <a:off x="6156325" y="1844675"/>
            <a:ext cx="360363" cy="431800"/>
          </a:xfrm>
          <a:custGeom>
            <a:avLst/>
            <a:gdLst>
              <a:gd name="T0" fmla="*/ 0 w 21600"/>
              <a:gd name="T1" fmla="*/ 0 h 21600"/>
              <a:gd name="T2" fmla="*/ 360363 w 21600"/>
              <a:gd name="T3" fmla="*/ 431800 h 21600"/>
              <a:gd name="T4" fmla="*/ 0 w 21600"/>
              <a:gd name="T5" fmla="*/ 431800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1275" name="Text Box 17"/>
          <p:cNvSpPr txBox="1">
            <a:spLocks noChangeArrowheads="1"/>
          </p:cNvSpPr>
          <p:nvPr/>
        </p:nvSpPr>
        <p:spPr bwMode="auto">
          <a:xfrm>
            <a:off x="3059113" y="260350"/>
            <a:ext cx="477837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200"/>
              <a:t>В</a:t>
            </a:r>
          </a:p>
        </p:txBody>
      </p:sp>
      <p:sp>
        <p:nvSpPr>
          <p:cNvPr id="11276" name="Text Box 18"/>
          <p:cNvSpPr txBox="1">
            <a:spLocks noChangeArrowheads="1"/>
          </p:cNvSpPr>
          <p:nvPr/>
        </p:nvSpPr>
        <p:spPr bwMode="auto">
          <a:xfrm>
            <a:off x="5148263" y="260350"/>
            <a:ext cx="4318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200"/>
              <a:t>К</a:t>
            </a:r>
          </a:p>
        </p:txBody>
      </p:sp>
      <p:sp>
        <p:nvSpPr>
          <p:cNvPr id="11277" name="Text Box 19"/>
          <p:cNvSpPr txBox="1">
            <a:spLocks noChangeArrowheads="1"/>
          </p:cNvSpPr>
          <p:nvPr/>
        </p:nvSpPr>
        <p:spPr bwMode="auto">
          <a:xfrm>
            <a:off x="7092950" y="260350"/>
            <a:ext cx="477838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200"/>
              <a:t>С</a:t>
            </a:r>
          </a:p>
        </p:txBody>
      </p:sp>
      <p:sp>
        <p:nvSpPr>
          <p:cNvPr id="11278" name="Text Box 20"/>
          <p:cNvSpPr txBox="1">
            <a:spLocks noChangeArrowheads="1"/>
          </p:cNvSpPr>
          <p:nvPr/>
        </p:nvSpPr>
        <p:spPr bwMode="auto">
          <a:xfrm>
            <a:off x="2124075" y="2276475"/>
            <a:ext cx="477838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200"/>
              <a:t>А</a:t>
            </a:r>
          </a:p>
        </p:txBody>
      </p:sp>
      <p:sp>
        <p:nvSpPr>
          <p:cNvPr id="11279" name="Text Box 21"/>
          <p:cNvSpPr txBox="1">
            <a:spLocks noChangeArrowheads="1"/>
          </p:cNvSpPr>
          <p:nvPr/>
        </p:nvSpPr>
        <p:spPr bwMode="auto">
          <a:xfrm>
            <a:off x="6496050" y="2266950"/>
            <a:ext cx="477838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/>
              <a:t>D</a:t>
            </a:r>
            <a:endParaRPr lang="ru-RU" sz="3200"/>
          </a:p>
        </p:txBody>
      </p:sp>
      <p:sp>
        <p:nvSpPr>
          <p:cNvPr id="11280" name="Text Box 22"/>
          <p:cNvSpPr txBox="1">
            <a:spLocks noChangeArrowheads="1"/>
          </p:cNvSpPr>
          <p:nvPr/>
        </p:nvSpPr>
        <p:spPr bwMode="auto">
          <a:xfrm>
            <a:off x="6856413" y="1403350"/>
            <a:ext cx="409575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 i="1"/>
              <a:t>5</a:t>
            </a:r>
            <a:endParaRPr lang="ru-RU" sz="3200" i="1"/>
          </a:p>
        </p:txBody>
      </p:sp>
      <p:sp>
        <p:nvSpPr>
          <p:cNvPr id="11281" name="Text Box 23"/>
          <p:cNvSpPr txBox="1">
            <a:spLocks noChangeArrowheads="1"/>
          </p:cNvSpPr>
          <p:nvPr/>
        </p:nvSpPr>
        <p:spPr bwMode="auto">
          <a:xfrm>
            <a:off x="1403350" y="4005263"/>
            <a:ext cx="5167568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 dirty="0"/>
              <a:t>ABCD – </a:t>
            </a:r>
            <a:r>
              <a:rPr lang="ru-RU" sz="3200" dirty="0" smtClean="0"/>
              <a:t>զուգահեռագիծ է </a:t>
            </a:r>
            <a:endParaRPr lang="ru-RU" sz="3200" dirty="0"/>
          </a:p>
          <a:p>
            <a:r>
              <a:rPr lang="ru-RU" sz="3200" i="1" dirty="0" smtClean="0"/>
              <a:t>Գտնել     Р</a:t>
            </a:r>
            <a:r>
              <a:rPr lang="ru-RU" sz="3200" dirty="0" smtClean="0"/>
              <a:t>         և  </a:t>
            </a:r>
            <a:r>
              <a:rPr lang="en-US" sz="3200" dirty="0" smtClean="0"/>
              <a:t>   </a:t>
            </a:r>
            <a:r>
              <a:rPr lang="ru-RU" sz="3200" dirty="0" smtClean="0"/>
              <a:t> </a:t>
            </a:r>
            <a:r>
              <a:rPr lang="en-US" sz="3200" dirty="0"/>
              <a:t>AKD.</a:t>
            </a:r>
            <a:endParaRPr lang="ru-RU" sz="3200" i="1" dirty="0"/>
          </a:p>
        </p:txBody>
      </p:sp>
      <p:sp>
        <p:nvSpPr>
          <p:cNvPr id="11282" name="Text Box 24"/>
          <p:cNvSpPr txBox="1">
            <a:spLocks noChangeArrowheads="1"/>
          </p:cNvSpPr>
          <p:nvPr/>
        </p:nvSpPr>
        <p:spPr bwMode="auto">
          <a:xfrm>
            <a:off x="3276600" y="4725144"/>
            <a:ext cx="1066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/>
              <a:t>ABCD</a:t>
            </a:r>
            <a:endParaRPr lang="ru-RU" dirty="0"/>
          </a:p>
        </p:txBody>
      </p:sp>
      <p:sp>
        <p:nvSpPr>
          <p:cNvPr id="11283" name="Line 25"/>
          <p:cNvSpPr>
            <a:spLocks noChangeShapeType="1"/>
          </p:cNvSpPr>
          <p:nvPr/>
        </p:nvSpPr>
        <p:spPr bwMode="auto">
          <a:xfrm flipH="1">
            <a:off x="5076056" y="4725144"/>
            <a:ext cx="73025" cy="2873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1284" name="Line 26"/>
          <p:cNvSpPr>
            <a:spLocks noChangeShapeType="1"/>
          </p:cNvSpPr>
          <p:nvPr/>
        </p:nvSpPr>
        <p:spPr bwMode="auto">
          <a:xfrm>
            <a:off x="5076056" y="5013176"/>
            <a:ext cx="3603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02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8" grpId="0" animBg="1"/>
    </p:bldLst>
  </p:timing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935</Words>
  <Application>Microsoft Office PowerPoint</Application>
  <PresentationFormat>On-screen Show (4:3)</PresentationFormat>
  <Paragraphs>526</Paragraphs>
  <Slides>37</Slides>
  <Notes>37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37</vt:i4>
      </vt:variant>
    </vt:vector>
  </HeadingPairs>
  <TitlesOfParts>
    <vt:vector size="42" baseType="lpstr">
      <vt:lpstr>Arial</vt:lpstr>
      <vt:lpstr>Calibri</vt:lpstr>
      <vt:lpstr>Times New Roman</vt:lpstr>
      <vt:lpstr>Оформление по умолчанию</vt:lpstr>
      <vt:lpstr>MathType 6.0 Equation</vt:lpstr>
      <vt:lpstr>Խնդիրներ պատրաստի գծագրերով Քառանկյուններ</vt:lpstr>
      <vt:lpstr>Քառանկյուններ</vt:lpstr>
      <vt:lpstr>  Զուգահեռագիծ</vt:lpstr>
      <vt:lpstr>№ 1</vt:lpstr>
      <vt:lpstr>№ 2</vt:lpstr>
      <vt:lpstr>№ 3</vt:lpstr>
      <vt:lpstr>№ 4</vt:lpstr>
      <vt:lpstr>№ 5</vt:lpstr>
      <vt:lpstr>№ 6</vt:lpstr>
      <vt:lpstr>№ 7</vt:lpstr>
      <vt:lpstr>№ 8</vt:lpstr>
      <vt:lpstr>Զուգահեռագիծ</vt:lpstr>
      <vt:lpstr>Slide 13</vt:lpstr>
      <vt:lpstr>№ 1</vt:lpstr>
      <vt:lpstr>№ 2</vt:lpstr>
      <vt:lpstr>№ 3</vt:lpstr>
      <vt:lpstr>№ 4</vt:lpstr>
      <vt:lpstr>№5</vt:lpstr>
      <vt:lpstr>№ 6</vt:lpstr>
      <vt:lpstr>№ 7</vt:lpstr>
      <vt:lpstr>№ 8</vt:lpstr>
      <vt:lpstr>Սեղան</vt:lpstr>
      <vt:lpstr>Slide 23</vt:lpstr>
      <vt:lpstr>№ 1</vt:lpstr>
      <vt:lpstr>№ 2</vt:lpstr>
      <vt:lpstr>№ 3</vt:lpstr>
      <vt:lpstr>№ 4</vt:lpstr>
      <vt:lpstr>№ 5</vt:lpstr>
      <vt:lpstr>№ 6</vt:lpstr>
      <vt:lpstr>ՈՒղղանկյուն</vt:lpstr>
      <vt:lpstr>Slide 31</vt:lpstr>
      <vt:lpstr>№ 1</vt:lpstr>
      <vt:lpstr>№ 2</vt:lpstr>
      <vt:lpstr>№ 3</vt:lpstr>
      <vt:lpstr>№ 4</vt:lpstr>
      <vt:lpstr>№ 5</vt:lpstr>
      <vt:lpstr>Շեղանկյուն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2015-10-06T16:51:58Z</dcterms:created>
  <dcterms:modified xsi:type="dcterms:W3CDTF">2015-10-06T16:52:19Z</dcterms:modified>
</cp:coreProperties>
</file>