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80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3" r:id="rId18"/>
    <p:sldId id="274" r:id="rId19"/>
    <p:sldId id="276" r:id="rId20"/>
    <p:sldId id="275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F41"/>
    <a:srgbClr val="33CC33"/>
    <a:srgbClr val="66FF66"/>
    <a:srgbClr val="0E1EB8"/>
    <a:srgbClr val="3C802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128" autoAdjust="0"/>
    <p:restoredTop sz="94139" autoAdjust="0"/>
  </p:normalViewPr>
  <p:slideViewPr>
    <p:cSldViewPr>
      <p:cViewPr>
        <p:scale>
          <a:sx n="100" d="100"/>
          <a:sy n="100" d="100"/>
        </p:scale>
        <p:origin x="-72" y="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10.wmf"/><Relationship Id="rId5" Type="http://schemas.openxmlformats.org/officeDocument/2006/relationships/image" Target="../media/image7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33CAE-F8C1-4FBB-8528-C19F012BB82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1BF76-E898-483C-8816-D7AAC9C47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Ким И.С.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BF76-E898-483C-8816-D7AAC9C475A1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3D94-4002-4710-8D08-4BDE63860E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3D94-4002-4710-8D08-4BDE63860E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3D94-4002-4710-8D08-4BDE63860E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3D94-4002-4710-8D08-4BDE63860E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3D94-4002-4710-8D08-4BDE63860E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3D94-4002-4710-8D08-4BDE63860E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3D94-4002-4710-8D08-4BDE63860E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3D94-4002-4710-8D08-4BDE63860E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3D94-4002-4710-8D08-4BDE63860E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3D94-4002-4710-8D08-4BDE63860E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3D94-4002-4710-8D08-4BDE63860E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23D94-4002-4710-8D08-4BDE63860E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gif"/><Relationship Id="rId5" Type="http://schemas.openxmlformats.org/officeDocument/2006/relationships/slide" Target="slide2.xml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1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4.wmf"/><Relationship Id="rId7" Type="http://schemas.openxmlformats.org/officeDocument/2006/relationships/image" Target="../media/image18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11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gif"/><Relationship Id="rId5" Type="http://schemas.openxmlformats.org/officeDocument/2006/relationships/slide" Target="slide2.xml"/><Relationship Id="rId4" Type="http://schemas.openxmlformats.org/officeDocument/2006/relationships/oleObject" Target="../embeddings/oleObject1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9.xml"/><Relationship Id="rId7" Type="http://schemas.openxmlformats.org/officeDocument/2006/relationships/slide" Target="slide10.xml"/><Relationship Id="rId12" Type="http://schemas.openxmlformats.org/officeDocument/2006/relationships/slide" Target="slide1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3.xml"/><Relationship Id="rId11" Type="http://schemas.openxmlformats.org/officeDocument/2006/relationships/slide" Target="slide19.xml"/><Relationship Id="rId5" Type="http://schemas.openxmlformats.org/officeDocument/2006/relationships/slide" Target="slide22.xml"/><Relationship Id="rId10" Type="http://schemas.openxmlformats.org/officeDocument/2006/relationships/slide" Target="slide18.xml"/><Relationship Id="rId4" Type="http://schemas.openxmlformats.org/officeDocument/2006/relationships/slide" Target="slide20.xml"/><Relationship Id="rId9" Type="http://schemas.openxmlformats.org/officeDocument/2006/relationships/slide" Target="slide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9.gi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12" Type="http://schemas.openxmlformats.org/officeDocument/2006/relationships/slide" Target="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9.gif"/><Relationship Id="rId5" Type="http://schemas.openxmlformats.org/officeDocument/2006/relationships/oleObject" Target="../embeddings/oleObject10.bin"/><Relationship Id="rId10" Type="http://schemas.openxmlformats.org/officeDocument/2006/relationships/slide" Target="slide1.xml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y-AM" dirty="0" smtClean="0"/>
              <a:t>Միանդամ</a:t>
            </a:r>
            <a:endParaRPr lang="ru-RU" dirty="0" smtClean="0"/>
          </a:p>
          <a:p>
            <a:r>
              <a:rPr lang="hy-AM" dirty="0" smtClean="0"/>
              <a:t>Կատարյալ տեսքի</a:t>
            </a:r>
            <a:endParaRPr lang="ru-RU" dirty="0" smtClean="0"/>
          </a:p>
          <a:p>
            <a:r>
              <a:rPr lang="hy-AM" dirty="0" smtClean="0"/>
              <a:t>Միանդամի արժեքը</a:t>
            </a:r>
            <a:endParaRPr lang="ru-RU" dirty="0" smtClean="0"/>
          </a:p>
          <a:p>
            <a:r>
              <a:rPr lang="hy-AM" dirty="0" smtClean="0"/>
              <a:t>Միանդամների գումար</a:t>
            </a:r>
            <a:endParaRPr lang="ru-RU" dirty="0" smtClean="0"/>
          </a:p>
          <a:p>
            <a:r>
              <a:rPr lang="hy-AM" dirty="0" smtClean="0"/>
              <a:t>Միանդամների արտադրյալ</a:t>
            </a:r>
            <a:endParaRPr lang="ru-RU" dirty="0" smtClean="0"/>
          </a:p>
          <a:p>
            <a:r>
              <a:rPr lang="hy-AM" dirty="0" smtClean="0"/>
              <a:t>Միանդամի աստիճան</a:t>
            </a:r>
            <a:endParaRPr lang="ru-RU" dirty="0" smtClean="0"/>
          </a:p>
          <a:p>
            <a:pPr lvl="0"/>
            <a:endParaRPr lang="hy-AM" dirty="0" smtClean="0"/>
          </a:p>
          <a:p>
            <a:pPr lvl="0"/>
            <a:endParaRPr lang="hy-AM" dirty="0" smtClean="0"/>
          </a:p>
          <a:p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y-AM" dirty="0" smtClean="0"/>
              <a:t>Միանդամ և բազմանդամ</a:t>
            </a:r>
            <a:endParaRPr lang="ru-RU" dirty="0"/>
          </a:p>
        </p:txBody>
      </p:sp>
      <p:sp>
        <p:nvSpPr>
          <p:cNvPr id="9" name="Action Button: Custom 8">
            <a:hlinkClick r:id="rId3" action="ppaction://hlinksldjump" highlightClick="1"/>
          </p:cNvPr>
          <p:cNvSpPr/>
          <p:nvPr/>
        </p:nvSpPr>
        <p:spPr>
          <a:xfrm>
            <a:off x="827584" y="1700808"/>
            <a:ext cx="2304256" cy="504056"/>
          </a:xfrm>
          <a:prstGeom prst="actionButtonBlank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Action Button: Custom 9">
            <a:hlinkClick r:id="rId4" action="ppaction://hlinksldjump" highlightClick="1"/>
          </p:cNvPr>
          <p:cNvSpPr/>
          <p:nvPr/>
        </p:nvSpPr>
        <p:spPr>
          <a:xfrm>
            <a:off x="755576" y="2276872"/>
            <a:ext cx="3960440" cy="504056"/>
          </a:xfrm>
          <a:prstGeom prst="actionButtonBlank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Action Button: Custom 10">
            <a:hlinkClick r:id="rId5" action="ppaction://hlinksldjump" highlightClick="1"/>
          </p:cNvPr>
          <p:cNvSpPr/>
          <p:nvPr/>
        </p:nvSpPr>
        <p:spPr>
          <a:xfrm>
            <a:off x="827584" y="2852936"/>
            <a:ext cx="4104456" cy="576064"/>
          </a:xfrm>
          <a:prstGeom prst="actionButtonBlank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Action Button: Custom 11">
            <a:hlinkClick r:id="rId6" action="ppaction://hlinksldjump" highlightClick="1"/>
          </p:cNvPr>
          <p:cNvSpPr/>
          <p:nvPr/>
        </p:nvSpPr>
        <p:spPr>
          <a:xfrm>
            <a:off x="827584" y="3501008"/>
            <a:ext cx="4752528" cy="504056"/>
          </a:xfrm>
          <a:prstGeom prst="actionButtonBlank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Action Button: Custom 12">
            <a:hlinkClick r:id="rId7" action="ppaction://hlinksldjump" highlightClick="1"/>
          </p:cNvPr>
          <p:cNvSpPr/>
          <p:nvPr/>
        </p:nvSpPr>
        <p:spPr>
          <a:xfrm>
            <a:off x="827584" y="4077072"/>
            <a:ext cx="5400600" cy="504056"/>
          </a:xfrm>
          <a:prstGeom prst="actionButtonBlank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Action Button: Custom 13">
            <a:hlinkClick r:id="rId8" action="ppaction://hlinksldjump" highlightClick="1"/>
          </p:cNvPr>
          <p:cNvSpPr/>
          <p:nvPr/>
        </p:nvSpPr>
        <p:spPr>
          <a:xfrm>
            <a:off x="827584" y="4653136"/>
            <a:ext cx="4608512" cy="576064"/>
          </a:xfrm>
          <a:prstGeom prst="actionButtonBlank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Action Button: Custom 14">
            <a:hlinkClick r:id="rId9" action="ppaction://hlinksldjump" highlightClick="1"/>
          </p:cNvPr>
          <p:cNvSpPr/>
          <p:nvPr/>
        </p:nvSpPr>
        <p:spPr>
          <a:xfrm>
            <a:off x="6228184" y="1700808"/>
            <a:ext cx="2304256" cy="50405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2800" dirty="0" smtClean="0"/>
              <a:t>Բազմանդամ</a:t>
            </a:r>
            <a:endParaRPr lang="ru-RU" sz="2800" dirty="0"/>
          </a:p>
        </p:txBody>
      </p:sp>
      <p:cxnSp>
        <p:nvCxnSpPr>
          <p:cNvPr id="17" name="Straight Connector 16"/>
          <p:cNvCxnSpPr>
            <a:stCxn id="9" idx="0"/>
            <a:endCxn id="15" idx="2"/>
          </p:cNvCxnSpPr>
          <p:nvPr/>
        </p:nvCxnSpPr>
        <p:spPr>
          <a:xfrm>
            <a:off x="3131840" y="1952836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Բազմանդամների գումարը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2185990"/>
          </a:xfrm>
        </p:spPr>
        <p:txBody>
          <a:bodyPr/>
          <a:lstStyle/>
          <a:p>
            <a:r>
              <a:rPr lang="en-US" dirty="0" smtClean="0"/>
              <a:t>Բազմանդամները գումարելիս պետք է </a:t>
            </a:r>
            <a:endParaRPr lang="ru-RU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Հաջորդաբար գրանցել բոլոր անդամները իրենց նշաններով</a:t>
            </a:r>
            <a:endParaRPr lang="ru-RU" dirty="0" smtClean="0"/>
          </a:p>
          <a:p>
            <a:pPr marL="971550" lvl="1" indent="-514350">
              <a:buFont typeface="+mj-lt"/>
              <a:buAutoNum type="arabicPeriod"/>
            </a:pPr>
            <a:r>
              <a:rPr lang="hy-AM" dirty="0" smtClean="0"/>
              <a:t>Մ</a:t>
            </a:r>
            <a:r>
              <a:rPr lang="en-US" dirty="0" smtClean="0"/>
              <a:t>իացնել նման անդամները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85720" y="3357562"/>
            <a:ext cx="8229600" cy="5715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/>
              <a:t>Օրինակ.  Գումարել 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85720" y="3786190"/>
            <a:ext cx="3714776" cy="5715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dirty="0" smtClean="0">
                <a:solidFill>
                  <a:srgbClr val="FF0000"/>
                </a:solidFill>
              </a:rPr>
              <a:t>3ab</a:t>
            </a:r>
            <a:r>
              <a:rPr lang="en-US" sz="32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3200" b="1" dirty="0" smtClean="0">
                <a:solidFill>
                  <a:srgbClr val="FF0000"/>
                </a:solidFill>
              </a:rPr>
              <a:t> + 5ab – 2a</a:t>
            </a:r>
            <a:r>
              <a:rPr lang="en-US" sz="32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3200" b="1" dirty="0" smtClean="0">
                <a:solidFill>
                  <a:srgbClr val="FF0000"/>
                </a:solidFill>
              </a:rPr>
              <a:t>b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/>
              <a:t>և 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786182" y="3714752"/>
            <a:ext cx="3286148" cy="5715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200" b="1" dirty="0" smtClean="0">
                <a:solidFill>
                  <a:srgbClr val="0E1EB8"/>
                </a:solidFill>
              </a:rPr>
              <a:t>4ab</a:t>
            </a:r>
            <a:r>
              <a:rPr lang="en-US" sz="3200" b="1" baseline="30000" dirty="0" smtClean="0">
                <a:solidFill>
                  <a:srgbClr val="0E1EB8"/>
                </a:solidFill>
              </a:rPr>
              <a:t>2</a:t>
            </a:r>
            <a:r>
              <a:rPr lang="en-US" sz="3200" b="1" dirty="0" smtClean="0">
                <a:solidFill>
                  <a:srgbClr val="0E1EB8"/>
                </a:solidFill>
              </a:rPr>
              <a:t> - 8a</a:t>
            </a:r>
            <a:r>
              <a:rPr lang="en-US" sz="3200" b="1" baseline="30000" dirty="0" smtClean="0">
                <a:solidFill>
                  <a:srgbClr val="0E1EB8"/>
                </a:solidFill>
              </a:rPr>
              <a:t>2</a:t>
            </a:r>
            <a:r>
              <a:rPr lang="en-US" sz="3200" b="1" dirty="0" smtClean="0">
                <a:solidFill>
                  <a:srgbClr val="0E1EB8"/>
                </a:solidFill>
              </a:rPr>
              <a:t>b + 3ab</a:t>
            </a:r>
            <a:r>
              <a:rPr lang="ru-RU" sz="3200" b="1" dirty="0" smtClean="0">
                <a:solidFill>
                  <a:srgbClr val="0E1EB8"/>
                </a:solidFill>
              </a:rPr>
              <a:t>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E1EB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85720" y="4500570"/>
            <a:ext cx="8572560" cy="5715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200" b="1" dirty="0" smtClean="0">
                <a:solidFill>
                  <a:srgbClr val="FF0000"/>
                </a:solidFill>
              </a:rPr>
              <a:t>3ab</a:t>
            </a:r>
            <a:r>
              <a:rPr lang="en-US" sz="32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3200" b="1" dirty="0" smtClean="0">
                <a:solidFill>
                  <a:srgbClr val="FF0000"/>
                </a:solidFill>
              </a:rPr>
              <a:t> + 5ab – 2a</a:t>
            </a:r>
            <a:r>
              <a:rPr lang="en-US" sz="32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3200" b="1" dirty="0" smtClean="0">
                <a:solidFill>
                  <a:srgbClr val="FF0000"/>
                </a:solidFill>
              </a:rPr>
              <a:t>b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dirty="0" smtClean="0"/>
              <a:t>+ </a:t>
            </a:r>
            <a:r>
              <a:rPr lang="en-US" sz="3200" b="1" dirty="0" smtClean="0">
                <a:solidFill>
                  <a:srgbClr val="0E1EB8"/>
                </a:solidFill>
              </a:rPr>
              <a:t>4ab</a:t>
            </a:r>
            <a:r>
              <a:rPr lang="en-US" sz="3200" b="1" baseline="30000" dirty="0" smtClean="0">
                <a:solidFill>
                  <a:srgbClr val="0E1EB8"/>
                </a:solidFill>
              </a:rPr>
              <a:t>2</a:t>
            </a:r>
            <a:r>
              <a:rPr lang="en-US" sz="3200" b="1" dirty="0" smtClean="0">
                <a:solidFill>
                  <a:srgbClr val="0E1EB8"/>
                </a:solidFill>
              </a:rPr>
              <a:t> - 8a</a:t>
            </a:r>
            <a:r>
              <a:rPr lang="en-US" sz="3200" b="1" baseline="30000" dirty="0" smtClean="0">
                <a:solidFill>
                  <a:srgbClr val="0E1EB8"/>
                </a:solidFill>
              </a:rPr>
              <a:t>2</a:t>
            </a:r>
            <a:r>
              <a:rPr lang="en-US" sz="3200" b="1" dirty="0" smtClean="0">
                <a:solidFill>
                  <a:srgbClr val="0E1EB8"/>
                </a:solidFill>
              </a:rPr>
              <a:t>b + 3ab</a:t>
            </a:r>
            <a:r>
              <a:rPr lang="ru-RU" sz="3200" b="1" dirty="0" smtClean="0">
                <a:solidFill>
                  <a:srgbClr val="0E1EB8"/>
                </a:solidFill>
              </a:rPr>
              <a:t> </a:t>
            </a:r>
            <a:r>
              <a:rPr lang="ru-RU" sz="3200" b="1" dirty="0" smtClean="0"/>
              <a:t>=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28596" y="4929198"/>
            <a:ext cx="500066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786182" y="4929198"/>
            <a:ext cx="500066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571604" y="4929198"/>
            <a:ext cx="500066" cy="1588"/>
          </a:xfrm>
          <a:prstGeom prst="line">
            <a:avLst/>
          </a:prstGeom>
          <a:ln>
            <a:solidFill>
              <a:srgbClr val="59BF4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929322" y="4929198"/>
            <a:ext cx="500066" cy="1588"/>
          </a:xfrm>
          <a:prstGeom prst="line">
            <a:avLst/>
          </a:prstGeom>
          <a:ln>
            <a:solidFill>
              <a:srgbClr val="59BF4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571604" y="5000636"/>
            <a:ext cx="500066" cy="1588"/>
          </a:xfrm>
          <a:prstGeom prst="line">
            <a:avLst/>
          </a:prstGeom>
          <a:ln>
            <a:solidFill>
              <a:srgbClr val="59BF4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929322" y="5000636"/>
            <a:ext cx="500066" cy="1588"/>
          </a:xfrm>
          <a:prstGeom prst="line">
            <a:avLst/>
          </a:prstGeom>
          <a:ln>
            <a:solidFill>
              <a:srgbClr val="59BF4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500298" y="4929198"/>
            <a:ext cx="714380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500298" y="5000636"/>
            <a:ext cx="714380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500298" y="5072074"/>
            <a:ext cx="714380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786314" y="4929198"/>
            <a:ext cx="714380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786314" y="5000636"/>
            <a:ext cx="714380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786314" y="5072074"/>
            <a:ext cx="714380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357158" y="5572140"/>
            <a:ext cx="42148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= </a:t>
            </a:r>
            <a:r>
              <a:rPr lang="ru-RU" sz="3200" b="1" dirty="0" smtClean="0">
                <a:solidFill>
                  <a:prstClr val="black"/>
                </a:solidFill>
              </a:rPr>
              <a:t>7</a:t>
            </a:r>
            <a:r>
              <a:rPr lang="en-US" sz="3200" b="1" dirty="0" smtClean="0">
                <a:solidFill>
                  <a:prstClr val="black"/>
                </a:solidFill>
              </a:rPr>
              <a:t>ab</a:t>
            </a:r>
            <a:r>
              <a:rPr lang="en-US" sz="3200" b="1" baseline="30000" dirty="0" smtClean="0">
                <a:solidFill>
                  <a:prstClr val="black"/>
                </a:solidFill>
              </a:rPr>
              <a:t>2</a:t>
            </a:r>
            <a:r>
              <a:rPr lang="ru-RU" sz="3200" b="1" baseline="30000" dirty="0" smtClean="0">
                <a:solidFill>
                  <a:prstClr val="black"/>
                </a:solidFill>
              </a:rPr>
              <a:t> </a:t>
            </a:r>
            <a:r>
              <a:rPr lang="ru-RU" sz="3200" b="1" dirty="0" smtClean="0">
                <a:solidFill>
                  <a:prstClr val="black"/>
                </a:solidFill>
              </a:rPr>
              <a:t>+ 8</a:t>
            </a:r>
            <a:r>
              <a:rPr lang="en-US" sz="3200" b="1" dirty="0" err="1" smtClean="0">
                <a:solidFill>
                  <a:prstClr val="black"/>
                </a:solidFill>
              </a:rPr>
              <a:t>ab</a:t>
            </a:r>
            <a:r>
              <a:rPr lang="en-US" sz="3200" b="1" dirty="0" smtClean="0">
                <a:solidFill>
                  <a:prstClr val="black"/>
                </a:solidFill>
              </a:rPr>
              <a:t> – 10a</a:t>
            </a:r>
            <a:r>
              <a:rPr lang="en-US" sz="3200" b="1" baseline="30000" dirty="0" smtClean="0">
                <a:solidFill>
                  <a:prstClr val="black"/>
                </a:solidFill>
              </a:rPr>
              <a:t>2</a:t>
            </a:r>
            <a:r>
              <a:rPr lang="en-US" sz="3200" b="1" dirty="0" smtClean="0">
                <a:solidFill>
                  <a:prstClr val="black"/>
                </a:solidFill>
              </a:rPr>
              <a:t>b.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23" name="Содержимое 2"/>
          <p:cNvSpPr txBox="1">
            <a:spLocks/>
          </p:cNvSpPr>
          <p:nvPr/>
        </p:nvSpPr>
        <p:spPr>
          <a:xfrm>
            <a:off x="4071934" y="5429264"/>
            <a:ext cx="5072066" cy="142873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noProof="0" dirty="0" smtClean="0">
                <a:solidFill>
                  <a:srgbClr val="3C80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Բազմանդամի կատարյալ տեսք </a:t>
            </a:r>
            <a:r>
              <a:rPr lang="ru-RU" sz="3200" b="1" noProof="0" dirty="0" smtClean="0">
                <a:solidFill>
                  <a:srgbClr val="3C80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sz="3200" b="1" noProof="0" dirty="0" smtClean="0">
                <a:solidFill>
                  <a:srgbClr val="3C80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յուրաքանչյուր անդամը կատարյալ միանդամ է, իսկ նման անդամները միացված են: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3C802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Стрелка вправо 23"/>
          <p:cNvSpPr/>
          <p:nvPr/>
        </p:nvSpPr>
        <p:spPr>
          <a:xfrm rot="11501071">
            <a:off x="2174762" y="6351103"/>
            <a:ext cx="1951824" cy="312417"/>
          </a:xfrm>
          <a:prstGeom prst="rightArrow">
            <a:avLst>
              <a:gd name="adj1" fmla="val 44641"/>
              <a:gd name="adj2" fmla="val 142658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785786" y="6072206"/>
            <a:ext cx="3000396" cy="1588"/>
          </a:xfrm>
          <a:prstGeom prst="line">
            <a:avLst/>
          </a:prstGeom>
          <a:ln w="57150" cmpd="tri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11" descr="C:\Program Files\Microsoft Office\Media\CntCD1\Animated\j025450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29652" y="4643446"/>
            <a:ext cx="714348" cy="714348"/>
          </a:xfrm>
          <a:prstGeom prst="rect">
            <a:avLst/>
          </a:prstGeom>
          <a:noFill/>
        </p:spPr>
      </p:pic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22" grpId="0"/>
      <p:bldP spid="22" grpId="1"/>
      <p:bldP spid="23" grpId="1"/>
      <p:bldP spid="24" grpId="0" animBg="1"/>
      <p:bldP spid="2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Բազմանդամների տարբերություն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229600" cy="3143272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4000" dirty="0" smtClean="0"/>
              <a:t>Գրանցել </a:t>
            </a:r>
            <a:endParaRPr lang="ru-RU" sz="4000" dirty="0" smtClean="0"/>
          </a:p>
          <a:p>
            <a:pPr marL="514350" indent="-514350">
              <a:buAutoNum type="arabicPeriod"/>
            </a:pPr>
            <a:r>
              <a:rPr lang="en-US" sz="4000" dirty="0" smtClean="0"/>
              <a:t>Ճիշտ բացել փակագծերը</a:t>
            </a:r>
            <a:endParaRPr lang="ru-RU" sz="4000" dirty="0" smtClean="0"/>
          </a:p>
          <a:p>
            <a:pPr marL="514350" indent="-514350">
              <a:buAutoNum type="arabicPeriod"/>
            </a:pPr>
            <a:r>
              <a:rPr lang="en-US" sz="4000" dirty="0" smtClean="0"/>
              <a:t>Նման անդամները միացնել</a:t>
            </a:r>
            <a:endParaRPr lang="ru-RU" sz="4000" dirty="0"/>
          </a:p>
        </p:txBody>
      </p:sp>
      <p:pic>
        <p:nvPicPr>
          <p:cNvPr id="4" name="Picture 8" descr="ghos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4643446"/>
            <a:ext cx="1281361" cy="1604718"/>
          </a:xfrm>
          <a:prstGeom prst="rect">
            <a:avLst/>
          </a:prstGeom>
          <a:noFill/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5786446" y="4929198"/>
            <a:ext cx="162477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6000" dirty="0"/>
              <a:t>–(–)</a:t>
            </a:r>
          </a:p>
        </p:txBody>
      </p:sp>
      <p:pic>
        <p:nvPicPr>
          <p:cNvPr id="6" name="Picture 5" descr="ghos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5253282"/>
            <a:ext cx="1281361" cy="1604718"/>
          </a:xfrm>
          <a:prstGeom prst="rect">
            <a:avLst/>
          </a:prstGeom>
          <a:noFill/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278185" y="5685083"/>
            <a:ext cx="164899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6000"/>
              <a:t>–(+)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857620" y="4500570"/>
            <a:ext cx="58834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6000" dirty="0">
                <a:solidFill>
                  <a:srgbClr val="FF0000"/>
                </a:solidFill>
              </a:rPr>
              <a:t>–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072198" y="3929066"/>
            <a:ext cx="61256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6000" dirty="0">
                <a:solidFill>
                  <a:srgbClr val="FF0000"/>
                </a:solidFill>
              </a:rPr>
              <a:t>+</a:t>
            </a:r>
          </a:p>
        </p:txBody>
      </p:sp>
      <p:pic>
        <p:nvPicPr>
          <p:cNvPr id="10" name="Picture 11" descr="ghos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4714884"/>
            <a:ext cx="1281361" cy="1604718"/>
          </a:xfrm>
          <a:prstGeom prst="rect">
            <a:avLst/>
          </a:prstGeom>
          <a:noFill/>
        </p:spPr>
      </p:pic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642910" y="5000636"/>
            <a:ext cx="167321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6000" dirty="0"/>
              <a:t>+(+)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142976" y="4000504"/>
            <a:ext cx="6125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6000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" name="Picture 11" descr="C:\Program Files\Microsoft Office\Media\CntCD1\Animated\j0254500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85185E-6 L -0.01024 -0.11551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-0.02152 -0.1259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48148E-6 L -0.01806 -0.1382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  <p:bldP spid="9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257175" y="2419350"/>
            <a:ext cx="793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latin typeface="Times New Roman" pitchFamily="18" charset="0"/>
                <a:cs typeface="Times New Roman" pitchFamily="18" charset="0"/>
              </a:rPr>
              <a:t>–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127125" y="2578100"/>
            <a:ext cx="5905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latin typeface="Times New Roman" pitchFamily="18" charset="0"/>
              </a:rPr>
              <a:t>(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560513" y="2481263"/>
            <a:ext cx="793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latin typeface="Times New Roman" pitchFamily="18" charset="0"/>
                <a:cs typeface="Times New Roman" pitchFamily="18" charset="0"/>
              </a:rPr>
              <a:t>–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2251075" y="2593975"/>
            <a:ext cx="14033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 dirty="0">
                <a:latin typeface="Times New Roman" pitchFamily="18" charset="0"/>
              </a:rPr>
              <a:t>2x</a:t>
            </a:r>
            <a:endParaRPr lang="ru-RU" sz="9600" b="1" dirty="0">
              <a:latin typeface="Times New Roman" pitchFamily="18" charset="0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3502025" y="2706688"/>
            <a:ext cx="879475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Times New Roman" pitchFamily="18" charset="0"/>
              </a:rPr>
              <a:t>+</a:t>
            </a:r>
            <a:endParaRPr lang="ru-RU" sz="9600" b="1">
              <a:latin typeface="Times New Roman" pitchFamily="18" charset="0"/>
            </a:endParaRP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4270375" y="2705100"/>
            <a:ext cx="793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 dirty="0">
                <a:latin typeface="Times New Roman" pitchFamily="18" charset="0"/>
              </a:rPr>
              <a:t>4</a:t>
            </a:r>
            <a:endParaRPr lang="ru-RU" sz="9600" b="1" dirty="0">
              <a:latin typeface="Times New Roman" pitchFamily="18" charset="0"/>
            </a:endParaRP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4976813" y="2755900"/>
            <a:ext cx="879475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Times New Roman" pitchFamily="18" charset="0"/>
              </a:rPr>
              <a:t>+</a:t>
            </a:r>
            <a:endParaRPr lang="ru-RU" sz="9600" b="1">
              <a:latin typeface="Times New Roman" pitchFamily="18" charset="0"/>
            </a:endParaRP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5730875" y="2690813"/>
            <a:ext cx="862013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 dirty="0">
                <a:latin typeface="Times New Roman" pitchFamily="18" charset="0"/>
              </a:rPr>
              <a:t>b</a:t>
            </a:r>
            <a:endParaRPr lang="ru-RU" sz="9600" b="1" dirty="0">
              <a:latin typeface="Times New Roman" pitchFamily="18" charset="0"/>
            </a:endParaRP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6451600" y="2676525"/>
            <a:ext cx="793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latin typeface="Times New Roman" pitchFamily="18" charset="0"/>
                <a:cs typeface="Times New Roman" pitchFamily="18" charset="0"/>
              </a:rPr>
              <a:t>–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7173913" y="2754313"/>
            <a:ext cx="862012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Times New Roman" pitchFamily="18" charset="0"/>
              </a:rPr>
              <a:t>k</a:t>
            </a:r>
            <a:endParaRPr lang="ru-RU" sz="9600" b="1">
              <a:latin typeface="Times New Roman" pitchFamily="18" charset="0"/>
            </a:endParaRP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7880350" y="2659063"/>
            <a:ext cx="5905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Times New Roman" pitchFamily="18" charset="0"/>
              </a:rPr>
              <a:t>)</a:t>
            </a:r>
            <a:endParaRPr lang="ru-RU" sz="9600" b="1">
              <a:latin typeface="Times New Roman" pitchFamily="18" charset="0"/>
            </a:endParaRP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247650" y="279400"/>
            <a:ext cx="7400925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9600" b="1">
                <a:latin typeface="Times New Roman" pitchFamily="18" charset="0"/>
                <a:cs typeface="Times New Roman" pitchFamily="18" charset="0"/>
              </a:rPr>
              <a:t>(–2x+4+b–k)</a:t>
            </a: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1543050" y="2563813"/>
            <a:ext cx="879475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Times New Roman" pitchFamily="18" charset="0"/>
              </a:rPr>
              <a:t>+</a:t>
            </a:r>
            <a:endParaRPr lang="ru-RU" sz="9600" b="1">
              <a:latin typeface="Times New Roman" pitchFamily="18" charset="0"/>
            </a:endParaRP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3565525" y="2595563"/>
            <a:ext cx="793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 dirty="0">
                <a:latin typeface="Times New Roman" pitchFamily="18" charset="0"/>
                <a:cs typeface="Times New Roman" pitchFamily="18" charset="0"/>
              </a:rPr>
              <a:t>–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5024438" y="2641600"/>
            <a:ext cx="793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 dirty="0">
                <a:latin typeface="Times New Roman" pitchFamily="18" charset="0"/>
                <a:cs typeface="Times New Roman" pitchFamily="18" charset="0"/>
              </a:rPr>
              <a:t>–</a:t>
            </a: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6421438" y="2787650"/>
            <a:ext cx="879475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Times New Roman" pitchFamily="18" charset="0"/>
              </a:rPr>
              <a:t>+</a:t>
            </a:r>
            <a:endParaRPr lang="ru-RU" sz="9600" b="1">
              <a:latin typeface="Times New Roman" pitchFamily="18" charset="0"/>
            </a:endParaRPr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7767638" y="428625"/>
            <a:ext cx="879475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Times New Roman" pitchFamily="18" charset="0"/>
              </a:rPr>
              <a:t>=</a:t>
            </a:r>
            <a:endParaRPr lang="ru-RU" sz="9600" b="1">
              <a:latin typeface="Times New Roman" pitchFamily="18" charset="0"/>
            </a:endParaRP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179388" y="4221163"/>
            <a:ext cx="866294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Եթե փակագծերից առաջ կա </a:t>
            </a:r>
            <a:r>
              <a:rPr lang="ru-RU" sz="3600" b="1" i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</a:t>
            </a:r>
            <a:r>
              <a:rPr lang="en-US" sz="36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</a:t>
            </a:r>
            <a:r>
              <a:rPr lang="ru-RU" sz="36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»</a:t>
            </a:r>
            <a:r>
              <a:rPr lang="ru-RU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</a:p>
          <a:p>
            <a:r>
              <a:rPr lang="hy-AM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Ա</a:t>
            </a:r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պա փակագծերը բացելիս փակագծերի</a:t>
            </a:r>
          </a:p>
          <a:p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ներսի անդամների նշանները պետք է </a:t>
            </a:r>
          </a:p>
          <a:p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փոխարինել  հակադիրներով</a:t>
            </a:r>
            <a:endParaRPr lang="ru-RU" sz="36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5" name="Нижний колонтитул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2" name="Picture 11" descr="C:\Program Files\Microsoft Office\Media\CntCD1\Animated\j025450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7341E-6 C 0.0158 -0.01896 0.03194 -0.03769 0.04896 -0.0467 C 0.0658 -0.05549 0.08507 -0.05826 0.10052 -0.05456 C 0.11614 -0.05087 0.13489 -0.03075 0.14392 -0.02428 " pathEditMode="relative" rAng="0" ptsTypes="aaaA">
                                      <p:cBhvr>
                                        <p:cTn id="9" dur="20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-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3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49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392 -0.02427 C 0.16562 -0.03537 0.18785 -0.04624 0.20989 -0.05225 C 0.23194 -0.05826 0.25607 -0.05988 0.27621 -0.06034 C 0.29635 -0.06057 0.31545 -0.05988 0.33073 -0.05526 C 0.34618 -0.05063 0.3618 -0.03699 0.36823 -0.03352 " pathEditMode="relative" rAng="0" ptsTypes="aaaaA">
                                      <p:cBhvr>
                                        <p:cTn id="31" dur="20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-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49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493 -0.01873 C 0.36649 -0.02752 0.36805 -0.0363 0.3809 -0.04972 C 0.3941 -0.06336 0.42708 -0.09411 0.44375 -0.10012 C 0.46024 -0.1059 0.46875 -0.09989 0.48073 -0.08578 C 0.49271 -0.07191 0.50989 -0.02798 0.5158 -0.01619 " pathEditMode="relative" rAng="0" ptsTypes="aaaaA">
                                      <p:cBhvr>
                                        <p:cTn id="47" dur="20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-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9000"/>
                            </p:stCondLst>
                            <p:childTnLst>
                              <p:par>
                                <p:cTn id="49" presetID="49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500"/>
                            </p:stCondLst>
                            <p:childTnLst>
                              <p:par>
                                <p:cTn id="6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158 -0.01619 C 0.53767 -0.0363 0.55972 -0.05619 0.58247 -0.06521 C 0.60521 -0.07422 0.63628 -0.07954 0.6526 -0.06983 C 0.66892 -0.06012 0.67604 -0.01734 0.68073 -0.00694 " pathEditMode="relative" rAng="0" ptsTypes="aaaA">
                                      <p:cBhvr>
                                        <p:cTn id="63" dur="20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-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1500"/>
                            </p:stCondLst>
                            <p:childTnLst>
                              <p:par>
                                <p:cTn id="65" presetID="49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2000"/>
                            </p:stCondLst>
                            <p:childTnLst>
                              <p:par>
                                <p:cTn id="78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8073 -0.00694 C 0.69253 -0.02312 0.70451 -0.03931 0.72465 -0.05364 C 0.74479 -0.06798 0.77656 -0.08393 0.80174 -0.09318 C 0.82691 -0.10243 0.85243 -0.1022 0.87552 -0.1096 C 0.89861 -0.117 0.90121 -0.12833 0.94045 -0.13758 C 0.97969 -0.14682 1.0776 -0.16023 1.11059 -0.16578 C 1.14358 -0.17133 1.14115 -0.17087 1.13871 -0.17041 " pathEditMode="relative" rAng="0" ptsTypes="aaaaaaA">
                                      <p:cBhvr>
                                        <p:cTn id="79" dur="20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" y="-82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9" presetClass="exit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100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build="allAtOnce"/>
      <p:bldP spid="30722" grpId="1" build="allAtOnce"/>
      <p:bldP spid="30722" grpId="2" build="allAtOnce"/>
      <p:bldP spid="30722" grpId="3" build="allAtOnce"/>
      <p:bldP spid="30723" grpId="0"/>
      <p:bldP spid="30724" grpId="0"/>
      <p:bldP spid="30726" grpId="0"/>
      <p:bldP spid="30728" grpId="0"/>
      <p:bldP spid="30730" grpId="0"/>
      <p:bldP spid="30732" grpId="0"/>
      <p:bldP spid="30734" grpId="0"/>
      <p:bldP spid="30734" grpId="1"/>
      <p:bldP spid="30735" grpId="0"/>
      <p:bldP spid="30736" grpId="0"/>
      <p:bldP spid="30737" grpId="0"/>
      <p:bldP spid="30738" grpId="0"/>
      <p:bldP spid="307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7143768" y="271462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143636" y="271462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15992" y="2714620"/>
            <a:ext cx="3417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-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2844" y="357166"/>
            <a:ext cx="8715436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y-AM" sz="3200" dirty="0" smtClean="0"/>
              <a:t>Գտնել </a:t>
            </a:r>
            <a:r>
              <a:rPr lang="ru-RU" sz="3200" b="1" dirty="0" smtClean="0">
                <a:solidFill>
                  <a:srgbClr val="3C802C"/>
                </a:solidFill>
              </a:rPr>
              <a:t>3</a:t>
            </a:r>
            <a:r>
              <a:rPr lang="en-US" sz="3200" b="1" dirty="0" smtClean="0">
                <a:solidFill>
                  <a:srgbClr val="3C802C"/>
                </a:solidFill>
              </a:rPr>
              <a:t>m</a:t>
            </a:r>
            <a:r>
              <a:rPr lang="en-US" sz="3200" b="1" baseline="30000" dirty="0" smtClean="0">
                <a:solidFill>
                  <a:srgbClr val="3C802C"/>
                </a:solidFill>
              </a:rPr>
              <a:t>3</a:t>
            </a:r>
            <a:r>
              <a:rPr lang="en-US" sz="3200" b="1" dirty="0" smtClean="0">
                <a:solidFill>
                  <a:srgbClr val="3C802C"/>
                </a:solidFill>
              </a:rPr>
              <a:t>-2m</a:t>
            </a:r>
            <a:r>
              <a:rPr lang="en-US" sz="3200" b="1" baseline="30000" dirty="0" smtClean="0">
                <a:solidFill>
                  <a:srgbClr val="3C802C"/>
                </a:solidFill>
              </a:rPr>
              <a:t>2</a:t>
            </a:r>
            <a:r>
              <a:rPr lang="en-US" sz="3200" b="1" dirty="0" smtClean="0">
                <a:solidFill>
                  <a:srgbClr val="3C802C"/>
                </a:solidFill>
              </a:rPr>
              <a:t>+4m+7   </a:t>
            </a:r>
            <a:r>
              <a:rPr lang="hy-AM" sz="3200" b="1" dirty="0" smtClean="0">
                <a:solidFill>
                  <a:srgbClr val="3C802C"/>
                </a:solidFill>
              </a:rPr>
              <a:t> </a:t>
            </a:r>
            <a:r>
              <a:rPr lang="en-US" sz="3200" b="1" dirty="0" smtClean="0">
                <a:solidFill>
                  <a:srgbClr val="3C802C"/>
                </a:solidFill>
              </a:rPr>
              <a:t>և</a:t>
            </a:r>
            <a:r>
              <a:rPr lang="hy-AM" sz="3200" b="1" dirty="0" smtClean="0">
                <a:solidFill>
                  <a:srgbClr val="3C802C"/>
                </a:solidFill>
              </a:rPr>
              <a:t>    </a:t>
            </a:r>
            <a:r>
              <a:rPr lang="en-US" sz="3200" b="1" dirty="0" smtClean="0">
                <a:solidFill>
                  <a:srgbClr val="0E1EB8"/>
                </a:solidFill>
              </a:rPr>
              <a:t>m</a:t>
            </a:r>
            <a:r>
              <a:rPr lang="en-US" sz="3200" b="1" baseline="30000" dirty="0" smtClean="0">
                <a:solidFill>
                  <a:srgbClr val="0E1EB8"/>
                </a:solidFill>
              </a:rPr>
              <a:t>3</a:t>
            </a:r>
            <a:r>
              <a:rPr lang="en-US" sz="3200" b="1" dirty="0" smtClean="0">
                <a:solidFill>
                  <a:srgbClr val="0E1EB8"/>
                </a:solidFill>
              </a:rPr>
              <a:t>+m</a:t>
            </a:r>
            <a:r>
              <a:rPr lang="en-US" sz="3200" b="1" baseline="30000" dirty="0" smtClean="0">
                <a:solidFill>
                  <a:srgbClr val="0E1EB8"/>
                </a:solidFill>
              </a:rPr>
              <a:t>2</a:t>
            </a:r>
            <a:r>
              <a:rPr lang="ru-RU" sz="3200" b="1" dirty="0" smtClean="0">
                <a:solidFill>
                  <a:srgbClr val="0E1EB8"/>
                </a:solidFill>
              </a:rPr>
              <a:t>-</a:t>
            </a:r>
            <a:r>
              <a:rPr lang="en-US" sz="3200" b="1" dirty="0" smtClean="0">
                <a:solidFill>
                  <a:srgbClr val="0E1EB8"/>
                </a:solidFill>
              </a:rPr>
              <a:t>2m</a:t>
            </a:r>
            <a:r>
              <a:rPr lang="ru-RU" sz="3200" b="1" dirty="0" smtClean="0">
                <a:solidFill>
                  <a:srgbClr val="0E1EB8"/>
                </a:solidFill>
              </a:rPr>
              <a:t>-</a:t>
            </a:r>
            <a:r>
              <a:rPr lang="en-US" sz="3200" b="1" dirty="0" smtClean="0">
                <a:solidFill>
                  <a:srgbClr val="0E1EB8"/>
                </a:solidFill>
              </a:rPr>
              <a:t>5</a:t>
            </a:r>
            <a:r>
              <a:rPr lang="hy-AM" sz="3200" b="1" dirty="0" smtClean="0">
                <a:solidFill>
                  <a:srgbClr val="0E1EB8"/>
                </a:solidFill>
              </a:rPr>
              <a:t> բազմանդամների տարբերությունը</a:t>
            </a:r>
            <a:endParaRPr lang="ru-RU" sz="3200" b="1" dirty="0">
              <a:solidFill>
                <a:srgbClr val="0E1EB8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5438" y="1844093"/>
            <a:ext cx="431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y-AM" sz="4000" b="1" dirty="0" smtClean="0">
                <a:solidFill>
                  <a:srgbClr val="3C802C"/>
                </a:solidFill>
              </a:rPr>
              <a:t>(</a:t>
            </a:r>
            <a:r>
              <a:rPr lang="ru-RU" sz="4000" b="1" dirty="0" smtClean="0">
                <a:solidFill>
                  <a:srgbClr val="3C802C"/>
                </a:solidFill>
              </a:rPr>
              <a:t>3</a:t>
            </a:r>
            <a:r>
              <a:rPr lang="en-US" sz="4000" b="1" dirty="0" smtClean="0">
                <a:solidFill>
                  <a:srgbClr val="3C802C"/>
                </a:solidFill>
              </a:rPr>
              <a:t>m</a:t>
            </a:r>
            <a:r>
              <a:rPr lang="en-US" sz="4000" b="1" baseline="30000" dirty="0" smtClean="0">
                <a:solidFill>
                  <a:srgbClr val="3C802C"/>
                </a:solidFill>
              </a:rPr>
              <a:t>3</a:t>
            </a:r>
            <a:r>
              <a:rPr lang="en-US" sz="4000" b="1" dirty="0" smtClean="0">
                <a:solidFill>
                  <a:srgbClr val="3C802C"/>
                </a:solidFill>
              </a:rPr>
              <a:t>-2m</a:t>
            </a:r>
            <a:r>
              <a:rPr lang="en-US" sz="4000" b="1" baseline="30000" dirty="0" smtClean="0">
                <a:solidFill>
                  <a:srgbClr val="3C802C"/>
                </a:solidFill>
              </a:rPr>
              <a:t>2</a:t>
            </a:r>
            <a:r>
              <a:rPr lang="en-US" sz="4000" b="1" dirty="0" smtClean="0">
                <a:solidFill>
                  <a:srgbClr val="3C802C"/>
                </a:solidFill>
              </a:rPr>
              <a:t>+4m+7</a:t>
            </a:r>
            <a:r>
              <a:rPr lang="hy-AM" sz="4000" b="1" dirty="0" smtClean="0">
                <a:solidFill>
                  <a:srgbClr val="3C802C"/>
                </a:solidFill>
              </a:rPr>
              <a:t>)</a:t>
            </a:r>
            <a:r>
              <a:rPr lang="ru-RU" sz="4000" b="1" dirty="0" smtClean="0">
                <a:solidFill>
                  <a:srgbClr val="3C802C"/>
                </a:solidFill>
              </a:rPr>
              <a:t> </a:t>
            </a:r>
            <a:r>
              <a:rPr lang="ru-RU" sz="4000" b="1" dirty="0" smtClean="0"/>
              <a:t>-</a:t>
            </a:r>
            <a:r>
              <a:rPr lang="ru-RU" sz="4000" b="1" dirty="0" smtClean="0">
                <a:solidFill>
                  <a:srgbClr val="3C802C"/>
                </a:solidFill>
              </a:rPr>
              <a:t> </a:t>
            </a:r>
            <a:r>
              <a:rPr lang="en-US" sz="4000" b="1" dirty="0" smtClean="0">
                <a:solidFill>
                  <a:srgbClr val="3C802C"/>
                </a:solidFill>
              </a:rPr>
              <a:t>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00496" y="1857364"/>
            <a:ext cx="43577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y-AM" sz="4000" b="1" dirty="0" smtClean="0">
                <a:solidFill>
                  <a:srgbClr val="0E1EB8"/>
                </a:solidFill>
              </a:rPr>
              <a:t>   </a:t>
            </a:r>
            <a:r>
              <a:rPr lang="ru-RU" sz="4000" b="1" dirty="0" smtClean="0">
                <a:solidFill>
                  <a:srgbClr val="0E1EB8"/>
                </a:solidFill>
              </a:rPr>
              <a:t>(</a:t>
            </a:r>
            <a:r>
              <a:rPr lang="en-US" sz="4000" b="1" dirty="0" smtClean="0">
                <a:solidFill>
                  <a:srgbClr val="0E1EB8"/>
                </a:solidFill>
              </a:rPr>
              <a:t>m</a:t>
            </a:r>
            <a:r>
              <a:rPr lang="en-US" sz="4000" b="1" baseline="30000" dirty="0" smtClean="0">
                <a:solidFill>
                  <a:srgbClr val="0E1EB8"/>
                </a:solidFill>
              </a:rPr>
              <a:t>3</a:t>
            </a:r>
            <a:r>
              <a:rPr lang="en-US" sz="4000" b="1" dirty="0" smtClean="0">
                <a:solidFill>
                  <a:srgbClr val="0E1EB8"/>
                </a:solidFill>
              </a:rPr>
              <a:t>+m</a:t>
            </a:r>
            <a:r>
              <a:rPr lang="en-US" sz="4000" b="1" baseline="30000" dirty="0" smtClean="0">
                <a:solidFill>
                  <a:srgbClr val="0E1EB8"/>
                </a:solidFill>
              </a:rPr>
              <a:t>2</a:t>
            </a:r>
            <a:r>
              <a:rPr lang="ru-RU" sz="4000" b="1" dirty="0" smtClean="0">
                <a:solidFill>
                  <a:srgbClr val="0E1EB8"/>
                </a:solidFill>
              </a:rPr>
              <a:t>-</a:t>
            </a:r>
            <a:r>
              <a:rPr lang="en-US" sz="4000" b="1" dirty="0" smtClean="0">
                <a:solidFill>
                  <a:srgbClr val="0E1EB8"/>
                </a:solidFill>
              </a:rPr>
              <a:t>2m</a:t>
            </a:r>
            <a:r>
              <a:rPr lang="ru-RU" sz="4000" b="1" dirty="0" smtClean="0">
                <a:solidFill>
                  <a:srgbClr val="0E1EB8"/>
                </a:solidFill>
              </a:rPr>
              <a:t>-</a:t>
            </a:r>
            <a:r>
              <a:rPr lang="en-US" sz="4000" b="1" dirty="0" smtClean="0">
                <a:solidFill>
                  <a:srgbClr val="0E1EB8"/>
                </a:solidFill>
              </a:rPr>
              <a:t>5</a:t>
            </a:r>
            <a:r>
              <a:rPr lang="ru-RU" sz="4000" b="1" dirty="0" smtClean="0">
                <a:solidFill>
                  <a:srgbClr val="0E1EB8"/>
                </a:solidFill>
              </a:rPr>
              <a:t>) =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714620"/>
            <a:ext cx="431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3C802C"/>
                </a:solidFill>
              </a:rPr>
              <a:t>= 3</a:t>
            </a:r>
            <a:r>
              <a:rPr lang="en-US" sz="4000" b="1" dirty="0" smtClean="0">
                <a:solidFill>
                  <a:srgbClr val="3C802C"/>
                </a:solidFill>
              </a:rPr>
              <a:t>m</a:t>
            </a:r>
            <a:r>
              <a:rPr lang="en-US" sz="4000" b="1" baseline="30000" dirty="0" smtClean="0">
                <a:solidFill>
                  <a:srgbClr val="3C802C"/>
                </a:solidFill>
              </a:rPr>
              <a:t>3</a:t>
            </a:r>
            <a:r>
              <a:rPr lang="en-US" sz="4000" b="1" dirty="0" smtClean="0">
                <a:solidFill>
                  <a:srgbClr val="3C802C"/>
                </a:solidFill>
              </a:rPr>
              <a:t>-2m</a:t>
            </a:r>
            <a:r>
              <a:rPr lang="en-US" sz="4000" b="1" baseline="30000" dirty="0" smtClean="0">
                <a:solidFill>
                  <a:srgbClr val="3C802C"/>
                </a:solidFill>
              </a:rPr>
              <a:t>2</a:t>
            </a:r>
            <a:r>
              <a:rPr lang="en-US" sz="4000" b="1" dirty="0" smtClean="0">
                <a:solidFill>
                  <a:srgbClr val="3C802C"/>
                </a:solidFill>
              </a:rPr>
              <a:t>+4m+7</a:t>
            </a:r>
            <a:r>
              <a:rPr lang="ru-RU" sz="4000" b="1" dirty="0" smtClean="0">
                <a:solidFill>
                  <a:srgbClr val="3C802C"/>
                </a:solidFill>
              </a:rPr>
              <a:t>  </a:t>
            </a:r>
            <a:r>
              <a:rPr lang="en-US" sz="4000" b="1" dirty="0" smtClean="0">
                <a:solidFill>
                  <a:srgbClr val="3C802C"/>
                </a:solidFill>
              </a:rPr>
              <a:t> 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000496" y="2643182"/>
            <a:ext cx="373820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29124" y="271462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E1EB8"/>
                </a:solidFill>
              </a:rPr>
              <a:t>+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215074" y="2714620"/>
            <a:ext cx="3417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E1EB8"/>
                </a:solidFill>
              </a:rPr>
              <a:t>-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286248" y="2714620"/>
            <a:ext cx="3449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E1EB8"/>
                </a:solidFill>
              </a:rPr>
              <a:t>(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57818" y="2714620"/>
            <a:ext cx="3417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-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286380" y="271462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E1EB8"/>
                </a:solidFill>
              </a:rPr>
              <a:t>+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714876" y="2714620"/>
            <a:ext cx="7858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E1EB8"/>
                </a:solidFill>
              </a:rPr>
              <a:t>m</a:t>
            </a:r>
            <a:r>
              <a:rPr lang="en-US" sz="4000" b="1" baseline="30000" dirty="0" smtClean="0">
                <a:solidFill>
                  <a:srgbClr val="0E1EB8"/>
                </a:solidFill>
              </a:rPr>
              <a:t>3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643570" y="2714620"/>
            <a:ext cx="7858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E1EB8"/>
                </a:solidFill>
              </a:rPr>
              <a:t>m</a:t>
            </a:r>
            <a:r>
              <a:rPr lang="en-US" sz="4000" b="1" baseline="30000" dirty="0" smtClean="0">
                <a:solidFill>
                  <a:srgbClr val="0E1EB8"/>
                </a:solidFill>
              </a:rPr>
              <a:t>2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429388" y="2714620"/>
            <a:ext cx="8572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E1EB8"/>
                </a:solidFill>
              </a:rPr>
              <a:t>2m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429520" y="271462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E1EB8"/>
                </a:solidFill>
              </a:rPr>
              <a:t>5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715272" y="2714620"/>
            <a:ext cx="3571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E1EB8"/>
                </a:solidFill>
              </a:rPr>
              <a:t>)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215206" y="2714620"/>
            <a:ext cx="3417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E1EB8"/>
                </a:solidFill>
              </a:rPr>
              <a:t>-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8072462" y="2714620"/>
            <a:ext cx="3571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E1EB8"/>
                </a:solidFill>
              </a:rPr>
              <a:t>=</a:t>
            </a:r>
            <a:endParaRPr lang="ru-RU" sz="2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85720" y="3929066"/>
            <a:ext cx="82153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3C802C"/>
                </a:solidFill>
              </a:rPr>
              <a:t>= 3</a:t>
            </a:r>
            <a:r>
              <a:rPr lang="en-US" sz="4000" b="1" dirty="0" smtClean="0">
                <a:solidFill>
                  <a:srgbClr val="3C802C"/>
                </a:solidFill>
              </a:rPr>
              <a:t>m</a:t>
            </a:r>
            <a:r>
              <a:rPr lang="en-US" sz="4000" b="1" baseline="30000" dirty="0" smtClean="0">
                <a:solidFill>
                  <a:srgbClr val="3C802C"/>
                </a:solidFill>
              </a:rPr>
              <a:t>3</a:t>
            </a:r>
            <a:r>
              <a:rPr lang="en-US" sz="4000" b="1" dirty="0" smtClean="0">
                <a:solidFill>
                  <a:srgbClr val="3C802C"/>
                </a:solidFill>
              </a:rPr>
              <a:t>-2m</a:t>
            </a:r>
            <a:r>
              <a:rPr lang="en-US" sz="4000" b="1" baseline="30000" dirty="0" smtClean="0">
                <a:solidFill>
                  <a:srgbClr val="3C802C"/>
                </a:solidFill>
              </a:rPr>
              <a:t>2</a:t>
            </a:r>
            <a:r>
              <a:rPr lang="en-US" sz="4000" b="1" dirty="0" smtClean="0">
                <a:solidFill>
                  <a:srgbClr val="3C802C"/>
                </a:solidFill>
              </a:rPr>
              <a:t>+4m+7</a:t>
            </a:r>
            <a:r>
              <a:rPr lang="ru-RU" sz="4000" b="1" dirty="0" smtClean="0">
                <a:solidFill>
                  <a:srgbClr val="3C802C"/>
                </a:solidFill>
              </a:rPr>
              <a:t> </a:t>
            </a:r>
            <a:r>
              <a:rPr lang="ru-RU" sz="4000" b="1" dirty="0" smtClean="0">
                <a:solidFill>
                  <a:srgbClr val="0E1EB8"/>
                </a:solidFill>
              </a:rPr>
              <a:t>–</a:t>
            </a:r>
            <a:r>
              <a:rPr lang="en-US" sz="4000" b="1" dirty="0" smtClean="0">
                <a:solidFill>
                  <a:srgbClr val="0E1EB8"/>
                </a:solidFill>
              </a:rPr>
              <a:t>m</a:t>
            </a:r>
            <a:r>
              <a:rPr lang="en-US" sz="4000" b="1" baseline="30000" dirty="0" smtClean="0">
                <a:solidFill>
                  <a:srgbClr val="0E1EB8"/>
                </a:solidFill>
              </a:rPr>
              <a:t>3</a:t>
            </a:r>
            <a:r>
              <a:rPr lang="en-US" sz="4000" b="1" dirty="0" smtClean="0">
                <a:solidFill>
                  <a:srgbClr val="0E1EB8"/>
                </a:solidFill>
              </a:rPr>
              <a:t>-m</a:t>
            </a:r>
            <a:r>
              <a:rPr lang="en-US" sz="4000" b="1" baseline="30000" dirty="0" smtClean="0">
                <a:solidFill>
                  <a:srgbClr val="0E1EB8"/>
                </a:solidFill>
              </a:rPr>
              <a:t>2</a:t>
            </a:r>
            <a:r>
              <a:rPr lang="en-US" sz="4000" b="1" dirty="0" smtClean="0">
                <a:solidFill>
                  <a:srgbClr val="0E1EB8"/>
                </a:solidFill>
              </a:rPr>
              <a:t>+2m+5 </a:t>
            </a:r>
            <a:r>
              <a:rPr lang="en-US" sz="4000" b="1" dirty="0" smtClean="0">
                <a:solidFill>
                  <a:srgbClr val="3C802C"/>
                </a:solidFill>
              </a:rPr>
              <a:t>=</a:t>
            </a:r>
            <a:r>
              <a:rPr lang="ru-RU" sz="4000" b="1" dirty="0" smtClean="0">
                <a:solidFill>
                  <a:srgbClr val="3C802C"/>
                </a:solidFill>
              </a:rPr>
              <a:t>  </a:t>
            </a:r>
            <a:r>
              <a:rPr lang="en-US" sz="4000" b="1" dirty="0" smtClean="0">
                <a:solidFill>
                  <a:srgbClr val="3C802C"/>
                </a:solidFill>
              </a:rPr>
              <a:t> </a:t>
            </a:r>
            <a:endParaRPr lang="ru-RU" sz="2400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4214810" y="4500570"/>
            <a:ext cx="642942" cy="1588"/>
          </a:xfrm>
          <a:prstGeom prst="line">
            <a:avLst/>
          </a:prstGeom>
          <a:ln>
            <a:solidFill>
              <a:srgbClr val="0E1EB8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85786" y="4500570"/>
            <a:ext cx="642942" cy="1588"/>
          </a:xfrm>
          <a:prstGeom prst="line">
            <a:avLst/>
          </a:prstGeom>
          <a:ln>
            <a:solidFill>
              <a:srgbClr val="0E1EB8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714480" y="4500570"/>
            <a:ext cx="64294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714480" y="4572008"/>
            <a:ext cx="64294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072066" y="4500570"/>
            <a:ext cx="64294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072066" y="4572008"/>
            <a:ext cx="64294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786050" y="4500570"/>
            <a:ext cx="642942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000760" y="4500570"/>
            <a:ext cx="642942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000760" y="4572008"/>
            <a:ext cx="642942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786050" y="4572008"/>
            <a:ext cx="642942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786050" y="4643446"/>
            <a:ext cx="642942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6000760" y="4643446"/>
            <a:ext cx="642942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285720" y="5072074"/>
            <a:ext cx="4429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= </a:t>
            </a:r>
            <a:r>
              <a:rPr lang="en-US" sz="4000" b="1" dirty="0" smtClean="0"/>
              <a:t>2m</a:t>
            </a:r>
            <a:r>
              <a:rPr lang="en-US" sz="4000" b="1" baseline="30000" dirty="0" smtClean="0"/>
              <a:t>3</a:t>
            </a:r>
            <a:r>
              <a:rPr lang="en-US" sz="4000" b="1" dirty="0" smtClean="0"/>
              <a:t>-3m</a:t>
            </a:r>
            <a:r>
              <a:rPr lang="en-US" sz="4000" b="1" baseline="30000" dirty="0" smtClean="0"/>
              <a:t>2</a:t>
            </a:r>
            <a:r>
              <a:rPr lang="en-US" sz="4000" b="1" dirty="0" smtClean="0"/>
              <a:t>+6m+12.</a:t>
            </a:r>
            <a:r>
              <a:rPr lang="ru-RU" sz="4000" b="1" dirty="0" smtClean="0"/>
              <a:t>  </a:t>
            </a:r>
            <a:r>
              <a:rPr lang="en-US" sz="4000" b="1" dirty="0" smtClean="0"/>
              <a:t> </a:t>
            </a:r>
            <a:endParaRPr lang="ru-RU" sz="2400" dirty="0"/>
          </a:p>
        </p:txBody>
      </p:sp>
      <p:pic>
        <p:nvPicPr>
          <p:cNvPr id="38" name="Picture 11" descr="C:\Program Files\Microsoft Office\Media\CntCD1\Animated\j025450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  <p:sp>
        <p:nvSpPr>
          <p:cNvPr id="39" name="Дата 3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0" name="Нижний колонтитул 3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1829 C 0.00868 -0.04445 0.01754 -0.07061 0.02587 -0.07176 C 0.0342 -0.07292 0.04566 -0.03334 0.05 -0.0257 " pathEditMode="relative" rAng="0" ptsTypes="aaA">
                                      <p:cBhvr>
                                        <p:cTn id="10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-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49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 -0.02569 C 0.06736 -0.04722 0.08542 -0.06782 0.10278 -0.06782 C 0.11997 -0.06713 0.13594 -0.04375 0.15243 -0.01944 " pathEditMode="relative" rAng="0" ptsTypes="aaA">
                                      <p:cBhvr>
                                        <p:cTn id="1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-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243 -0.01945 C 0.16979 -0.04676 0.18716 -0.07385 0.20278 -0.07361 C 0.21858 -0.07338 0.23264 -0.04514 0.24688 -0.0169 " pathEditMode="relative" rAng="0" ptsTypes="aaA">
                                      <p:cBhvr>
                                        <p:cTn id="1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688 -0.01689 C 0.27604 -0.03634 0.30538 -0.05532 0.32327 -0.05509 C 0.34115 -0.05486 0.34896 -0.02152 0.35417 -0.01481 " pathEditMode="relative" rAng="0" ptsTypes="aaA">
                                      <p:cBhvr>
                                        <p:cTn id="17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-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86" presetID="49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8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9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4" grpId="0"/>
      <p:bldP spid="5" grpId="0"/>
      <p:bldP spid="7" grpId="0"/>
      <p:bldP spid="7" grpId="1"/>
      <p:bldP spid="7" grpId="2"/>
      <p:bldP spid="7" grpId="3"/>
      <p:bldP spid="7" grpId="4"/>
      <p:bldP spid="7" grpId="5"/>
      <p:bldP spid="8" grpId="0"/>
      <p:bldP spid="8" grpId="1"/>
      <p:bldP spid="9" grpId="0"/>
      <p:bldP spid="9" grpId="1"/>
      <p:bldP spid="11" grpId="0"/>
      <p:bldP spid="11" grpId="1"/>
      <p:bldP spid="13" grpId="0"/>
      <p:bldP spid="13" grpId="1"/>
      <p:bldP spid="14" grpId="0"/>
      <p:bldP spid="15" grpId="0"/>
      <p:bldP spid="16" grpId="0"/>
      <p:bldP spid="17" grpId="0"/>
      <p:bldP spid="18" grpId="0"/>
      <p:bldP spid="18" grpId="1"/>
      <p:bldP spid="19" grpId="0"/>
      <p:bldP spid="19" grpId="1"/>
      <p:bldP spid="20" grpId="0"/>
      <p:bldP spid="23" grpId="0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88640"/>
            <a:ext cx="7957628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3200" dirty="0" smtClean="0"/>
              <a:t>Միանդամի և բազմանդամի արտադրյալը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285860"/>
            <a:ext cx="8715436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/>
              <a:t>Հիշենք բաշխական օրենքը</a:t>
            </a:r>
            <a:endParaRPr lang="ru-RU" sz="2800" dirty="0"/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3348038" y="3365500"/>
            <a:ext cx="725487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endParaRPr lang="ru-RU" sz="9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50825" y="3284538"/>
            <a:ext cx="793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069975" y="3259138"/>
            <a:ext cx="5905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Times New Roman" pitchFamily="18" charset="0"/>
              </a:rPr>
              <a:t>(</a:t>
            </a:r>
            <a:endParaRPr lang="ru-RU" sz="9600" b="1">
              <a:latin typeface="Times New Roman" pitchFamily="18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570038" y="3305175"/>
            <a:ext cx="793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endParaRPr lang="ru-RU" sz="9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924300" y="3221038"/>
            <a:ext cx="5905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Times New Roman" pitchFamily="18" charset="0"/>
              </a:rPr>
              <a:t>)</a:t>
            </a:r>
            <a:endParaRPr lang="ru-RU" sz="9600" b="1">
              <a:latin typeface="Times New Roman" pitchFamily="18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4487863" y="3386138"/>
            <a:ext cx="879475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Times New Roman" pitchFamily="18" charset="0"/>
              </a:rPr>
              <a:t>=</a:t>
            </a:r>
            <a:endParaRPr lang="ru-RU" sz="9600" b="1">
              <a:latin typeface="Times New Roman" pitchFamily="18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5516563" y="3255963"/>
            <a:ext cx="14033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ab</a:t>
            </a:r>
            <a:endParaRPr lang="ru-RU" sz="9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6789738" y="3292475"/>
            <a:ext cx="2030412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Times New Roman" pitchFamily="18" charset="0"/>
              </a:rPr>
              <a:t>+</a:t>
            </a:r>
            <a:r>
              <a:rPr lang="en-US" sz="9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ac</a:t>
            </a:r>
            <a:endParaRPr lang="ru-RU" sz="9600" b="1">
              <a:latin typeface="Times New Roman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50825" y="3284538"/>
            <a:ext cx="793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endParaRPr lang="ru-RU" sz="9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1570038" y="3305175"/>
            <a:ext cx="793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endParaRPr lang="ru-RU" sz="9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1270000" y="2438400"/>
          <a:ext cx="558800" cy="558800"/>
        </p:xfrm>
        <a:graphic>
          <a:graphicData uri="http://schemas.openxmlformats.org/presentationml/2006/ole">
            <p:oleObj spid="_x0000_s18434" name="Формула" r:id="rId4" imgW="75960" imgH="75960" progId="Equation.3">
              <p:embed/>
            </p:oleObj>
          </a:graphicData>
        </a:graphic>
      </p:graphicFrame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2339975" y="3365500"/>
            <a:ext cx="1725613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+ c</a:t>
            </a:r>
            <a:endParaRPr lang="ru-RU" sz="9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Freeform 23"/>
          <p:cNvSpPr>
            <a:spLocks/>
          </p:cNvSpPr>
          <p:nvPr/>
        </p:nvSpPr>
        <p:spPr bwMode="auto">
          <a:xfrm>
            <a:off x="5219700" y="3949700"/>
            <a:ext cx="215900" cy="546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6" y="171"/>
              </a:cxn>
              <a:cxn ang="0">
                <a:pos x="8" y="344"/>
              </a:cxn>
            </a:cxnLst>
            <a:rect l="0" t="0" r="r" b="b"/>
            <a:pathLst>
              <a:path w="136" h="344">
                <a:moveTo>
                  <a:pt x="0" y="0"/>
                </a:moveTo>
                <a:lnTo>
                  <a:pt x="136" y="171"/>
                </a:lnTo>
                <a:lnTo>
                  <a:pt x="8" y="344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" name="Freeform 24"/>
          <p:cNvSpPr>
            <a:spLocks/>
          </p:cNvSpPr>
          <p:nvPr/>
        </p:nvSpPr>
        <p:spPr bwMode="auto">
          <a:xfrm>
            <a:off x="1619250" y="2757488"/>
            <a:ext cx="5473700" cy="671512"/>
          </a:xfrm>
          <a:custGeom>
            <a:avLst/>
            <a:gdLst/>
            <a:ahLst/>
            <a:cxnLst>
              <a:cxn ang="0">
                <a:pos x="0" y="332"/>
              </a:cxn>
              <a:cxn ang="0">
                <a:pos x="1769" y="15"/>
              </a:cxn>
              <a:cxn ang="0">
                <a:pos x="3448" y="423"/>
              </a:cxn>
            </a:cxnLst>
            <a:rect l="0" t="0" r="r" b="b"/>
            <a:pathLst>
              <a:path w="3448" h="423">
                <a:moveTo>
                  <a:pt x="0" y="332"/>
                </a:moveTo>
                <a:cubicBezTo>
                  <a:pt x="597" y="166"/>
                  <a:pt x="1194" y="0"/>
                  <a:pt x="1769" y="15"/>
                </a:cubicBezTo>
                <a:cubicBezTo>
                  <a:pt x="2344" y="30"/>
                  <a:pt x="3161" y="355"/>
                  <a:pt x="3448" y="423"/>
                </a:cubicBezTo>
              </a:path>
            </a:pathLst>
          </a:custGeom>
          <a:noFill/>
          <a:ln w="38100" cmpd="sng">
            <a:solidFill>
              <a:srgbClr val="CC0000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" name="Дата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" name="Picture 11" descr="C:\Program Files\Microsoft Office\Media\CntCD1\Animated\j0254500.gif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12139E-6 L 0.04201 -0.2147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-10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0.00139 -0.2213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6 L 0.18091 -0.00139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-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202 -0.21481 L 0.22431 -0.21829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44509E-6 L -0.00173 -0.22451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500"/>
                            </p:stCondLst>
                            <p:childTnLst>
                              <p:par>
                                <p:cTn id="4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0" grpId="0"/>
      <p:bldP spid="11" grpId="0"/>
      <p:bldP spid="12" grpId="0"/>
      <p:bldP spid="12" grpId="1"/>
      <p:bldP spid="12" grpId="2"/>
      <p:bldP spid="13" grpId="0"/>
      <p:bldP spid="13" grpId="1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 descr="C:\Program Files\Microsoft Office\Media\CntCD1\ClipArt5\j0282378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714356"/>
            <a:ext cx="4485843" cy="4034789"/>
          </a:xfrm>
          <a:prstGeom prst="rect">
            <a:avLst/>
          </a:prstGeom>
          <a:noFill/>
        </p:spPr>
      </p:pic>
      <p:pic>
        <p:nvPicPr>
          <p:cNvPr id="4" name="Picture 3" descr="C:\Program Files\Microsoft Office\Media\CntCD1\ClipArt5\j0282378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714356"/>
            <a:ext cx="4485843" cy="4034789"/>
          </a:xfrm>
          <a:prstGeom prst="rect">
            <a:avLst/>
          </a:prstGeom>
          <a:noFill/>
        </p:spPr>
      </p:pic>
      <p:pic>
        <p:nvPicPr>
          <p:cNvPr id="19462" name="Picture 6" descr="C:\Program Files\Microsoft Office\Media\CntCD1\ClipArt7\j0312142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5143512"/>
            <a:ext cx="1879092" cy="154899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28596" y="214290"/>
            <a:ext cx="8286808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Հոսանքը մտավ բոլոր տները</a:t>
            </a:r>
            <a:endParaRPr lang="ru-RU" sz="3200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357158" y="4000504"/>
            <a:ext cx="911412" cy="1428760"/>
            <a:chOff x="517316" y="4143380"/>
            <a:chExt cx="911412" cy="1252709"/>
          </a:xfrm>
        </p:grpSpPr>
        <p:pic>
          <p:nvPicPr>
            <p:cNvPr id="19460" name="Picture 4" descr="C:\Program Files\Microsoft Office\Media\CntCD1\ClipArt3\j0237414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571472" y="4143380"/>
              <a:ext cx="857256" cy="788509"/>
            </a:xfrm>
            <a:prstGeom prst="rect">
              <a:avLst/>
            </a:prstGeom>
            <a:noFill/>
          </p:spPr>
        </p:pic>
        <p:sp>
          <p:nvSpPr>
            <p:cNvPr id="9" name="Полилиния 8"/>
            <p:cNvSpPr/>
            <p:nvPr/>
          </p:nvSpPr>
          <p:spPr>
            <a:xfrm>
              <a:off x="517316" y="4729927"/>
              <a:ext cx="242889" cy="666162"/>
            </a:xfrm>
            <a:custGeom>
              <a:avLst/>
              <a:gdLst>
                <a:gd name="connsiteX0" fmla="*/ 208845 w 359364"/>
                <a:gd name="connsiteY0" fmla="*/ 684860 h 684860"/>
                <a:gd name="connsiteX1" fmla="*/ 16933 w 359364"/>
                <a:gd name="connsiteY1" fmla="*/ 222015 h 684860"/>
                <a:gd name="connsiteX2" fmla="*/ 310445 w 359364"/>
                <a:gd name="connsiteY2" fmla="*/ 30104 h 684860"/>
                <a:gd name="connsiteX3" fmla="*/ 310445 w 359364"/>
                <a:gd name="connsiteY3" fmla="*/ 41393 h 684860"/>
                <a:gd name="connsiteX0" fmla="*/ 137439 w 276057"/>
                <a:gd name="connsiteY0" fmla="*/ 696762 h 696762"/>
                <a:gd name="connsiteX1" fmla="*/ 16933 w 276057"/>
                <a:gd name="connsiteY1" fmla="*/ 305331 h 696762"/>
                <a:gd name="connsiteX2" fmla="*/ 239039 w 276057"/>
                <a:gd name="connsiteY2" fmla="*/ 42006 h 696762"/>
                <a:gd name="connsiteX3" fmla="*/ 239039 w 276057"/>
                <a:gd name="connsiteY3" fmla="*/ 53295 h 696762"/>
                <a:gd name="connsiteX0" fmla="*/ 137439 w 264145"/>
                <a:gd name="connsiteY0" fmla="*/ 696762 h 696762"/>
                <a:gd name="connsiteX1" fmla="*/ 16933 w 264145"/>
                <a:gd name="connsiteY1" fmla="*/ 305331 h 696762"/>
                <a:gd name="connsiteX2" fmla="*/ 239039 w 264145"/>
                <a:gd name="connsiteY2" fmla="*/ 42006 h 696762"/>
                <a:gd name="connsiteX3" fmla="*/ 167569 w 264145"/>
                <a:gd name="connsiteY3" fmla="*/ 53295 h 696762"/>
                <a:gd name="connsiteX0" fmla="*/ 137439 w 242889"/>
                <a:gd name="connsiteY0" fmla="*/ 666162 h 666162"/>
                <a:gd name="connsiteX1" fmla="*/ 16933 w 242889"/>
                <a:gd name="connsiteY1" fmla="*/ 274731 h 666162"/>
                <a:gd name="connsiteX2" fmla="*/ 144468 w 242889"/>
                <a:gd name="connsiteY2" fmla="*/ 91131 h 666162"/>
                <a:gd name="connsiteX3" fmla="*/ 239039 w 242889"/>
                <a:gd name="connsiteY3" fmla="*/ 11406 h 666162"/>
                <a:gd name="connsiteX4" fmla="*/ 167569 w 242889"/>
                <a:gd name="connsiteY4" fmla="*/ 22695 h 666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2889" h="666162">
                  <a:moveTo>
                    <a:pt x="137439" y="666162"/>
                  </a:moveTo>
                  <a:cubicBezTo>
                    <a:pt x="33016" y="489302"/>
                    <a:pt x="0" y="383857"/>
                    <a:pt x="16933" y="274731"/>
                  </a:cubicBezTo>
                  <a:cubicBezTo>
                    <a:pt x="18104" y="178893"/>
                    <a:pt x="107450" y="135018"/>
                    <a:pt x="144468" y="91131"/>
                  </a:cubicBezTo>
                  <a:cubicBezTo>
                    <a:pt x="181486" y="47244"/>
                    <a:pt x="235189" y="22812"/>
                    <a:pt x="239039" y="11406"/>
                  </a:cubicBezTo>
                  <a:cubicBezTo>
                    <a:pt x="242889" y="0"/>
                    <a:pt x="192028" y="1998"/>
                    <a:pt x="167569" y="22695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1071538" y="4000504"/>
            <a:ext cx="911412" cy="1428760"/>
            <a:chOff x="517316" y="4143380"/>
            <a:chExt cx="911412" cy="1252709"/>
          </a:xfrm>
        </p:grpSpPr>
        <p:pic>
          <p:nvPicPr>
            <p:cNvPr id="12" name="Picture 4" descr="C:\Program Files\Microsoft Office\Media\CntCD1\ClipArt3\j0237414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571472" y="4143380"/>
              <a:ext cx="857256" cy="788509"/>
            </a:xfrm>
            <a:prstGeom prst="rect">
              <a:avLst/>
            </a:prstGeom>
            <a:noFill/>
          </p:spPr>
        </p:pic>
        <p:sp>
          <p:nvSpPr>
            <p:cNvPr id="13" name="Полилиния 12"/>
            <p:cNvSpPr/>
            <p:nvPr/>
          </p:nvSpPr>
          <p:spPr>
            <a:xfrm>
              <a:off x="517316" y="4729927"/>
              <a:ext cx="242889" cy="666162"/>
            </a:xfrm>
            <a:custGeom>
              <a:avLst/>
              <a:gdLst>
                <a:gd name="connsiteX0" fmla="*/ 208845 w 359364"/>
                <a:gd name="connsiteY0" fmla="*/ 684860 h 684860"/>
                <a:gd name="connsiteX1" fmla="*/ 16933 w 359364"/>
                <a:gd name="connsiteY1" fmla="*/ 222015 h 684860"/>
                <a:gd name="connsiteX2" fmla="*/ 310445 w 359364"/>
                <a:gd name="connsiteY2" fmla="*/ 30104 h 684860"/>
                <a:gd name="connsiteX3" fmla="*/ 310445 w 359364"/>
                <a:gd name="connsiteY3" fmla="*/ 41393 h 684860"/>
                <a:gd name="connsiteX0" fmla="*/ 137439 w 276057"/>
                <a:gd name="connsiteY0" fmla="*/ 696762 h 696762"/>
                <a:gd name="connsiteX1" fmla="*/ 16933 w 276057"/>
                <a:gd name="connsiteY1" fmla="*/ 305331 h 696762"/>
                <a:gd name="connsiteX2" fmla="*/ 239039 w 276057"/>
                <a:gd name="connsiteY2" fmla="*/ 42006 h 696762"/>
                <a:gd name="connsiteX3" fmla="*/ 239039 w 276057"/>
                <a:gd name="connsiteY3" fmla="*/ 53295 h 696762"/>
                <a:gd name="connsiteX0" fmla="*/ 137439 w 264145"/>
                <a:gd name="connsiteY0" fmla="*/ 696762 h 696762"/>
                <a:gd name="connsiteX1" fmla="*/ 16933 w 264145"/>
                <a:gd name="connsiteY1" fmla="*/ 305331 h 696762"/>
                <a:gd name="connsiteX2" fmla="*/ 239039 w 264145"/>
                <a:gd name="connsiteY2" fmla="*/ 42006 h 696762"/>
                <a:gd name="connsiteX3" fmla="*/ 167569 w 264145"/>
                <a:gd name="connsiteY3" fmla="*/ 53295 h 696762"/>
                <a:gd name="connsiteX0" fmla="*/ 137439 w 242889"/>
                <a:gd name="connsiteY0" fmla="*/ 666162 h 666162"/>
                <a:gd name="connsiteX1" fmla="*/ 16933 w 242889"/>
                <a:gd name="connsiteY1" fmla="*/ 274731 h 666162"/>
                <a:gd name="connsiteX2" fmla="*/ 144468 w 242889"/>
                <a:gd name="connsiteY2" fmla="*/ 91131 h 666162"/>
                <a:gd name="connsiteX3" fmla="*/ 239039 w 242889"/>
                <a:gd name="connsiteY3" fmla="*/ 11406 h 666162"/>
                <a:gd name="connsiteX4" fmla="*/ 167569 w 242889"/>
                <a:gd name="connsiteY4" fmla="*/ 22695 h 666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2889" h="666162">
                  <a:moveTo>
                    <a:pt x="137439" y="666162"/>
                  </a:moveTo>
                  <a:cubicBezTo>
                    <a:pt x="33016" y="489302"/>
                    <a:pt x="0" y="383857"/>
                    <a:pt x="16933" y="274731"/>
                  </a:cubicBezTo>
                  <a:cubicBezTo>
                    <a:pt x="18104" y="178893"/>
                    <a:pt x="107450" y="135018"/>
                    <a:pt x="144468" y="91131"/>
                  </a:cubicBezTo>
                  <a:cubicBezTo>
                    <a:pt x="181486" y="47244"/>
                    <a:pt x="235189" y="22812"/>
                    <a:pt x="239039" y="11406"/>
                  </a:cubicBezTo>
                  <a:cubicBezTo>
                    <a:pt x="242889" y="0"/>
                    <a:pt x="192028" y="1998"/>
                    <a:pt x="167569" y="22695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1295400" y="4071942"/>
            <a:ext cx="1759120" cy="1557333"/>
            <a:chOff x="1295400" y="4071942"/>
            <a:chExt cx="1759120" cy="1557333"/>
          </a:xfrm>
        </p:grpSpPr>
        <p:pic>
          <p:nvPicPr>
            <p:cNvPr id="15" name="Picture 4" descr="C:\Program Files\Microsoft Office\Media\CntCD1\ClipArt3\j0237414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2197264" y="4071942"/>
              <a:ext cx="857256" cy="899323"/>
            </a:xfrm>
            <a:prstGeom prst="rect">
              <a:avLst/>
            </a:prstGeom>
            <a:noFill/>
          </p:spPr>
        </p:pic>
        <p:sp>
          <p:nvSpPr>
            <p:cNvPr id="26" name="Полилиния 25"/>
            <p:cNvSpPr/>
            <p:nvPr/>
          </p:nvSpPr>
          <p:spPr>
            <a:xfrm>
              <a:off x="1295400" y="4762500"/>
              <a:ext cx="1046162" cy="866775"/>
            </a:xfrm>
            <a:custGeom>
              <a:avLst/>
              <a:gdLst>
                <a:gd name="connsiteX0" fmla="*/ 0 w 1046162"/>
                <a:gd name="connsiteY0" fmla="*/ 866775 h 866775"/>
                <a:gd name="connsiteX1" fmla="*/ 714375 w 1046162"/>
                <a:gd name="connsiteY1" fmla="*/ 619125 h 866775"/>
                <a:gd name="connsiteX2" fmla="*/ 1000125 w 1046162"/>
                <a:gd name="connsiteY2" fmla="*/ 85725 h 866775"/>
                <a:gd name="connsiteX3" fmla="*/ 990600 w 1046162"/>
                <a:gd name="connsiteY3" fmla="*/ 104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6162" h="866775">
                  <a:moveTo>
                    <a:pt x="0" y="866775"/>
                  </a:moveTo>
                  <a:cubicBezTo>
                    <a:pt x="273844" y="808037"/>
                    <a:pt x="547688" y="749300"/>
                    <a:pt x="714375" y="619125"/>
                  </a:cubicBezTo>
                  <a:cubicBezTo>
                    <a:pt x="881062" y="488950"/>
                    <a:pt x="954088" y="171450"/>
                    <a:pt x="1000125" y="85725"/>
                  </a:cubicBezTo>
                  <a:cubicBezTo>
                    <a:pt x="1046162" y="0"/>
                    <a:pt x="1018381" y="52387"/>
                    <a:pt x="990600" y="104775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1400175" y="4000504"/>
            <a:ext cx="3940361" cy="1879596"/>
            <a:chOff x="1400175" y="4000504"/>
            <a:chExt cx="3940361" cy="1879596"/>
          </a:xfrm>
        </p:grpSpPr>
        <p:pic>
          <p:nvPicPr>
            <p:cNvPr id="18" name="Picture 4" descr="C:\Program Files\Microsoft Office\Media\CntCD1\ClipArt3\j0237414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4483280" y="4000504"/>
              <a:ext cx="857256" cy="899323"/>
            </a:xfrm>
            <a:prstGeom prst="rect">
              <a:avLst/>
            </a:prstGeom>
            <a:noFill/>
          </p:spPr>
        </p:pic>
        <p:sp>
          <p:nvSpPr>
            <p:cNvPr id="27" name="Полилиния 26"/>
            <p:cNvSpPr/>
            <p:nvPr/>
          </p:nvSpPr>
          <p:spPr>
            <a:xfrm>
              <a:off x="1400175" y="4724400"/>
              <a:ext cx="3209925" cy="1155700"/>
            </a:xfrm>
            <a:custGeom>
              <a:avLst/>
              <a:gdLst>
                <a:gd name="connsiteX0" fmla="*/ 0 w 3209925"/>
                <a:gd name="connsiteY0" fmla="*/ 1019175 h 1155700"/>
                <a:gd name="connsiteX1" fmla="*/ 1943100 w 3209925"/>
                <a:gd name="connsiteY1" fmla="*/ 1066800 h 1155700"/>
                <a:gd name="connsiteX2" fmla="*/ 2943225 w 3209925"/>
                <a:gd name="connsiteY2" fmla="*/ 485775 h 1155700"/>
                <a:gd name="connsiteX3" fmla="*/ 3209925 w 3209925"/>
                <a:gd name="connsiteY3" fmla="*/ 0 h 1155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09925" h="1155700">
                  <a:moveTo>
                    <a:pt x="0" y="1019175"/>
                  </a:moveTo>
                  <a:cubicBezTo>
                    <a:pt x="726281" y="1087437"/>
                    <a:pt x="1452563" y="1155700"/>
                    <a:pt x="1943100" y="1066800"/>
                  </a:cubicBezTo>
                  <a:cubicBezTo>
                    <a:pt x="2433637" y="977900"/>
                    <a:pt x="2732088" y="663575"/>
                    <a:pt x="2943225" y="485775"/>
                  </a:cubicBezTo>
                  <a:cubicBezTo>
                    <a:pt x="3154362" y="307975"/>
                    <a:pt x="3182143" y="153987"/>
                    <a:pt x="3209925" y="0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1457325" y="4000504"/>
            <a:ext cx="4954781" cy="2014534"/>
            <a:chOff x="1457325" y="4000504"/>
            <a:chExt cx="4954781" cy="2014534"/>
          </a:xfrm>
        </p:grpSpPr>
        <p:pic>
          <p:nvPicPr>
            <p:cNvPr id="21" name="Picture 4" descr="C:\Program Files\Microsoft Office\Media\CntCD1\ClipArt3\j0237414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5554850" y="4000504"/>
              <a:ext cx="857256" cy="899323"/>
            </a:xfrm>
            <a:prstGeom prst="rect">
              <a:avLst/>
            </a:prstGeom>
            <a:noFill/>
          </p:spPr>
        </p:pic>
        <p:sp>
          <p:nvSpPr>
            <p:cNvPr id="28" name="Полилиния 27"/>
            <p:cNvSpPr/>
            <p:nvPr/>
          </p:nvSpPr>
          <p:spPr>
            <a:xfrm>
              <a:off x="1457325" y="4791075"/>
              <a:ext cx="4162425" cy="1223963"/>
            </a:xfrm>
            <a:custGeom>
              <a:avLst/>
              <a:gdLst>
                <a:gd name="connsiteX0" fmla="*/ 0 w 4162425"/>
                <a:gd name="connsiteY0" fmla="*/ 914400 h 1223963"/>
                <a:gd name="connsiteX1" fmla="*/ 2809875 w 4162425"/>
                <a:gd name="connsiteY1" fmla="*/ 1171575 h 1223963"/>
                <a:gd name="connsiteX2" fmla="*/ 3667125 w 4162425"/>
                <a:gd name="connsiteY2" fmla="*/ 600075 h 1223963"/>
                <a:gd name="connsiteX3" fmla="*/ 4162425 w 4162425"/>
                <a:gd name="connsiteY3" fmla="*/ 0 h 1223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62425" h="1223963">
                  <a:moveTo>
                    <a:pt x="0" y="914400"/>
                  </a:moveTo>
                  <a:cubicBezTo>
                    <a:pt x="1099344" y="1069181"/>
                    <a:pt x="2198688" y="1223963"/>
                    <a:pt x="2809875" y="1171575"/>
                  </a:cubicBezTo>
                  <a:cubicBezTo>
                    <a:pt x="3421063" y="1119188"/>
                    <a:pt x="3441700" y="795338"/>
                    <a:pt x="3667125" y="600075"/>
                  </a:cubicBezTo>
                  <a:cubicBezTo>
                    <a:pt x="3892550" y="404813"/>
                    <a:pt x="4027487" y="202406"/>
                    <a:pt x="4162425" y="0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1514475" y="3929066"/>
            <a:ext cx="6326391" cy="2471734"/>
            <a:chOff x="1514475" y="3929066"/>
            <a:chExt cx="6326391" cy="2471734"/>
          </a:xfrm>
        </p:grpSpPr>
        <p:pic>
          <p:nvPicPr>
            <p:cNvPr id="24" name="Picture 4" descr="C:\Program Files\Microsoft Office\Media\CntCD1\ClipArt3\j0237414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6983610" y="3929066"/>
              <a:ext cx="857256" cy="899323"/>
            </a:xfrm>
            <a:prstGeom prst="rect">
              <a:avLst/>
            </a:prstGeom>
            <a:noFill/>
          </p:spPr>
        </p:pic>
        <p:sp>
          <p:nvSpPr>
            <p:cNvPr id="29" name="Полилиния 28"/>
            <p:cNvSpPr/>
            <p:nvPr/>
          </p:nvSpPr>
          <p:spPr>
            <a:xfrm>
              <a:off x="1514475" y="4471988"/>
              <a:ext cx="5822950" cy="1928812"/>
            </a:xfrm>
            <a:custGeom>
              <a:avLst/>
              <a:gdLst>
                <a:gd name="connsiteX0" fmla="*/ 0 w 5822950"/>
                <a:gd name="connsiteY0" fmla="*/ 1281112 h 1928812"/>
                <a:gd name="connsiteX1" fmla="*/ 3876675 w 5822950"/>
                <a:gd name="connsiteY1" fmla="*/ 1757362 h 1928812"/>
                <a:gd name="connsiteX2" fmla="*/ 5543550 w 5822950"/>
                <a:gd name="connsiteY2" fmla="*/ 252412 h 1928812"/>
                <a:gd name="connsiteX3" fmla="*/ 5553075 w 5822950"/>
                <a:gd name="connsiteY3" fmla="*/ 242887 h 1928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22950" h="1928812">
                  <a:moveTo>
                    <a:pt x="0" y="1281112"/>
                  </a:moveTo>
                  <a:cubicBezTo>
                    <a:pt x="1476375" y="1604962"/>
                    <a:pt x="2952750" y="1928812"/>
                    <a:pt x="3876675" y="1757362"/>
                  </a:cubicBezTo>
                  <a:cubicBezTo>
                    <a:pt x="4800600" y="1585912"/>
                    <a:pt x="5264150" y="504824"/>
                    <a:pt x="5543550" y="252412"/>
                  </a:cubicBezTo>
                  <a:cubicBezTo>
                    <a:pt x="5822950" y="0"/>
                    <a:pt x="5688012" y="121443"/>
                    <a:pt x="5553075" y="242887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Дата 3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5" name="Нижний колонтитул 3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6" name="Picture 11" descr="C:\Program Files\Microsoft Office\Media\CntCD1\Animated\j0254500.gif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4282" y="3500438"/>
            <a:ext cx="500066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/>
              <a:t>=</a:t>
            </a:r>
            <a:endParaRPr lang="ru-RU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428596" y="285728"/>
            <a:ext cx="8429684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Որպեսզի միանդամը բազմապատկենք բազմանդամով պետք է 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Միանդամը բազմապատկել բազմանդամի յուրաքանչյուր անդամով, հաշվի առնելով նշանները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Նման անդամները միացնել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2643182"/>
            <a:ext cx="4929222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/>
              <a:t>(-5ab)</a:t>
            </a:r>
            <a:r>
              <a:rPr lang="en-US" sz="4000" dirty="0" smtClean="0">
                <a:sym typeface="Symbol"/>
              </a:rPr>
              <a:t></a:t>
            </a:r>
            <a:r>
              <a:rPr lang="en-US" sz="4000" dirty="0" smtClean="0"/>
              <a:t>(</a:t>
            </a:r>
            <a:r>
              <a:rPr lang="ru-RU" sz="4000" dirty="0" smtClean="0"/>
              <a:t>-2</a:t>
            </a:r>
            <a:r>
              <a:rPr lang="en-US" sz="4000" dirty="0" smtClean="0"/>
              <a:t>ab+3a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-4b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)=</a:t>
            </a:r>
            <a:endParaRPr lang="ru-RU" sz="4000" dirty="0"/>
          </a:p>
        </p:txBody>
      </p:sp>
      <p:sp>
        <p:nvSpPr>
          <p:cNvPr id="4" name="Полилиния 3"/>
          <p:cNvSpPr/>
          <p:nvPr/>
        </p:nvSpPr>
        <p:spPr>
          <a:xfrm>
            <a:off x="1004711" y="2357430"/>
            <a:ext cx="1603022" cy="530644"/>
          </a:xfrm>
          <a:custGeom>
            <a:avLst/>
            <a:gdLst>
              <a:gd name="connsiteX0" fmla="*/ 0 w 1603022"/>
              <a:gd name="connsiteY0" fmla="*/ 649111 h 793985"/>
              <a:gd name="connsiteX1" fmla="*/ 812800 w 1603022"/>
              <a:gd name="connsiteY1" fmla="*/ 5644 h 793985"/>
              <a:gd name="connsiteX2" fmla="*/ 1490133 w 1603022"/>
              <a:gd name="connsiteY2" fmla="*/ 682978 h 793985"/>
              <a:gd name="connsiteX3" fmla="*/ 1490133 w 1603022"/>
              <a:gd name="connsiteY3" fmla="*/ 671689 h 79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03022" h="793985">
                <a:moveTo>
                  <a:pt x="0" y="649111"/>
                </a:moveTo>
                <a:cubicBezTo>
                  <a:pt x="282222" y="324555"/>
                  <a:pt x="564445" y="0"/>
                  <a:pt x="812800" y="5644"/>
                </a:cubicBezTo>
                <a:cubicBezTo>
                  <a:pt x="1061156" y="11289"/>
                  <a:pt x="1377244" y="571971"/>
                  <a:pt x="1490133" y="682978"/>
                </a:cubicBezTo>
                <a:cubicBezTo>
                  <a:pt x="1603022" y="793985"/>
                  <a:pt x="1546577" y="732837"/>
                  <a:pt x="1490133" y="671689"/>
                </a:cubicBezTo>
              </a:path>
            </a:pathLst>
          </a:custGeom>
          <a:ln w="50800">
            <a:headEnd type="none" w="med" len="med"/>
            <a:tailEnd type="triangle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928662" y="2071678"/>
            <a:ext cx="2643206" cy="785819"/>
          </a:xfrm>
          <a:custGeom>
            <a:avLst/>
            <a:gdLst>
              <a:gd name="connsiteX0" fmla="*/ 0 w 1603022"/>
              <a:gd name="connsiteY0" fmla="*/ 649111 h 793985"/>
              <a:gd name="connsiteX1" fmla="*/ 812800 w 1603022"/>
              <a:gd name="connsiteY1" fmla="*/ 5644 h 793985"/>
              <a:gd name="connsiteX2" fmla="*/ 1490133 w 1603022"/>
              <a:gd name="connsiteY2" fmla="*/ 682978 h 793985"/>
              <a:gd name="connsiteX3" fmla="*/ 1490133 w 1603022"/>
              <a:gd name="connsiteY3" fmla="*/ 671689 h 79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03022" h="793985">
                <a:moveTo>
                  <a:pt x="0" y="649111"/>
                </a:moveTo>
                <a:cubicBezTo>
                  <a:pt x="282222" y="324555"/>
                  <a:pt x="564445" y="0"/>
                  <a:pt x="812800" y="5644"/>
                </a:cubicBezTo>
                <a:cubicBezTo>
                  <a:pt x="1061156" y="11289"/>
                  <a:pt x="1377244" y="571971"/>
                  <a:pt x="1490133" y="682978"/>
                </a:cubicBezTo>
                <a:cubicBezTo>
                  <a:pt x="1603022" y="793985"/>
                  <a:pt x="1546577" y="732837"/>
                  <a:pt x="1490133" y="671689"/>
                </a:cubicBezTo>
              </a:path>
            </a:pathLst>
          </a:custGeom>
          <a:ln w="50800">
            <a:headEnd type="none" w="med" len="med"/>
            <a:tailEnd type="triangle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857224" y="1643050"/>
            <a:ext cx="3571900" cy="1214445"/>
          </a:xfrm>
          <a:custGeom>
            <a:avLst/>
            <a:gdLst>
              <a:gd name="connsiteX0" fmla="*/ 0 w 1603022"/>
              <a:gd name="connsiteY0" fmla="*/ 649111 h 793985"/>
              <a:gd name="connsiteX1" fmla="*/ 812800 w 1603022"/>
              <a:gd name="connsiteY1" fmla="*/ 5644 h 793985"/>
              <a:gd name="connsiteX2" fmla="*/ 1490133 w 1603022"/>
              <a:gd name="connsiteY2" fmla="*/ 682978 h 793985"/>
              <a:gd name="connsiteX3" fmla="*/ 1490133 w 1603022"/>
              <a:gd name="connsiteY3" fmla="*/ 671689 h 79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03022" h="793985">
                <a:moveTo>
                  <a:pt x="0" y="649111"/>
                </a:moveTo>
                <a:cubicBezTo>
                  <a:pt x="282222" y="324555"/>
                  <a:pt x="564445" y="0"/>
                  <a:pt x="812800" y="5644"/>
                </a:cubicBezTo>
                <a:cubicBezTo>
                  <a:pt x="1061156" y="11289"/>
                  <a:pt x="1377244" y="571971"/>
                  <a:pt x="1490133" y="682978"/>
                </a:cubicBezTo>
                <a:cubicBezTo>
                  <a:pt x="1603022" y="793985"/>
                  <a:pt x="1546577" y="732837"/>
                  <a:pt x="1490133" y="671689"/>
                </a:cubicBezTo>
              </a:path>
            </a:pathLst>
          </a:custGeom>
          <a:ln w="50800">
            <a:headEnd type="none" w="med" len="med"/>
            <a:tailEnd type="triangle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71472" y="3500438"/>
            <a:ext cx="2857520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/>
              <a:t>(-5ab)</a:t>
            </a:r>
            <a:r>
              <a:rPr lang="en-US" sz="4000" dirty="0" smtClean="0">
                <a:sym typeface="Symbol"/>
              </a:rPr>
              <a:t></a:t>
            </a:r>
            <a:r>
              <a:rPr lang="en-US" sz="4000" dirty="0" smtClean="0"/>
              <a:t>(</a:t>
            </a:r>
            <a:r>
              <a:rPr lang="ru-RU" sz="4000" dirty="0" smtClean="0"/>
              <a:t>-2</a:t>
            </a:r>
            <a:r>
              <a:rPr lang="en-US" sz="4000" dirty="0" err="1" smtClean="0"/>
              <a:t>ab</a:t>
            </a:r>
            <a:r>
              <a:rPr lang="en-US" sz="4000" dirty="0" smtClean="0"/>
              <a:t>)</a:t>
            </a:r>
            <a:endParaRPr lang="ru-RU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3286116" y="3500438"/>
            <a:ext cx="428628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/>
              <a:t>+</a:t>
            </a:r>
            <a:endParaRPr lang="ru-RU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3643306" y="3500438"/>
            <a:ext cx="2214578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/>
              <a:t>(-5ab)</a:t>
            </a:r>
            <a:r>
              <a:rPr lang="en-US" sz="4000" dirty="0" smtClean="0">
                <a:sym typeface="Symbol"/>
              </a:rPr>
              <a:t>3</a:t>
            </a:r>
            <a:r>
              <a:rPr lang="en-US" sz="4000" dirty="0" smtClean="0"/>
              <a:t>a</a:t>
            </a:r>
            <a:r>
              <a:rPr lang="en-US" sz="4000" baseline="30000" dirty="0" smtClean="0"/>
              <a:t>2</a:t>
            </a:r>
            <a:endParaRPr lang="ru-RU" sz="4000" baseline="30000" dirty="0"/>
          </a:p>
        </p:txBody>
      </p:sp>
      <p:sp>
        <p:nvSpPr>
          <p:cNvPr id="11" name="TextBox 10"/>
          <p:cNvSpPr txBox="1"/>
          <p:nvPr/>
        </p:nvSpPr>
        <p:spPr>
          <a:xfrm>
            <a:off x="5786446" y="3500438"/>
            <a:ext cx="35719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/>
              <a:t>+</a:t>
            </a:r>
            <a:endParaRPr lang="ru-RU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6143636" y="3500438"/>
            <a:ext cx="3000364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/>
              <a:t>(-5ab)</a:t>
            </a:r>
            <a:r>
              <a:rPr lang="en-US" sz="4000" dirty="0" smtClean="0">
                <a:sym typeface="Symbol"/>
              </a:rPr>
              <a:t></a:t>
            </a:r>
            <a:r>
              <a:rPr lang="en-US" sz="4000" dirty="0" smtClean="0"/>
              <a:t>(</a:t>
            </a:r>
            <a:r>
              <a:rPr lang="ru-RU" sz="4000" dirty="0" smtClean="0"/>
              <a:t>-</a:t>
            </a:r>
            <a:r>
              <a:rPr lang="en-US" sz="4000" dirty="0" smtClean="0"/>
              <a:t>4b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)=</a:t>
            </a:r>
            <a:endParaRPr lang="ru-RU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214282" y="4572008"/>
            <a:ext cx="4786346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dirty="0" smtClean="0"/>
              <a:t>=10</a:t>
            </a:r>
            <a:r>
              <a:rPr lang="en-US" sz="4000" dirty="0" smtClean="0"/>
              <a:t>a</a:t>
            </a:r>
            <a:r>
              <a:rPr lang="ru-RU" sz="4000" baseline="30000" dirty="0" smtClean="0"/>
              <a:t>2</a:t>
            </a:r>
            <a:r>
              <a:rPr lang="en-US" sz="4000" dirty="0" smtClean="0"/>
              <a:t>b</a:t>
            </a:r>
            <a:r>
              <a:rPr lang="ru-RU" sz="4000" baseline="30000" dirty="0" smtClean="0"/>
              <a:t>2</a:t>
            </a:r>
            <a:r>
              <a:rPr lang="ru-RU" sz="4000" dirty="0" smtClean="0"/>
              <a:t>-15</a:t>
            </a:r>
            <a:r>
              <a:rPr lang="en-US" sz="4000" dirty="0" smtClean="0"/>
              <a:t>a</a:t>
            </a:r>
            <a:r>
              <a:rPr lang="ru-RU" sz="4000" baseline="30000" dirty="0" smtClean="0"/>
              <a:t>3</a:t>
            </a:r>
            <a:r>
              <a:rPr lang="en-US" sz="4000" dirty="0" smtClean="0"/>
              <a:t>b+</a:t>
            </a:r>
            <a:r>
              <a:rPr lang="ru-RU" sz="4000" dirty="0" smtClean="0"/>
              <a:t>20</a:t>
            </a:r>
            <a:r>
              <a:rPr lang="en-US" sz="4000" dirty="0" err="1" smtClean="0"/>
              <a:t>ab</a:t>
            </a:r>
            <a:r>
              <a:rPr lang="ru-RU" sz="4000" baseline="30000" dirty="0" smtClean="0"/>
              <a:t>3</a:t>
            </a:r>
            <a:endParaRPr lang="ru-RU" sz="4000" dirty="0"/>
          </a:p>
        </p:txBody>
      </p:sp>
      <p:pic>
        <p:nvPicPr>
          <p:cNvPr id="14" name="Picture 11" descr="C:\Program Files\Microsoft Office\Media\CntCD1\Animated\j025450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 descr="C:\Program Files\Microsoft Office\Media\CntCD1\ClipArt5\j0282378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714356"/>
            <a:ext cx="4485843" cy="4034789"/>
          </a:xfrm>
          <a:prstGeom prst="rect">
            <a:avLst/>
          </a:prstGeom>
          <a:noFill/>
        </p:spPr>
      </p:pic>
      <p:pic>
        <p:nvPicPr>
          <p:cNvPr id="4" name="Picture 3" descr="C:\Program Files\Microsoft Office\Media\CntCD1\ClipArt5\j0282378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714356"/>
            <a:ext cx="4485843" cy="4034789"/>
          </a:xfrm>
          <a:prstGeom prst="rect">
            <a:avLst/>
          </a:prstGeom>
          <a:noFill/>
        </p:spPr>
      </p:pic>
      <p:pic>
        <p:nvPicPr>
          <p:cNvPr id="19462" name="Picture 6" descr="C:\Program Files\Microsoft Office\Media\CntCD1\ClipArt7\j0312142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5143512"/>
            <a:ext cx="1879092" cy="154899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28596" y="214290"/>
            <a:ext cx="8715404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Ամեն տուն ապահովվեց հոսանքով և ջրով</a:t>
            </a:r>
            <a:endParaRPr lang="ru-RU" sz="3200" dirty="0"/>
          </a:p>
        </p:txBody>
      </p:sp>
      <p:grpSp>
        <p:nvGrpSpPr>
          <p:cNvPr id="2" name="Группа 9"/>
          <p:cNvGrpSpPr/>
          <p:nvPr/>
        </p:nvGrpSpPr>
        <p:grpSpPr>
          <a:xfrm>
            <a:off x="357158" y="4000504"/>
            <a:ext cx="911412" cy="1428760"/>
            <a:chOff x="517316" y="4143380"/>
            <a:chExt cx="911412" cy="1252709"/>
          </a:xfrm>
        </p:grpSpPr>
        <p:pic>
          <p:nvPicPr>
            <p:cNvPr id="19460" name="Picture 4" descr="C:\Program Files\Microsoft Office\Media\CntCD1\ClipArt3\j0237414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571472" y="4143380"/>
              <a:ext cx="857256" cy="788509"/>
            </a:xfrm>
            <a:prstGeom prst="rect">
              <a:avLst/>
            </a:prstGeom>
            <a:noFill/>
          </p:spPr>
        </p:pic>
        <p:sp>
          <p:nvSpPr>
            <p:cNvPr id="9" name="Полилиния 8"/>
            <p:cNvSpPr/>
            <p:nvPr/>
          </p:nvSpPr>
          <p:spPr>
            <a:xfrm>
              <a:off x="517316" y="4729927"/>
              <a:ext cx="242889" cy="666162"/>
            </a:xfrm>
            <a:custGeom>
              <a:avLst/>
              <a:gdLst>
                <a:gd name="connsiteX0" fmla="*/ 208845 w 359364"/>
                <a:gd name="connsiteY0" fmla="*/ 684860 h 684860"/>
                <a:gd name="connsiteX1" fmla="*/ 16933 w 359364"/>
                <a:gd name="connsiteY1" fmla="*/ 222015 h 684860"/>
                <a:gd name="connsiteX2" fmla="*/ 310445 w 359364"/>
                <a:gd name="connsiteY2" fmla="*/ 30104 h 684860"/>
                <a:gd name="connsiteX3" fmla="*/ 310445 w 359364"/>
                <a:gd name="connsiteY3" fmla="*/ 41393 h 684860"/>
                <a:gd name="connsiteX0" fmla="*/ 137439 w 276057"/>
                <a:gd name="connsiteY0" fmla="*/ 696762 h 696762"/>
                <a:gd name="connsiteX1" fmla="*/ 16933 w 276057"/>
                <a:gd name="connsiteY1" fmla="*/ 305331 h 696762"/>
                <a:gd name="connsiteX2" fmla="*/ 239039 w 276057"/>
                <a:gd name="connsiteY2" fmla="*/ 42006 h 696762"/>
                <a:gd name="connsiteX3" fmla="*/ 239039 w 276057"/>
                <a:gd name="connsiteY3" fmla="*/ 53295 h 696762"/>
                <a:gd name="connsiteX0" fmla="*/ 137439 w 264145"/>
                <a:gd name="connsiteY0" fmla="*/ 696762 h 696762"/>
                <a:gd name="connsiteX1" fmla="*/ 16933 w 264145"/>
                <a:gd name="connsiteY1" fmla="*/ 305331 h 696762"/>
                <a:gd name="connsiteX2" fmla="*/ 239039 w 264145"/>
                <a:gd name="connsiteY2" fmla="*/ 42006 h 696762"/>
                <a:gd name="connsiteX3" fmla="*/ 167569 w 264145"/>
                <a:gd name="connsiteY3" fmla="*/ 53295 h 696762"/>
                <a:gd name="connsiteX0" fmla="*/ 137439 w 242889"/>
                <a:gd name="connsiteY0" fmla="*/ 666162 h 666162"/>
                <a:gd name="connsiteX1" fmla="*/ 16933 w 242889"/>
                <a:gd name="connsiteY1" fmla="*/ 274731 h 666162"/>
                <a:gd name="connsiteX2" fmla="*/ 144468 w 242889"/>
                <a:gd name="connsiteY2" fmla="*/ 91131 h 666162"/>
                <a:gd name="connsiteX3" fmla="*/ 239039 w 242889"/>
                <a:gd name="connsiteY3" fmla="*/ 11406 h 666162"/>
                <a:gd name="connsiteX4" fmla="*/ 167569 w 242889"/>
                <a:gd name="connsiteY4" fmla="*/ 22695 h 666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2889" h="666162">
                  <a:moveTo>
                    <a:pt x="137439" y="666162"/>
                  </a:moveTo>
                  <a:cubicBezTo>
                    <a:pt x="33016" y="489302"/>
                    <a:pt x="0" y="383857"/>
                    <a:pt x="16933" y="274731"/>
                  </a:cubicBezTo>
                  <a:cubicBezTo>
                    <a:pt x="18104" y="178893"/>
                    <a:pt x="107450" y="135018"/>
                    <a:pt x="144468" y="91131"/>
                  </a:cubicBezTo>
                  <a:cubicBezTo>
                    <a:pt x="181486" y="47244"/>
                    <a:pt x="235189" y="22812"/>
                    <a:pt x="239039" y="11406"/>
                  </a:cubicBezTo>
                  <a:cubicBezTo>
                    <a:pt x="242889" y="0"/>
                    <a:pt x="192028" y="1998"/>
                    <a:pt x="167569" y="22695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" name="Группа 10"/>
          <p:cNvGrpSpPr/>
          <p:nvPr/>
        </p:nvGrpSpPr>
        <p:grpSpPr>
          <a:xfrm>
            <a:off x="1071538" y="4000504"/>
            <a:ext cx="911412" cy="1428760"/>
            <a:chOff x="517316" y="4143380"/>
            <a:chExt cx="911412" cy="1252709"/>
          </a:xfrm>
        </p:grpSpPr>
        <p:pic>
          <p:nvPicPr>
            <p:cNvPr id="12" name="Picture 4" descr="C:\Program Files\Microsoft Office\Media\CntCD1\ClipArt3\j0237414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571472" y="4143380"/>
              <a:ext cx="857256" cy="788509"/>
            </a:xfrm>
            <a:prstGeom prst="rect">
              <a:avLst/>
            </a:prstGeom>
            <a:noFill/>
          </p:spPr>
        </p:pic>
        <p:sp>
          <p:nvSpPr>
            <p:cNvPr id="13" name="Полилиния 12"/>
            <p:cNvSpPr/>
            <p:nvPr/>
          </p:nvSpPr>
          <p:spPr>
            <a:xfrm>
              <a:off x="517316" y="4729927"/>
              <a:ext cx="242889" cy="666162"/>
            </a:xfrm>
            <a:custGeom>
              <a:avLst/>
              <a:gdLst>
                <a:gd name="connsiteX0" fmla="*/ 208845 w 359364"/>
                <a:gd name="connsiteY0" fmla="*/ 684860 h 684860"/>
                <a:gd name="connsiteX1" fmla="*/ 16933 w 359364"/>
                <a:gd name="connsiteY1" fmla="*/ 222015 h 684860"/>
                <a:gd name="connsiteX2" fmla="*/ 310445 w 359364"/>
                <a:gd name="connsiteY2" fmla="*/ 30104 h 684860"/>
                <a:gd name="connsiteX3" fmla="*/ 310445 w 359364"/>
                <a:gd name="connsiteY3" fmla="*/ 41393 h 684860"/>
                <a:gd name="connsiteX0" fmla="*/ 137439 w 276057"/>
                <a:gd name="connsiteY0" fmla="*/ 696762 h 696762"/>
                <a:gd name="connsiteX1" fmla="*/ 16933 w 276057"/>
                <a:gd name="connsiteY1" fmla="*/ 305331 h 696762"/>
                <a:gd name="connsiteX2" fmla="*/ 239039 w 276057"/>
                <a:gd name="connsiteY2" fmla="*/ 42006 h 696762"/>
                <a:gd name="connsiteX3" fmla="*/ 239039 w 276057"/>
                <a:gd name="connsiteY3" fmla="*/ 53295 h 696762"/>
                <a:gd name="connsiteX0" fmla="*/ 137439 w 264145"/>
                <a:gd name="connsiteY0" fmla="*/ 696762 h 696762"/>
                <a:gd name="connsiteX1" fmla="*/ 16933 w 264145"/>
                <a:gd name="connsiteY1" fmla="*/ 305331 h 696762"/>
                <a:gd name="connsiteX2" fmla="*/ 239039 w 264145"/>
                <a:gd name="connsiteY2" fmla="*/ 42006 h 696762"/>
                <a:gd name="connsiteX3" fmla="*/ 167569 w 264145"/>
                <a:gd name="connsiteY3" fmla="*/ 53295 h 696762"/>
                <a:gd name="connsiteX0" fmla="*/ 137439 w 242889"/>
                <a:gd name="connsiteY0" fmla="*/ 666162 h 666162"/>
                <a:gd name="connsiteX1" fmla="*/ 16933 w 242889"/>
                <a:gd name="connsiteY1" fmla="*/ 274731 h 666162"/>
                <a:gd name="connsiteX2" fmla="*/ 144468 w 242889"/>
                <a:gd name="connsiteY2" fmla="*/ 91131 h 666162"/>
                <a:gd name="connsiteX3" fmla="*/ 239039 w 242889"/>
                <a:gd name="connsiteY3" fmla="*/ 11406 h 666162"/>
                <a:gd name="connsiteX4" fmla="*/ 167569 w 242889"/>
                <a:gd name="connsiteY4" fmla="*/ 22695 h 666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2889" h="666162">
                  <a:moveTo>
                    <a:pt x="137439" y="666162"/>
                  </a:moveTo>
                  <a:cubicBezTo>
                    <a:pt x="33016" y="489302"/>
                    <a:pt x="0" y="383857"/>
                    <a:pt x="16933" y="274731"/>
                  </a:cubicBezTo>
                  <a:cubicBezTo>
                    <a:pt x="18104" y="178893"/>
                    <a:pt x="107450" y="135018"/>
                    <a:pt x="144468" y="91131"/>
                  </a:cubicBezTo>
                  <a:cubicBezTo>
                    <a:pt x="181486" y="47244"/>
                    <a:pt x="235189" y="22812"/>
                    <a:pt x="239039" y="11406"/>
                  </a:cubicBezTo>
                  <a:cubicBezTo>
                    <a:pt x="242889" y="0"/>
                    <a:pt x="192028" y="1998"/>
                    <a:pt x="167569" y="22695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" name="Группа 32"/>
          <p:cNvGrpSpPr/>
          <p:nvPr/>
        </p:nvGrpSpPr>
        <p:grpSpPr>
          <a:xfrm>
            <a:off x="1295400" y="4071942"/>
            <a:ext cx="1759120" cy="1557333"/>
            <a:chOff x="1295400" y="4071942"/>
            <a:chExt cx="1759120" cy="1557333"/>
          </a:xfrm>
        </p:grpSpPr>
        <p:pic>
          <p:nvPicPr>
            <p:cNvPr id="15" name="Picture 4" descr="C:\Program Files\Microsoft Office\Media\CntCD1\ClipArt3\j0237414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2197264" y="4071942"/>
              <a:ext cx="857256" cy="899323"/>
            </a:xfrm>
            <a:prstGeom prst="rect">
              <a:avLst/>
            </a:prstGeom>
            <a:noFill/>
          </p:spPr>
        </p:pic>
        <p:sp>
          <p:nvSpPr>
            <p:cNvPr id="26" name="Полилиния 25"/>
            <p:cNvSpPr/>
            <p:nvPr/>
          </p:nvSpPr>
          <p:spPr>
            <a:xfrm>
              <a:off x="1295400" y="4762500"/>
              <a:ext cx="1046162" cy="866775"/>
            </a:xfrm>
            <a:custGeom>
              <a:avLst/>
              <a:gdLst>
                <a:gd name="connsiteX0" fmla="*/ 0 w 1046162"/>
                <a:gd name="connsiteY0" fmla="*/ 866775 h 866775"/>
                <a:gd name="connsiteX1" fmla="*/ 714375 w 1046162"/>
                <a:gd name="connsiteY1" fmla="*/ 619125 h 866775"/>
                <a:gd name="connsiteX2" fmla="*/ 1000125 w 1046162"/>
                <a:gd name="connsiteY2" fmla="*/ 85725 h 866775"/>
                <a:gd name="connsiteX3" fmla="*/ 990600 w 1046162"/>
                <a:gd name="connsiteY3" fmla="*/ 104775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6162" h="866775">
                  <a:moveTo>
                    <a:pt x="0" y="866775"/>
                  </a:moveTo>
                  <a:cubicBezTo>
                    <a:pt x="273844" y="808037"/>
                    <a:pt x="547688" y="749300"/>
                    <a:pt x="714375" y="619125"/>
                  </a:cubicBezTo>
                  <a:cubicBezTo>
                    <a:pt x="881062" y="488950"/>
                    <a:pt x="954088" y="171450"/>
                    <a:pt x="1000125" y="85725"/>
                  </a:cubicBezTo>
                  <a:cubicBezTo>
                    <a:pt x="1046162" y="0"/>
                    <a:pt x="1018381" y="52387"/>
                    <a:pt x="990600" y="104775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31"/>
          <p:cNvGrpSpPr/>
          <p:nvPr/>
        </p:nvGrpSpPr>
        <p:grpSpPr>
          <a:xfrm>
            <a:off x="1400175" y="4000504"/>
            <a:ext cx="3940361" cy="1879596"/>
            <a:chOff x="1400175" y="4000504"/>
            <a:chExt cx="3940361" cy="1879596"/>
          </a:xfrm>
        </p:grpSpPr>
        <p:pic>
          <p:nvPicPr>
            <p:cNvPr id="18" name="Picture 4" descr="C:\Program Files\Microsoft Office\Media\CntCD1\ClipArt3\j0237414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4483280" y="4000504"/>
              <a:ext cx="857256" cy="899323"/>
            </a:xfrm>
            <a:prstGeom prst="rect">
              <a:avLst/>
            </a:prstGeom>
            <a:noFill/>
          </p:spPr>
        </p:pic>
        <p:sp>
          <p:nvSpPr>
            <p:cNvPr id="27" name="Полилиния 26"/>
            <p:cNvSpPr/>
            <p:nvPr/>
          </p:nvSpPr>
          <p:spPr>
            <a:xfrm>
              <a:off x="1400175" y="4724400"/>
              <a:ext cx="3209925" cy="1155700"/>
            </a:xfrm>
            <a:custGeom>
              <a:avLst/>
              <a:gdLst>
                <a:gd name="connsiteX0" fmla="*/ 0 w 3209925"/>
                <a:gd name="connsiteY0" fmla="*/ 1019175 h 1155700"/>
                <a:gd name="connsiteX1" fmla="*/ 1943100 w 3209925"/>
                <a:gd name="connsiteY1" fmla="*/ 1066800 h 1155700"/>
                <a:gd name="connsiteX2" fmla="*/ 2943225 w 3209925"/>
                <a:gd name="connsiteY2" fmla="*/ 485775 h 1155700"/>
                <a:gd name="connsiteX3" fmla="*/ 3209925 w 3209925"/>
                <a:gd name="connsiteY3" fmla="*/ 0 h 1155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09925" h="1155700">
                  <a:moveTo>
                    <a:pt x="0" y="1019175"/>
                  </a:moveTo>
                  <a:cubicBezTo>
                    <a:pt x="726281" y="1087437"/>
                    <a:pt x="1452563" y="1155700"/>
                    <a:pt x="1943100" y="1066800"/>
                  </a:cubicBezTo>
                  <a:cubicBezTo>
                    <a:pt x="2433637" y="977900"/>
                    <a:pt x="2732088" y="663575"/>
                    <a:pt x="2943225" y="485775"/>
                  </a:cubicBezTo>
                  <a:cubicBezTo>
                    <a:pt x="3154362" y="307975"/>
                    <a:pt x="3182143" y="153987"/>
                    <a:pt x="3209925" y="0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" name="Группа 30"/>
          <p:cNvGrpSpPr/>
          <p:nvPr/>
        </p:nvGrpSpPr>
        <p:grpSpPr>
          <a:xfrm>
            <a:off x="1457325" y="4000504"/>
            <a:ext cx="4954781" cy="2014534"/>
            <a:chOff x="1457325" y="4000504"/>
            <a:chExt cx="4954781" cy="2014534"/>
          </a:xfrm>
        </p:grpSpPr>
        <p:pic>
          <p:nvPicPr>
            <p:cNvPr id="21" name="Picture 4" descr="C:\Program Files\Microsoft Office\Media\CntCD1\ClipArt3\j0237414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5554850" y="4000504"/>
              <a:ext cx="857256" cy="899323"/>
            </a:xfrm>
            <a:prstGeom prst="rect">
              <a:avLst/>
            </a:prstGeom>
            <a:noFill/>
          </p:spPr>
        </p:pic>
        <p:sp>
          <p:nvSpPr>
            <p:cNvPr id="28" name="Полилиния 27"/>
            <p:cNvSpPr/>
            <p:nvPr/>
          </p:nvSpPr>
          <p:spPr>
            <a:xfrm>
              <a:off x="1457325" y="4791075"/>
              <a:ext cx="4162425" cy="1223963"/>
            </a:xfrm>
            <a:custGeom>
              <a:avLst/>
              <a:gdLst>
                <a:gd name="connsiteX0" fmla="*/ 0 w 4162425"/>
                <a:gd name="connsiteY0" fmla="*/ 914400 h 1223963"/>
                <a:gd name="connsiteX1" fmla="*/ 2809875 w 4162425"/>
                <a:gd name="connsiteY1" fmla="*/ 1171575 h 1223963"/>
                <a:gd name="connsiteX2" fmla="*/ 3667125 w 4162425"/>
                <a:gd name="connsiteY2" fmla="*/ 600075 h 1223963"/>
                <a:gd name="connsiteX3" fmla="*/ 4162425 w 4162425"/>
                <a:gd name="connsiteY3" fmla="*/ 0 h 1223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62425" h="1223963">
                  <a:moveTo>
                    <a:pt x="0" y="914400"/>
                  </a:moveTo>
                  <a:cubicBezTo>
                    <a:pt x="1099344" y="1069181"/>
                    <a:pt x="2198688" y="1223963"/>
                    <a:pt x="2809875" y="1171575"/>
                  </a:cubicBezTo>
                  <a:cubicBezTo>
                    <a:pt x="3421063" y="1119188"/>
                    <a:pt x="3441700" y="795338"/>
                    <a:pt x="3667125" y="600075"/>
                  </a:cubicBezTo>
                  <a:cubicBezTo>
                    <a:pt x="3892550" y="404813"/>
                    <a:pt x="4027487" y="202406"/>
                    <a:pt x="4162425" y="0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" name="Группа 29"/>
          <p:cNvGrpSpPr/>
          <p:nvPr/>
        </p:nvGrpSpPr>
        <p:grpSpPr>
          <a:xfrm>
            <a:off x="1514475" y="3929066"/>
            <a:ext cx="6326391" cy="2471734"/>
            <a:chOff x="1514475" y="3929066"/>
            <a:chExt cx="6326391" cy="2471734"/>
          </a:xfrm>
        </p:grpSpPr>
        <p:pic>
          <p:nvPicPr>
            <p:cNvPr id="24" name="Picture 4" descr="C:\Program Files\Microsoft Office\Media\CntCD1\ClipArt3\j0237414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6983610" y="3929066"/>
              <a:ext cx="857256" cy="899323"/>
            </a:xfrm>
            <a:prstGeom prst="rect">
              <a:avLst/>
            </a:prstGeom>
            <a:noFill/>
          </p:spPr>
        </p:pic>
        <p:sp>
          <p:nvSpPr>
            <p:cNvPr id="29" name="Полилиния 28"/>
            <p:cNvSpPr/>
            <p:nvPr/>
          </p:nvSpPr>
          <p:spPr>
            <a:xfrm>
              <a:off x="1514475" y="4471988"/>
              <a:ext cx="5822950" cy="1928812"/>
            </a:xfrm>
            <a:custGeom>
              <a:avLst/>
              <a:gdLst>
                <a:gd name="connsiteX0" fmla="*/ 0 w 5822950"/>
                <a:gd name="connsiteY0" fmla="*/ 1281112 h 1928812"/>
                <a:gd name="connsiteX1" fmla="*/ 3876675 w 5822950"/>
                <a:gd name="connsiteY1" fmla="*/ 1757362 h 1928812"/>
                <a:gd name="connsiteX2" fmla="*/ 5543550 w 5822950"/>
                <a:gd name="connsiteY2" fmla="*/ 252412 h 1928812"/>
                <a:gd name="connsiteX3" fmla="*/ 5553075 w 5822950"/>
                <a:gd name="connsiteY3" fmla="*/ 242887 h 1928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22950" h="1928812">
                  <a:moveTo>
                    <a:pt x="0" y="1281112"/>
                  </a:moveTo>
                  <a:cubicBezTo>
                    <a:pt x="1476375" y="1604962"/>
                    <a:pt x="2952750" y="1928812"/>
                    <a:pt x="3876675" y="1757362"/>
                  </a:cubicBezTo>
                  <a:cubicBezTo>
                    <a:pt x="4800600" y="1585912"/>
                    <a:pt x="5264150" y="504824"/>
                    <a:pt x="5543550" y="252412"/>
                  </a:cubicBezTo>
                  <a:cubicBezTo>
                    <a:pt x="5822950" y="0"/>
                    <a:pt x="5688012" y="121443"/>
                    <a:pt x="5553075" y="242887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0485" name="Picture 5" descr="C:\Program Files\Microsoft Office\Media\CntCD1\ClipArt5\j0283151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60920" y="5093208"/>
            <a:ext cx="1783080" cy="1764792"/>
          </a:xfrm>
          <a:prstGeom prst="rect">
            <a:avLst/>
          </a:prstGeom>
          <a:noFill/>
        </p:spPr>
      </p:pic>
      <p:grpSp>
        <p:nvGrpSpPr>
          <p:cNvPr id="48" name="Группа 47"/>
          <p:cNvGrpSpPr/>
          <p:nvPr/>
        </p:nvGrpSpPr>
        <p:grpSpPr>
          <a:xfrm>
            <a:off x="7286644" y="2786058"/>
            <a:ext cx="1461116" cy="2319342"/>
            <a:chOff x="7286644" y="2786058"/>
            <a:chExt cx="1461116" cy="2319342"/>
          </a:xfrm>
        </p:grpSpPr>
        <p:pic>
          <p:nvPicPr>
            <p:cNvPr id="40" name="Picture 4" descr="C:\Program Files\Microsoft Office\Media\CntCD1\Animated\j0336986.gif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286644" y="2786058"/>
              <a:ext cx="804866" cy="804866"/>
            </a:xfrm>
            <a:prstGeom prst="rect">
              <a:avLst/>
            </a:prstGeom>
            <a:noFill/>
          </p:spPr>
        </p:pic>
        <p:sp>
          <p:nvSpPr>
            <p:cNvPr id="41" name="Полилиния 40"/>
            <p:cNvSpPr/>
            <p:nvPr/>
          </p:nvSpPr>
          <p:spPr>
            <a:xfrm>
              <a:off x="7863840" y="3566160"/>
              <a:ext cx="883920" cy="1539240"/>
            </a:xfrm>
            <a:custGeom>
              <a:avLst/>
              <a:gdLst>
                <a:gd name="connsiteX0" fmla="*/ 0 w 883920"/>
                <a:gd name="connsiteY0" fmla="*/ 0 h 1539240"/>
                <a:gd name="connsiteX1" fmla="*/ 228600 w 883920"/>
                <a:gd name="connsiteY1" fmla="*/ 1021080 h 1539240"/>
                <a:gd name="connsiteX2" fmla="*/ 883920 w 883920"/>
                <a:gd name="connsiteY2" fmla="*/ 1539240 h 1539240"/>
                <a:gd name="connsiteX3" fmla="*/ 883920 w 883920"/>
                <a:gd name="connsiteY3" fmla="*/ 1539240 h 1539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3920" h="1539240">
                  <a:moveTo>
                    <a:pt x="0" y="0"/>
                  </a:moveTo>
                  <a:cubicBezTo>
                    <a:pt x="40640" y="382270"/>
                    <a:pt x="81280" y="764540"/>
                    <a:pt x="228600" y="1021080"/>
                  </a:cubicBezTo>
                  <a:cubicBezTo>
                    <a:pt x="375920" y="1277620"/>
                    <a:pt x="883920" y="1539240"/>
                    <a:pt x="883920" y="1539240"/>
                  </a:cubicBezTo>
                  <a:lnTo>
                    <a:pt x="883920" y="153924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6072198" y="2857496"/>
            <a:ext cx="2492682" cy="2263144"/>
            <a:chOff x="6072198" y="2857496"/>
            <a:chExt cx="2492682" cy="2263144"/>
          </a:xfrm>
        </p:grpSpPr>
        <p:pic>
          <p:nvPicPr>
            <p:cNvPr id="39" name="Picture 4" descr="C:\Program Files\Microsoft Office\Media\CntCD1\Animated\j0336986.gif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072198" y="2857496"/>
              <a:ext cx="804866" cy="804866"/>
            </a:xfrm>
            <a:prstGeom prst="rect">
              <a:avLst/>
            </a:prstGeom>
            <a:noFill/>
          </p:spPr>
        </p:pic>
        <p:sp>
          <p:nvSpPr>
            <p:cNvPr id="42" name="Полилиния 41"/>
            <p:cNvSpPr/>
            <p:nvPr/>
          </p:nvSpPr>
          <p:spPr>
            <a:xfrm>
              <a:off x="6370320" y="3611880"/>
              <a:ext cx="2194560" cy="1508760"/>
            </a:xfrm>
            <a:custGeom>
              <a:avLst/>
              <a:gdLst>
                <a:gd name="connsiteX0" fmla="*/ 182880 w 2194560"/>
                <a:gd name="connsiteY0" fmla="*/ 0 h 1508760"/>
                <a:gd name="connsiteX1" fmla="*/ 335280 w 2194560"/>
                <a:gd name="connsiteY1" fmla="*/ 1143000 h 1508760"/>
                <a:gd name="connsiteX2" fmla="*/ 2194560 w 2194560"/>
                <a:gd name="connsiteY2" fmla="*/ 1508760 h 1508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4560" h="1508760">
                  <a:moveTo>
                    <a:pt x="182880" y="0"/>
                  </a:moveTo>
                  <a:cubicBezTo>
                    <a:pt x="91440" y="445770"/>
                    <a:pt x="0" y="891540"/>
                    <a:pt x="335280" y="1143000"/>
                  </a:cubicBezTo>
                  <a:cubicBezTo>
                    <a:pt x="670560" y="1394460"/>
                    <a:pt x="1432560" y="1451610"/>
                    <a:pt x="2194560" y="1508760"/>
                  </a:cubicBezTo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4929190" y="2857496"/>
            <a:ext cx="2492690" cy="2811784"/>
            <a:chOff x="4929190" y="2857496"/>
            <a:chExt cx="2492690" cy="2811784"/>
          </a:xfrm>
        </p:grpSpPr>
        <p:pic>
          <p:nvPicPr>
            <p:cNvPr id="38" name="Picture 4" descr="C:\Program Files\Microsoft Office\Media\CntCD1\Animated\j0336986.gif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929190" y="2857496"/>
              <a:ext cx="804866" cy="804866"/>
            </a:xfrm>
            <a:prstGeom prst="rect">
              <a:avLst/>
            </a:prstGeom>
            <a:noFill/>
          </p:spPr>
        </p:pic>
        <p:sp>
          <p:nvSpPr>
            <p:cNvPr id="43" name="Полилиния 42"/>
            <p:cNvSpPr/>
            <p:nvPr/>
          </p:nvSpPr>
          <p:spPr>
            <a:xfrm>
              <a:off x="5288280" y="3703320"/>
              <a:ext cx="2133600" cy="1965960"/>
            </a:xfrm>
            <a:custGeom>
              <a:avLst/>
              <a:gdLst>
                <a:gd name="connsiteX0" fmla="*/ 0 w 2133600"/>
                <a:gd name="connsiteY0" fmla="*/ 0 h 1965960"/>
                <a:gd name="connsiteX1" fmla="*/ 579120 w 2133600"/>
                <a:gd name="connsiteY1" fmla="*/ 1539240 h 1965960"/>
                <a:gd name="connsiteX2" fmla="*/ 2133600 w 2133600"/>
                <a:gd name="connsiteY2" fmla="*/ 1965960 h 1965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33600" h="1965960">
                  <a:moveTo>
                    <a:pt x="0" y="0"/>
                  </a:moveTo>
                  <a:cubicBezTo>
                    <a:pt x="111760" y="605790"/>
                    <a:pt x="223520" y="1211580"/>
                    <a:pt x="579120" y="1539240"/>
                  </a:cubicBezTo>
                  <a:cubicBezTo>
                    <a:pt x="934720" y="1866900"/>
                    <a:pt x="1534160" y="1916430"/>
                    <a:pt x="2133600" y="1965960"/>
                  </a:cubicBezTo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3071802" y="2786058"/>
            <a:ext cx="4304358" cy="3652842"/>
            <a:chOff x="3071802" y="2786058"/>
            <a:chExt cx="4304358" cy="3652842"/>
          </a:xfrm>
        </p:grpSpPr>
        <p:pic>
          <p:nvPicPr>
            <p:cNvPr id="37" name="Picture 4" descr="C:\Program Files\Microsoft Office\Media\CntCD1\Animated\j0336986.gif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071802" y="2786058"/>
              <a:ext cx="804866" cy="804866"/>
            </a:xfrm>
            <a:prstGeom prst="rect">
              <a:avLst/>
            </a:prstGeom>
            <a:noFill/>
          </p:spPr>
        </p:pic>
        <p:sp>
          <p:nvSpPr>
            <p:cNvPr id="44" name="Полилиния 43"/>
            <p:cNvSpPr/>
            <p:nvPr/>
          </p:nvSpPr>
          <p:spPr>
            <a:xfrm>
              <a:off x="3459480" y="3550920"/>
              <a:ext cx="3916680" cy="2887980"/>
            </a:xfrm>
            <a:custGeom>
              <a:avLst/>
              <a:gdLst>
                <a:gd name="connsiteX0" fmla="*/ 0 w 3916680"/>
                <a:gd name="connsiteY0" fmla="*/ 0 h 2887980"/>
                <a:gd name="connsiteX1" fmla="*/ 1310640 w 3916680"/>
                <a:gd name="connsiteY1" fmla="*/ 2499360 h 2887980"/>
                <a:gd name="connsiteX2" fmla="*/ 3916680 w 3916680"/>
                <a:gd name="connsiteY2" fmla="*/ 2331720 h 2887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16680" h="2887980">
                  <a:moveTo>
                    <a:pt x="0" y="0"/>
                  </a:moveTo>
                  <a:cubicBezTo>
                    <a:pt x="328930" y="1055370"/>
                    <a:pt x="657860" y="2110740"/>
                    <a:pt x="1310640" y="2499360"/>
                  </a:cubicBezTo>
                  <a:cubicBezTo>
                    <a:pt x="1963420" y="2887980"/>
                    <a:pt x="2940050" y="2609850"/>
                    <a:pt x="3916680" y="2331720"/>
                  </a:cubicBezTo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642910" y="2786058"/>
            <a:ext cx="6763730" cy="4198942"/>
            <a:chOff x="642910" y="2786058"/>
            <a:chExt cx="6763730" cy="4198942"/>
          </a:xfrm>
        </p:grpSpPr>
        <p:pic>
          <p:nvPicPr>
            <p:cNvPr id="36" name="Picture 4" descr="C:\Program Files\Microsoft Office\Media\CntCD1\Animated\j0336986.gif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42910" y="2786058"/>
              <a:ext cx="804866" cy="804866"/>
            </a:xfrm>
            <a:prstGeom prst="rect">
              <a:avLst/>
            </a:prstGeom>
            <a:noFill/>
          </p:spPr>
        </p:pic>
        <p:sp>
          <p:nvSpPr>
            <p:cNvPr id="46" name="Полилиния 45"/>
            <p:cNvSpPr/>
            <p:nvPr/>
          </p:nvSpPr>
          <p:spPr>
            <a:xfrm>
              <a:off x="1143000" y="3581400"/>
              <a:ext cx="6263640" cy="3403600"/>
            </a:xfrm>
            <a:custGeom>
              <a:avLst/>
              <a:gdLst>
                <a:gd name="connsiteX0" fmla="*/ 0 w 6263640"/>
                <a:gd name="connsiteY0" fmla="*/ 0 h 3403600"/>
                <a:gd name="connsiteX1" fmla="*/ 2072640 w 6263640"/>
                <a:gd name="connsiteY1" fmla="*/ 3002280 h 3403600"/>
                <a:gd name="connsiteX2" fmla="*/ 6263640 w 6263640"/>
                <a:gd name="connsiteY2" fmla="*/ 2407920 h 340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63640" h="3403600">
                  <a:moveTo>
                    <a:pt x="0" y="0"/>
                  </a:moveTo>
                  <a:cubicBezTo>
                    <a:pt x="514350" y="1300480"/>
                    <a:pt x="1028700" y="2600960"/>
                    <a:pt x="2072640" y="3002280"/>
                  </a:cubicBezTo>
                  <a:cubicBezTo>
                    <a:pt x="3116580" y="3403600"/>
                    <a:pt x="4690110" y="2905760"/>
                    <a:pt x="6263640" y="2407920"/>
                  </a:cubicBezTo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1785918" y="2786058"/>
            <a:ext cx="5590242" cy="3990662"/>
            <a:chOff x="1785918" y="2786058"/>
            <a:chExt cx="5590242" cy="3990662"/>
          </a:xfrm>
        </p:grpSpPr>
        <p:pic>
          <p:nvPicPr>
            <p:cNvPr id="20484" name="Picture 4" descr="C:\Program Files\Microsoft Office\Media\CntCD1\Animated\j0336986.gif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785918" y="2786058"/>
              <a:ext cx="804866" cy="804866"/>
            </a:xfrm>
            <a:prstGeom prst="rect">
              <a:avLst/>
            </a:prstGeom>
            <a:noFill/>
          </p:spPr>
        </p:pic>
        <p:sp>
          <p:nvSpPr>
            <p:cNvPr id="47" name="Полилиния 46"/>
            <p:cNvSpPr/>
            <p:nvPr/>
          </p:nvSpPr>
          <p:spPr>
            <a:xfrm>
              <a:off x="2270760" y="3596640"/>
              <a:ext cx="5105400" cy="3180080"/>
            </a:xfrm>
            <a:custGeom>
              <a:avLst/>
              <a:gdLst>
                <a:gd name="connsiteX0" fmla="*/ 0 w 5105400"/>
                <a:gd name="connsiteY0" fmla="*/ 0 h 3180080"/>
                <a:gd name="connsiteX1" fmla="*/ 1889760 w 5105400"/>
                <a:gd name="connsiteY1" fmla="*/ 2788920 h 3180080"/>
                <a:gd name="connsiteX2" fmla="*/ 5105400 w 5105400"/>
                <a:gd name="connsiteY2" fmla="*/ 234696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105400" h="3180080">
                  <a:moveTo>
                    <a:pt x="0" y="0"/>
                  </a:moveTo>
                  <a:cubicBezTo>
                    <a:pt x="519430" y="1198880"/>
                    <a:pt x="1038860" y="2397760"/>
                    <a:pt x="1889760" y="2788920"/>
                  </a:cubicBezTo>
                  <a:cubicBezTo>
                    <a:pt x="2740660" y="3180080"/>
                    <a:pt x="3923030" y="2763520"/>
                    <a:pt x="5105400" y="2346960"/>
                  </a:cubicBezTo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4" name="Дата 5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5" name="Нижний колонтитул 5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5" name="Picture 11" descr="C:\Program Files\Microsoft Office\Media\CntCD1\Animated\j0254500.gif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643998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Բազմանդամը բազմանդամով բազմապատկելիս պետք է</a:t>
            </a:r>
          </a:p>
          <a:p>
            <a:pPr marL="342900" indent="-342900">
              <a:buAutoNum type="arabicPeriod"/>
            </a:pPr>
            <a:r>
              <a:rPr lang="hy-AM" sz="2400" dirty="0" smtClean="0"/>
              <a:t>Ա</a:t>
            </a:r>
            <a:r>
              <a:rPr lang="ru-RU" sz="2400" dirty="0" smtClean="0"/>
              <a:t>ռաջին բազմանդամի յուրաքանչյուր անդամ հերթականությամբ պետք է բազմապատկել երկրորդի բոլոր անդամներով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Ստացված արդյունքները գրանցել, և միացնել նման անդամները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2357430"/>
            <a:ext cx="87868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(</a:t>
            </a:r>
            <a:r>
              <a:rPr lang="en-US" sz="4400" b="1" dirty="0" err="1" smtClean="0">
                <a:solidFill>
                  <a:srgbClr val="7030A0"/>
                </a:solidFill>
              </a:rPr>
              <a:t>a</a:t>
            </a:r>
            <a:r>
              <a:rPr lang="en-US" sz="4400" b="1" dirty="0" err="1" smtClean="0"/>
              <a:t>+</a:t>
            </a:r>
            <a:r>
              <a:rPr lang="en-US" sz="4400" b="1" dirty="0" err="1" smtClean="0">
                <a:solidFill>
                  <a:srgbClr val="FF0000"/>
                </a:solidFill>
              </a:rPr>
              <a:t>b</a:t>
            </a:r>
            <a:r>
              <a:rPr lang="en-US" sz="4400" b="1" dirty="0" smtClean="0"/>
              <a:t>)</a:t>
            </a:r>
            <a:r>
              <a:rPr lang="en-US" sz="4400" b="1" dirty="0" smtClean="0">
                <a:sym typeface="Symbol"/>
              </a:rPr>
              <a:t>(</a:t>
            </a:r>
            <a:r>
              <a:rPr lang="en-US" sz="4400" b="1" dirty="0" err="1" smtClean="0">
                <a:sym typeface="Symbol"/>
              </a:rPr>
              <a:t>c+d+e</a:t>
            </a:r>
            <a:r>
              <a:rPr lang="en-US" sz="4400" b="1" dirty="0" smtClean="0">
                <a:sym typeface="Symbol"/>
              </a:rPr>
              <a:t>)=</a:t>
            </a:r>
            <a:r>
              <a:rPr lang="en-US" sz="4400" b="1" dirty="0" err="1" smtClean="0">
                <a:solidFill>
                  <a:srgbClr val="7030A0"/>
                </a:solidFill>
                <a:sym typeface="Symbol"/>
              </a:rPr>
              <a:t>a</a:t>
            </a:r>
            <a:r>
              <a:rPr lang="en-US" sz="4400" b="1" dirty="0" err="1" smtClean="0">
                <a:sym typeface="Symbol"/>
              </a:rPr>
              <a:t>c+</a:t>
            </a:r>
            <a:r>
              <a:rPr lang="en-US" sz="4400" b="1" dirty="0" err="1" smtClean="0">
                <a:solidFill>
                  <a:srgbClr val="7030A0"/>
                </a:solidFill>
                <a:sym typeface="Symbol"/>
              </a:rPr>
              <a:t>a</a:t>
            </a:r>
            <a:r>
              <a:rPr lang="en-US" sz="4400" b="1" dirty="0" err="1" smtClean="0">
                <a:sym typeface="Symbol"/>
              </a:rPr>
              <a:t>d+</a:t>
            </a:r>
            <a:r>
              <a:rPr lang="en-US" sz="4400" b="1" dirty="0" err="1" smtClean="0">
                <a:solidFill>
                  <a:srgbClr val="7030A0"/>
                </a:solidFill>
                <a:sym typeface="Symbol"/>
              </a:rPr>
              <a:t>a</a:t>
            </a:r>
            <a:r>
              <a:rPr lang="en-US" sz="4400" b="1" dirty="0" err="1" smtClean="0">
                <a:sym typeface="Symbol"/>
              </a:rPr>
              <a:t>e</a:t>
            </a:r>
            <a:r>
              <a:rPr lang="en-US" sz="4400" b="1" dirty="0" smtClean="0">
                <a:sym typeface="Symbol"/>
              </a:rPr>
              <a:t> +</a:t>
            </a:r>
            <a:r>
              <a:rPr lang="en-US" sz="4400" b="1" dirty="0" err="1" smtClean="0">
                <a:solidFill>
                  <a:srgbClr val="FF0000"/>
                </a:solidFill>
                <a:sym typeface="Symbol"/>
              </a:rPr>
              <a:t>b</a:t>
            </a:r>
            <a:r>
              <a:rPr lang="en-US" sz="4400" b="1" dirty="0" err="1" smtClean="0">
                <a:sym typeface="Symbol"/>
              </a:rPr>
              <a:t>c+</a:t>
            </a:r>
            <a:r>
              <a:rPr lang="en-US" sz="4400" b="1" dirty="0" err="1" smtClean="0">
                <a:solidFill>
                  <a:srgbClr val="FF0000"/>
                </a:solidFill>
                <a:sym typeface="Symbol"/>
              </a:rPr>
              <a:t>b</a:t>
            </a:r>
            <a:r>
              <a:rPr lang="en-US" sz="4400" b="1" dirty="0" err="1" smtClean="0">
                <a:sym typeface="Symbol"/>
              </a:rPr>
              <a:t>d+</a:t>
            </a:r>
            <a:r>
              <a:rPr lang="en-US" sz="4400" b="1" dirty="0" err="1" smtClean="0">
                <a:solidFill>
                  <a:srgbClr val="FF0000"/>
                </a:solidFill>
                <a:sym typeface="Symbol"/>
              </a:rPr>
              <a:t>b</a:t>
            </a:r>
            <a:r>
              <a:rPr lang="en-US" sz="4400" b="1" dirty="0" err="1" smtClean="0">
                <a:sym typeface="Symbol"/>
              </a:rPr>
              <a:t>e</a:t>
            </a:r>
            <a:endParaRPr lang="ru-RU" sz="4400" b="1" dirty="0"/>
          </a:p>
        </p:txBody>
      </p:sp>
      <p:sp>
        <p:nvSpPr>
          <p:cNvPr id="4" name="Полилиния 3"/>
          <p:cNvSpPr/>
          <p:nvPr/>
        </p:nvSpPr>
        <p:spPr>
          <a:xfrm>
            <a:off x="609600" y="2162175"/>
            <a:ext cx="1352550" cy="485775"/>
          </a:xfrm>
          <a:custGeom>
            <a:avLst/>
            <a:gdLst>
              <a:gd name="connsiteX0" fmla="*/ 0 w 1352550"/>
              <a:gd name="connsiteY0" fmla="*/ 485775 h 485775"/>
              <a:gd name="connsiteX1" fmla="*/ 704850 w 1352550"/>
              <a:gd name="connsiteY1" fmla="*/ 0 h 485775"/>
              <a:gd name="connsiteX2" fmla="*/ 1352550 w 1352550"/>
              <a:gd name="connsiteY2" fmla="*/ 485775 h 485775"/>
              <a:gd name="connsiteX3" fmla="*/ 1352550 w 1352550"/>
              <a:gd name="connsiteY3" fmla="*/ 48577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2550" h="485775">
                <a:moveTo>
                  <a:pt x="0" y="485775"/>
                </a:moveTo>
                <a:cubicBezTo>
                  <a:pt x="239712" y="242887"/>
                  <a:pt x="479425" y="0"/>
                  <a:pt x="704850" y="0"/>
                </a:cubicBezTo>
                <a:cubicBezTo>
                  <a:pt x="930275" y="0"/>
                  <a:pt x="1352550" y="485775"/>
                  <a:pt x="1352550" y="485775"/>
                </a:cubicBezTo>
                <a:lnTo>
                  <a:pt x="1352550" y="485775"/>
                </a:ln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600075" y="2060575"/>
            <a:ext cx="1876425" cy="568325"/>
          </a:xfrm>
          <a:custGeom>
            <a:avLst/>
            <a:gdLst>
              <a:gd name="connsiteX0" fmla="*/ 0 w 1876425"/>
              <a:gd name="connsiteY0" fmla="*/ 568325 h 568325"/>
              <a:gd name="connsiteX1" fmla="*/ 1257300 w 1876425"/>
              <a:gd name="connsiteY1" fmla="*/ 6350 h 568325"/>
              <a:gd name="connsiteX2" fmla="*/ 1876425 w 1876425"/>
              <a:gd name="connsiteY2" fmla="*/ 530225 h 56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76425" h="568325">
                <a:moveTo>
                  <a:pt x="0" y="568325"/>
                </a:moveTo>
                <a:cubicBezTo>
                  <a:pt x="472281" y="290512"/>
                  <a:pt x="944563" y="12700"/>
                  <a:pt x="1257300" y="6350"/>
                </a:cubicBezTo>
                <a:cubicBezTo>
                  <a:pt x="1570037" y="0"/>
                  <a:pt x="1723231" y="265112"/>
                  <a:pt x="1876425" y="530225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571500" y="1985963"/>
            <a:ext cx="2513012" cy="652462"/>
          </a:xfrm>
          <a:custGeom>
            <a:avLst/>
            <a:gdLst>
              <a:gd name="connsiteX0" fmla="*/ 0 w 2513012"/>
              <a:gd name="connsiteY0" fmla="*/ 652462 h 652462"/>
              <a:gd name="connsiteX1" fmla="*/ 2095500 w 2513012"/>
              <a:gd name="connsiteY1" fmla="*/ 4762 h 652462"/>
              <a:gd name="connsiteX2" fmla="*/ 2505075 w 2513012"/>
              <a:gd name="connsiteY2" fmla="*/ 623887 h 652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13012" h="652462">
                <a:moveTo>
                  <a:pt x="0" y="652462"/>
                </a:moveTo>
                <a:cubicBezTo>
                  <a:pt x="838994" y="330993"/>
                  <a:pt x="1677988" y="9524"/>
                  <a:pt x="2095500" y="4762"/>
                </a:cubicBezTo>
                <a:cubicBezTo>
                  <a:pt x="2513012" y="0"/>
                  <a:pt x="2509043" y="311943"/>
                  <a:pt x="2505075" y="623887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1209675" y="3028950"/>
            <a:ext cx="790575" cy="350838"/>
          </a:xfrm>
          <a:custGeom>
            <a:avLst/>
            <a:gdLst>
              <a:gd name="connsiteX0" fmla="*/ 0 w 790575"/>
              <a:gd name="connsiteY0" fmla="*/ 47625 h 350838"/>
              <a:gd name="connsiteX1" fmla="*/ 390525 w 790575"/>
              <a:gd name="connsiteY1" fmla="*/ 342900 h 350838"/>
              <a:gd name="connsiteX2" fmla="*/ 790575 w 790575"/>
              <a:gd name="connsiteY2" fmla="*/ 0 h 350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0575" h="350838">
                <a:moveTo>
                  <a:pt x="0" y="47625"/>
                </a:moveTo>
                <a:cubicBezTo>
                  <a:pt x="129381" y="199231"/>
                  <a:pt x="258763" y="350838"/>
                  <a:pt x="390525" y="342900"/>
                </a:cubicBezTo>
                <a:cubicBezTo>
                  <a:pt x="522288" y="334963"/>
                  <a:pt x="656431" y="167481"/>
                  <a:pt x="790575" y="0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1228725" y="3095625"/>
            <a:ext cx="1828800" cy="644525"/>
          </a:xfrm>
          <a:custGeom>
            <a:avLst/>
            <a:gdLst>
              <a:gd name="connsiteX0" fmla="*/ 0 w 1828800"/>
              <a:gd name="connsiteY0" fmla="*/ 38100 h 644525"/>
              <a:gd name="connsiteX1" fmla="*/ 619125 w 1828800"/>
              <a:gd name="connsiteY1" fmla="*/ 638175 h 644525"/>
              <a:gd name="connsiteX2" fmla="*/ 1828800 w 1828800"/>
              <a:gd name="connsiteY2" fmla="*/ 0 h 644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0" h="644525">
                <a:moveTo>
                  <a:pt x="0" y="38100"/>
                </a:moveTo>
                <a:cubicBezTo>
                  <a:pt x="157162" y="341312"/>
                  <a:pt x="314325" y="644525"/>
                  <a:pt x="619125" y="638175"/>
                </a:cubicBezTo>
                <a:cubicBezTo>
                  <a:pt x="923925" y="631825"/>
                  <a:pt x="1376362" y="315912"/>
                  <a:pt x="1828800" y="0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1181100" y="3057525"/>
            <a:ext cx="1323975" cy="536575"/>
          </a:xfrm>
          <a:custGeom>
            <a:avLst/>
            <a:gdLst>
              <a:gd name="connsiteX0" fmla="*/ 0 w 1323975"/>
              <a:gd name="connsiteY0" fmla="*/ 19050 h 536575"/>
              <a:gd name="connsiteX1" fmla="*/ 704850 w 1323975"/>
              <a:gd name="connsiteY1" fmla="*/ 533400 h 536575"/>
              <a:gd name="connsiteX2" fmla="*/ 1323975 w 1323975"/>
              <a:gd name="connsiteY2" fmla="*/ 0 h 53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3975" h="536575">
                <a:moveTo>
                  <a:pt x="0" y="19050"/>
                </a:moveTo>
                <a:cubicBezTo>
                  <a:pt x="242094" y="277812"/>
                  <a:pt x="484188" y="536575"/>
                  <a:pt x="704850" y="533400"/>
                </a:cubicBezTo>
                <a:cubicBezTo>
                  <a:pt x="925512" y="530225"/>
                  <a:pt x="1124743" y="265112"/>
                  <a:pt x="1323975" y="0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357686" y="2500306"/>
            <a:ext cx="785818" cy="50006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43306" y="2500306"/>
            <a:ext cx="714380" cy="50006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143504" y="2500306"/>
            <a:ext cx="785818" cy="50006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929454" y="2500306"/>
            <a:ext cx="857256" cy="500066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215074" y="2500306"/>
            <a:ext cx="779324" cy="500066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786710" y="2500306"/>
            <a:ext cx="857256" cy="500066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857356" y="4143380"/>
            <a:ext cx="62151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(-a-b)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 (-5ab+a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2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-4b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2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)=</a:t>
            </a:r>
          </a:p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=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59BF41"/>
                </a:solidFill>
                <a:sym typeface="Symbol"/>
              </a:rPr>
              <a:t>5a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59BF41"/>
                </a:solidFill>
                <a:sym typeface="Symbol"/>
              </a:rPr>
              <a:t>2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59BF41"/>
                </a:solidFill>
                <a:sym typeface="Symbol"/>
              </a:rPr>
              <a:t>b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-a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3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sym typeface="Symbol"/>
              </a:rPr>
              <a:t>+4ab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sym typeface="Symbol"/>
              </a:rPr>
              <a:t>2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sym typeface="Symbol"/>
              </a:rPr>
              <a:t>+5ab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sym typeface="Symbol"/>
              </a:rPr>
              <a:t>2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59BF41"/>
                </a:solidFill>
                <a:sym typeface="Symbol"/>
              </a:rPr>
              <a:t>-a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59BF41"/>
                </a:solidFill>
                <a:sym typeface="Symbol"/>
              </a:rPr>
              <a:t>2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59BF41"/>
                </a:solidFill>
                <a:sym typeface="Symbol"/>
              </a:rPr>
              <a:t>b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+4b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3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=</a:t>
            </a:r>
          </a:p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=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sym typeface="Symbol"/>
              </a:rPr>
              <a:t>4a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sym typeface="Symbol"/>
              </a:rPr>
              <a:t>2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sym typeface="Symbol"/>
              </a:rPr>
              <a:t>b-a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sym typeface="Symbol"/>
              </a:rPr>
              <a:t>3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sym typeface="Symbol"/>
              </a:rPr>
              <a:t>+9ab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sym typeface="Symbol"/>
              </a:rPr>
              <a:t>2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sym typeface="Symbol"/>
              </a:rPr>
              <a:t>+4b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sym typeface="Symbol"/>
              </a:rPr>
              <a:t>3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pic>
        <p:nvPicPr>
          <p:cNvPr id="19" name="Picture 11" descr="C:\Program Files\Microsoft Office\Media\CntCD1\Animated\j025450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  <p:sp>
        <p:nvSpPr>
          <p:cNvPr id="20" name="Дата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643998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Բազմանդամը միանդամի բաժանելիս պետք է</a:t>
            </a:r>
          </a:p>
          <a:p>
            <a:pPr marL="342900" indent="-342900">
              <a:buAutoNum type="arabicPeriod"/>
            </a:pPr>
            <a:r>
              <a:rPr lang="hy-AM" sz="2400" dirty="0" smtClean="0"/>
              <a:t>Բ</a:t>
            </a:r>
            <a:r>
              <a:rPr lang="ru-RU" sz="2400" dirty="0" smtClean="0"/>
              <a:t>ազմանդամի յուրաքանչյուր անդամը բաժանել միանդամի վրա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Ստացված արդյունքը գրանցել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428860" y="2357430"/>
            <a:ext cx="41434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(</a:t>
            </a:r>
            <a:r>
              <a:rPr lang="en-US" sz="4400" b="1" dirty="0" err="1" smtClean="0">
                <a:solidFill>
                  <a:srgbClr val="7030A0"/>
                </a:solidFill>
              </a:rPr>
              <a:t>a</a:t>
            </a:r>
            <a:r>
              <a:rPr lang="en-US" sz="4400" b="1" dirty="0" err="1" smtClean="0"/>
              <a:t>+</a:t>
            </a:r>
            <a:r>
              <a:rPr lang="en-US" sz="4400" b="1" dirty="0" err="1" smtClean="0">
                <a:solidFill>
                  <a:srgbClr val="FF0000"/>
                </a:solidFill>
              </a:rPr>
              <a:t>b</a:t>
            </a:r>
            <a:r>
              <a:rPr lang="en-US" sz="4400" b="1" dirty="0" smtClean="0"/>
              <a:t>)</a:t>
            </a:r>
            <a:r>
              <a:rPr lang="ru-RU" sz="4400" b="1" dirty="0" smtClean="0"/>
              <a:t> : </a:t>
            </a:r>
            <a:r>
              <a:rPr lang="en-US" sz="4400" b="1" dirty="0" smtClean="0">
                <a:sym typeface="Symbol"/>
              </a:rPr>
              <a:t>c=</a:t>
            </a:r>
            <a:r>
              <a:rPr lang="en-US" sz="4400" b="1" dirty="0" smtClean="0">
                <a:solidFill>
                  <a:srgbClr val="7030A0"/>
                </a:solidFill>
                <a:sym typeface="Symbol"/>
              </a:rPr>
              <a:t>a</a:t>
            </a:r>
            <a:r>
              <a:rPr lang="ru-RU" sz="4400" b="1" dirty="0" smtClean="0">
                <a:solidFill>
                  <a:srgbClr val="7030A0"/>
                </a:solidFill>
                <a:sym typeface="Symbol"/>
              </a:rPr>
              <a:t>:</a:t>
            </a:r>
            <a:r>
              <a:rPr lang="en-US" sz="4400" b="1" dirty="0" err="1" smtClean="0">
                <a:sym typeface="Symbol"/>
              </a:rPr>
              <a:t>c+</a:t>
            </a:r>
            <a:r>
              <a:rPr lang="en-US" sz="4400" b="1" dirty="0" err="1" smtClean="0">
                <a:solidFill>
                  <a:srgbClr val="FF0000"/>
                </a:solidFill>
                <a:sym typeface="Symbol"/>
              </a:rPr>
              <a:t>b</a:t>
            </a:r>
            <a:r>
              <a:rPr lang="ru-RU" sz="4400" b="1" dirty="0" smtClean="0">
                <a:solidFill>
                  <a:srgbClr val="FF0000"/>
                </a:solidFill>
                <a:sym typeface="Symbol"/>
              </a:rPr>
              <a:t>:</a:t>
            </a:r>
            <a:r>
              <a:rPr lang="en-US" sz="4400" b="1" dirty="0" smtClean="0">
                <a:sym typeface="Symbol"/>
              </a:rPr>
              <a:t>c</a:t>
            </a:r>
            <a:endParaRPr lang="ru-RU" sz="4400" b="1" dirty="0"/>
          </a:p>
        </p:txBody>
      </p:sp>
      <p:sp>
        <p:nvSpPr>
          <p:cNvPr id="4" name="Полилиния 3"/>
          <p:cNvSpPr/>
          <p:nvPr/>
        </p:nvSpPr>
        <p:spPr>
          <a:xfrm flipH="1">
            <a:off x="3286116" y="2143116"/>
            <a:ext cx="785818" cy="485775"/>
          </a:xfrm>
          <a:custGeom>
            <a:avLst/>
            <a:gdLst>
              <a:gd name="connsiteX0" fmla="*/ 0 w 1352550"/>
              <a:gd name="connsiteY0" fmla="*/ 485775 h 485775"/>
              <a:gd name="connsiteX1" fmla="*/ 704850 w 1352550"/>
              <a:gd name="connsiteY1" fmla="*/ 0 h 485775"/>
              <a:gd name="connsiteX2" fmla="*/ 1352550 w 1352550"/>
              <a:gd name="connsiteY2" fmla="*/ 485775 h 485775"/>
              <a:gd name="connsiteX3" fmla="*/ 1352550 w 1352550"/>
              <a:gd name="connsiteY3" fmla="*/ 48577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2550" h="485775">
                <a:moveTo>
                  <a:pt x="0" y="485775"/>
                </a:moveTo>
                <a:cubicBezTo>
                  <a:pt x="239712" y="242887"/>
                  <a:pt x="479425" y="0"/>
                  <a:pt x="704850" y="0"/>
                </a:cubicBezTo>
                <a:cubicBezTo>
                  <a:pt x="930275" y="0"/>
                  <a:pt x="1352550" y="485775"/>
                  <a:pt x="1352550" y="485775"/>
                </a:cubicBezTo>
                <a:lnTo>
                  <a:pt x="1352550" y="485775"/>
                </a:ln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 flipH="1">
            <a:off x="2714612" y="2071678"/>
            <a:ext cx="1328719" cy="568325"/>
          </a:xfrm>
          <a:custGeom>
            <a:avLst/>
            <a:gdLst>
              <a:gd name="connsiteX0" fmla="*/ 0 w 1876425"/>
              <a:gd name="connsiteY0" fmla="*/ 568325 h 568325"/>
              <a:gd name="connsiteX1" fmla="*/ 1257300 w 1876425"/>
              <a:gd name="connsiteY1" fmla="*/ 6350 h 568325"/>
              <a:gd name="connsiteX2" fmla="*/ 1876425 w 1876425"/>
              <a:gd name="connsiteY2" fmla="*/ 530225 h 56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76425" h="568325">
                <a:moveTo>
                  <a:pt x="0" y="568325"/>
                </a:moveTo>
                <a:cubicBezTo>
                  <a:pt x="472281" y="290512"/>
                  <a:pt x="944563" y="12700"/>
                  <a:pt x="1257300" y="6350"/>
                </a:cubicBezTo>
                <a:cubicBezTo>
                  <a:pt x="1570037" y="0"/>
                  <a:pt x="1723231" y="265112"/>
                  <a:pt x="1876425" y="530225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643438" y="2571744"/>
            <a:ext cx="714380" cy="50006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572132" y="2500306"/>
            <a:ext cx="779324" cy="500066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857356" y="3429000"/>
            <a:ext cx="5643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9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y+12xy+15xyz)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Wingdings" pitchFamily="2" charset="2"/>
              </a:rPr>
              <a:t>:(3xy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sym typeface="Symbol"/>
              </a:rPr>
              <a:t>)=</a:t>
            </a: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828675" y="4200525"/>
          <a:ext cx="7572375" cy="1600200"/>
        </p:xfrm>
        <a:graphic>
          <a:graphicData uri="http://schemas.openxmlformats.org/presentationml/2006/ole">
            <p:oleObj spid="_x0000_s21506" name="Формула" r:id="rId4" imgW="3365280" imgH="711000" progId="Equation.3">
              <p:embed/>
            </p:oleObj>
          </a:graphicData>
        </a:graphic>
      </p:graphicFrame>
      <p:pic>
        <p:nvPicPr>
          <p:cNvPr id="20" name="Picture 11" descr="C:\Program Files\Microsoft Office\Media\CntCD1\Animated\j0254500.gif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13" grpId="0" animBg="1"/>
      <p:bldP spid="13" grpId="1" animBg="1"/>
      <p:bldP spid="16" grpId="0" animBg="1"/>
      <p:bldP spid="16" grpId="1" animBg="1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57200" y="142852"/>
            <a:ext cx="8401079" cy="6500857"/>
            <a:chOff x="457200" y="142852"/>
            <a:chExt cx="8401079" cy="6500857"/>
          </a:xfrm>
        </p:grpSpPr>
        <p:sp>
          <p:nvSpPr>
            <p:cNvPr id="7" name="Freeform 6">
              <a:hlinkClick r:id="rId3" action="ppaction://hlinksldjump"/>
            </p:cNvPr>
            <p:cNvSpPr/>
            <p:nvPr/>
          </p:nvSpPr>
          <p:spPr>
            <a:xfrm>
              <a:off x="457200" y="3074935"/>
              <a:ext cx="2784530" cy="1252555"/>
            </a:xfrm>
            <a:custGeom>
              <a:avLst/>
              <a:gdLst>
                <a:gd name="connsiteX0" fmla="*/ 0 w 2784530"/>
                <a:gd name="connsiteY0" fmla="*/ 125256 h 1252555"/>
                <a:gd name="connsiteX1" fmla="*/ 36687 w 2784530"/>
                <a:gd name="connsiteY1" fmla="*/ 36687 h 1252555"/>
                <a:gd name="connsiteX2" fmla="*/ 125256 w 2784530"/>
                <a:gd name="connsiteY2" fmla="*/ 0 h 1252555"/>
                <a:gd name="connsiteX3" fmla="*/ 2659274 w 2784530"/>
                <a:gd name="connsiteY3" fmla="*/ 0 h 1252555"/>
                <a:gd name="connsiteX4" fmla="*/ 2747843 w 2784530"/>
                <a:gd name="connsiteY4" fmla="*/ 36687 h 1252555"/>
                <a:gd name="connsiteX5" fmla="*/ 2784530 w 2784530"/>
                <a:gd name="connsiteY5" fmla="*/ 125256 h 1252555"/>
                <a:gd name="connsiteX6" fmla="*/ 2784530 w 2784530"/>
                <a:gd name="connsiteY6" fmla="*/ 1127299 h 1252555"/>
                <a:gd name="connsiteX7" fmla="*/ 2747843 w 2784530"/>
                <a:gd name="connsiteY7" fmla="*/ 1215868 h 1252555"/>
                <a:gd name="connsiteX8" fmla="*/ 2659274 w 2784530"/>
                <a:gd name="connsiteY8" fmla="*/ 1252555 h 1252555"/>
                <a:gd name="connsiteX9" fmla="*/ 125256 w 2784530"/>
                <a:gd name="connsiteY9" fmla="*/ 1252555 h 1252555"/>
                <a:gd name="connsiteX10" fmla="*/ 36687 w 2784530"/>
                <a:gd name="connsiteY10" fmla="*/ 1215868 h 1252555"/>
                <a:gd name="connsiteX11" fmla="*/ 0 w 2784530"/>
                <a:gd name="connsiteY11" fmla="*/ 1127299 h 1252555"/>
                <a:gd name="connsiteX12" fmla="*/ 0 w 2784530"/>
                <a:gd name="connsiteY12" fmla="*/ 125256 h 1252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784530" h="1252555">
                  <a:moveTo>
                    <a:pt x="0" y="125256"/>
                  </a:moveTo>
                  <a:cubicBezTo>
                    <a:pt x="0" y="92036"/>
                    <a:pt x="13197" y="60177"/>
                    <a:pt x="36687" y="36687"/>
                  </a:cubicBezTo>
                  <a:cubicBezTo>
                    <a:pt x="60177" y="13197"/>
                    <a:pt x="92036" y="0"/>
                    <a:pt x="125256" y="0"/>
                  </a:cubicBezTo>
                  <a:lnTo>
                    <a:pt x="2659274" y="0"/>
                  </a:lnTo>
                  <a:cubicBezTo>
                    <a:pt x="2692494" y="0"/>
                    <a:pt x="2724353" y="13197"/>
                    <a:pt x="2747843" y="36687"/>
                  </a:cubicBezTo>
                  <a:cubicBezTo>
                    <a:pt x="2771333" y="60177"/>
                    <a:pt x="2784530" y="92036"/>
                    <a:pt x="2784530" y="125256"/>
                  </a:cubicBezTo>
                  <a:lnTo>
                    <a:pt x="2784530" y="1127299"/>
                  </a:lnTo>
                  <a:cubicBezTo>
                    <a:pt x="2784530" y="1160519"/>
                    <a:pt x="2771333" y="1192378"/>
                    <a:pt x="2747843" y="1215868"/>
                  </a:cubicBezTo>
                  <a:cubicBezTo>
                    <a:pt x="2724353" y="1239358"/>
                    <a:pt x="2692494" y="1252555"/>
                    <a:pt x="2659274" y="1252555"/>
                  </a:cubicBezTo>
                  <a:lnTo>
                    <a:pt x="125256" y="1252555"/>
                  </a:lnTo>
                  <a:cubicBezTo>
                    <a:pt x="92036" y="1252555"/>
                    <a:pt x="60177" y="1239358"/>
                    <a:pt x="36687" y="1215868"/>
                  </a:cubicBezTo>
                  <a:cubicBezTo>
                    <a:pt x="13197" y="1192378"/>
                    <a:pt x="0" y="1160519"/>
                    <a:pt x="0" y="1127299"/>
                  </a:cubicBezTo>
                  <a:lnTo>
                    <a:pt x="0" y="125256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4466" tIns="54466" rIns="54466" bIns="54466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y-AM" sz="2800" b="0" kern="1200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Բազմանդամ</a:t>
              </a:r>
              <a:endParaRPr lang="ru-RU" sz="2800" b="0" kern="120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 rot="4197064">
              <a:off x="2404818" y="4883536"/>
              <a:ext cx="2546987" cy="27993"/>
            </a:xfrm>
            <a:custGeom>
              <a:avLst/>
              <a:gdLst>
                <a:gd name="connsiteX0" fmla="*/ 0 w 2546987"/>
                <a:gd name="connsiteY0" fmla="*/ 13996 h 27993"/>
                <a:gd name="connsiteX1" fmla="*/ 2546987 w 2546987"/>
                <a:gd name="connsiteY1" fmla="*/ 13996 h 2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46987" h="27993">
                  <a:moveTo>
                    <a:pt x="0" y="13996"/>
                  </a:moveTo>
                  <a:lnTo>
                    <a:pt x="2546987" y="13996"/>
                  </a:lnTo>
                </a:path>
              </a:pathLst>
            </a:custGeom>
            <a:noFill/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22519" tIns="-49679" rIns="1222518" bIns="-49678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900" kern="1200"/>
            </a:p>
          </p:txBody>
        </p:sp>
        <p:sp>
          <p:nvSpPr>
            <p:cNvPr id="9" name="Freeform 8"/>
            <p:cNvSpPr/>
            <p:nvPr/>
          </p:nvSpPr>
          <p:spPr>
            <a:xfrm>
              <a:off x="4114894" y="5543997"/>
              <a:ext cx="1968331" cy="1099712"/>
            </a:xfrm>
            <a:custGeom>
              <a:avLst/>
              <a:gdLst>
                <a:gd name="connsiteX0" fmla="*/ 0 w 1968331"/>
                <a:gd name="connsiteY0" fmla="*/ 109971 h 1099712"/>
                <a:gd name="connsiteX1" fmla="*/ 32210 w 1968331"/>
                <a:gd name="connsiteY1" fmla="*/ 32210 h 1099712"/>
                <a:gd name="connsiteX2" fmla="*/ 109971 w 1968331"/>
                <a:gd name="connsiteY2" fmla="*/ 0 h 1099712"/>
                <a:gd name="connsiteX3" fmla="*/ 1858360 w 1968331"/>
                <a:gd name="connsiteY3" fmla="*/ 0 h 1099712"/>
                <a:gd name="connsiteX4" fmla="*/ 1936121 w 1968331"/>
                <a:gd name="connsiteY4" fmla="*/ 32210 h 1099712"/>
                <a:gd name="connsiteX5" fmla="*/ 1968331 w 1968331"/>
                <a:gd name="connsiteY5" fmla="*/ 109971 h 1099712"/>
                <a:gd name="connsiteX6" fmla="*/ 1968331 w 1968331"/>
                <a:gd name="connsiteY6" fmla="*/ 989741 h 1099712"/>
                <a:gd name="connsiteX7" fmla="*/ 1936121 w 1968331"/>
                <a:gd name="connsiteY7" fmla="*/ 1067502 h 1099712"/>
                <a:gd name="connsiteX8" fmla="*/ 1858360 w 1968331"/>
                <a:gd name="connsiteY8" fmla="*/ 1099712 h 1099712"/>
                <a:gd name="connsiteX9" fmla="*/ 109971 w 1968331"/>
                <a:gd name="connsiteY9" fmla="*/ 1099712 h 1099712"/>
                <a:gd name="connsiteX10" fmla="*/ 32210 w 1968331"/>
                <a:gd name="connsiteY10" fmla="*/ 1067502 h 1099712"/>
                <a:gd name="connsiteX11" fmla="*/ 0 w 1968331"/>
                <a:gd name="connsiteY11" fmla="*/ 989741 h 1099712"/>
                <a:gd name="connsiteX12" fmla="*/ 0 w 1968331"/>
                <a:gd name="connsiteY12" fmla="*/ 109971 h 1099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68331" h="1099712">
                  <a:moveTo>
                    <a:pt x="0" y="109971"/>
                  </a:moveTo>
                  <a:cubicBezTo>
                    <a:pt x="0" y="80805"/>
                    <a:pt x="11586" y="52833"/>
                    <a:pt x="32210" y="32210"/>
                  </a:cubicBezTo>
                  <a:cubicBezTo>
                    <a:pt x="52834" y="11586"/>
                    <a:pt x="80805" y="0"/>
                    <a:pt x="109971" y="0"/>
                  </a:cubicBezTo>
                  <a:lnTo>
                    <a:pt x="1858360" y="0"/>
                  </a:lnTo>
                  <a:cubicBezTo>
                    <a:pt x="1887526" y="0"/>
                    <a:pt x="1915498" y="11586"/>
                    <a:pt x="1936121" y="32210"/>
                  </a:cubicBezTo>
                  <a:cubicBezTo>
                    <a:pt x="1956745" y="52834"/>
                    <a:pt x="1968331" y="80805"/>
                    <a:pt x="1968331" y="109971"/>
                  </a:cubicBezTo>
                  <a:lnTo>
                    <a:pt x="1968331" y="989741"/>
                  </a:lnTo>
                  <a:cubicBezTo>
                    <a:pt x="1968331" y="1018907"/>
                    <a:pt x="1956745" y="1046879"/>
                    <a:pt x="1936121" y="1067502"/>
                  </a:cubicBezTo>
                  <a:cubicBezTo>
                    <a:pt x="1915497" y="1088126"/>
                    <a:pt x="1887526" y="1099712"/>
                    <a:pt x="1858360" y="1099712"/>
                  </a:cubicBezTo>
                  <a:lnTo>
                    <a:pt x="109971" y="1099712"/>
                  </a:lnTo>
                  <a:cubicBezTo>
                    <a:pt x="80805" y="1099712"/>
                    <a:pt x="52833" y="1088126"/>
                    <a:pt x="32210" y="1067502"/>
                  </a:cubicBezTo>
                  <a:cubicBezTo>
                    <a:pt x="11586" y="1046878"/>
                    <a:pt x="0" y="1018907"/>
                    <a:pt x="0" y="989741"/>
                  </a:cubicBezTo>
                  <a:lnTo>
                    <a:pt x="0" y="109971"/>
                  </a:lnTo>
                  <a:close/>
                </a:path>
              </a:pathLst>
            </a:custGeom>
          </p:spPr>
          <p:style>
            <a:lnRef idx="0">
              <a:schemeClr val="lt1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639" tIns="43639" rIns="43639" bIns="43639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/>
                <a:t>Բազմանդամ</a:t>
              </a:r>
              <a:r>
                <a:rPr lang="hy-AM" dirty="0" smtClean="0"/>
                <a:t>ը </a:t>
              </a:r>
              <a:r>
                <a:rPr lang="hy-AM" sz="1800" kern="1200" dirty="0" smtClean="0"/>
                <a:t>դարձնել արտադրյալ</a:t>
              </a:r>
              <a:endParaRPr lang="ru-RU" sz="1800" kern="1200" dirty="0"/>
            </a:p>
          </p:txBody>
        </p:sp>
        <p:sp>
          <p:nvSpPr>
            <p:cNvPr id="10" name="Freeform 9"/>
            <p:cNvSpPr/>
            <p:nvPr/>
          </p:nvSpPr>
          <p:spPr>
            <a:xfrm rot="17450133">
              <a:off x="5401158" y="5090486"/>
              <a:ext cx="2117194" cy="27993"/>
            </a:xfrm>
            <a:custGeom>
              <a:avLst/>
              <a:gdLst>
                <a:gd name="connsiteX0" fmla="*/ 0 w 2117194"/>
                <a:gd name="connsiteY0" fmla="*/ 13996 h 27993"/>
                <a:gd name="connsiteX1" fmla="*/ 2117194 w 2117194"/>
                <a:gd name="connsiteY1" fmla="*/ 13996 h 2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17194" h="27993">
                  <a:moveTo>
                    <a:pt x="0" y="13996"/>
                  </a:moveTo>
                  <a:lnTo>
                    <a:pt x="2117194" y="13996"/>
                  </a:lnTo>
                </a:path>
              </a:pathLst>
            </a:custGeom>
            <a:noFill/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8366" tIns="-38934" rIns="1018368" bIns="-38933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700" kern="1200"/>
            </a:p>
          </p:txBody>
        </p:sp>
        <p:sp>
          <p:nvSpPr>
            <p:cNvPr id="11" name="Freeform 10">
              <a:hlinkClick r:id="rId4" action="ppaction://hlinksldjump"/>
            </p:cNvPr>
            <p:cNvSpPr/>
            <p:nvPr/>
          </p:nvSpPr>
          <p:spPr>
            <a:xfrm>
              <a:off x="6836284" y="3609614"/>
              <a:ext cx="2021995" cy="1010997"/>
            </a:xfrm>
            <a:custGeom>
              <a:avLst/>
              <a:gdLst>
                <a:gd name="connsiteX0" fmla="*/ 0 w 2021995"/>
                <a:gd name="connsiteY0" fmla="*/ 101100 h 1010997"/>
                <a:gd name="connsiteX1" fmla="*/ 29612 w 2021995"/>
                <a:gd name="connsiteY1" fmla="*/ 29612 h 1010997"/>
                <a:gd name="connsiteX2" fmla="*/ 101101 w 2021995"/>
                <a:gd name="connsiteY2" fmla="*/ 1 h 1010997"/>
                <a:gd name="connsiteX3" fmla="*/ 1920895 w 2021995"/>
                <a:gd name="connsiteY3" fmla="*/ 0 h 1010997"/>
                <a:gd name="connsiteX4" fmla="*/ 1992383 w 2021995"/>
                <a:gd name="connsiteY4" fmla="*/ 29612 h 1010997"/>
                <a:gd name="connsiteX5" fmla="*/ 2021994 w 2021995"/>
                <a:gd name="connsiteY5" fmla="*/ 101101 h 1010997"/>
                <a:gd name="connsiteX6" fmla="*/ 2021995 w 2021995"/>
                <a:gd name="connsiteY6" fmla="*/ 909897 h 1010997"/>
                <a:gd name="connsiteX7" fmla="*/ 1992383 w 2021995"/>
                <a:gd name="connsiteY7" fmla="*/ 981386 h 1010997"/>
                <a:gd name="connsiteX8" fmla="*/ 1920894 w 2021995"/>
                <a:gd name="connsiteY8" fmla="*/ 1010997 h 1010997"/>
                <a:gd name="connsiteX9" fmla="*/ 101100 w 2021995"/>
                <a:gd name="connsiteY9" fmla="*/ 1010997 h 1010997"/>
                <a:gd name="connsiteX10" fmla="*/ 29612 w 2021995"/>
                <a:gd name="connsiteY10" fmla="*/ 981385 h 1010997"/>
                <a:gd name="connsiteX11" fmla="*/ 1 w 2021995"/>
                <a:gd name="connsiteY11" fmla="*/ 909896 h 1010997"/>
                <a:gd name="connsiteX12" fmla="*/ 0 w 2021995"/>
                <a:gd name="connsiteY12" fmla="*/ 101100 h 1010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21995" h="1010997">
                  <a:moveTo>
                    <a:pt x="0" y="101100"/>
                  </a:moveTo>
                  <a:cubicBezTo>
                    <a:pt x="0" y="74287"/>
                    <a:pt x="10652" y="48571"/>
                    <a:pt x="29612" y="29612"/>
                  </a:cubicBezTo>
                  <a:cubicBezTo>
                    <a:pt x="48572" y="10652"/>
                    <a:pt x="74287" y="1"/>
                    <a:pt x="101101" y="1"/>
                  </a:cubicBezTo>
                  <a:lnTo>
                    <a:pt x="1920895" y="0"/>
                  </a:lnTo>
                  <a:cubicBezTo>
                    <a:pt x="1947708" y="0"/>
                    <a:pt x="1973424" y="10652"/>
                    <a:pt x="1992383" y="29612"/>
                  </a:cubicBezTo>
                  <a:cubicBezTo>
                    <a:pt x="2011343" y="48572"/>
                    <a:pt x="2021994" y="74287"/>
                    <a:pt x="2021994" y="101101"/>
                  </a:cubicBezTo>
                  <a:cubicBezTo>
                    <a:pt x="2021994" y="370700"/>
                    <a:pt x="2021995" y="640298"/>
                    <a:pt x="2021995" y="909897"/>
                  </a:cubicBezTo>
                  <a:cubicBezTo>
                    <a:pt x="2021995" y="936710"/>
                    <a:pt x="2011343" y="962426"/>
                    <a:pt x="1992383" y="981386"/>
                  </a:cubicBezTo>
                  <a:cubicBezTo>
                    <a:pt x="1973423" y="1000346"/>
                    <a:pt x="1947708" y="1010997"/>
                    <a:pt x="1920894" y="1010997"/>
                  </a:cubicBezTo>
                  <a:lnTo>
                    <a:pt x="101100" y="1010997"/>
                  </a:lnTo>
                  <a:cubicBezTo>
                    <a:pt x="74287" y="1010997"/>
                    <a:pt x="48571" y="1000345"/>
                    <a:pt x="29612" y="981385"/>
                  </a:cubicBezTo>
                  <a:cubicBezTo>
                    <a:pt x="10652" y="962425"/>
                    <a:pt x="1" y="936710"/>
                    <a:pt x="1" y="909896"/>
                  </a:cubicBezTo>
                  <a:cubicBezTo>
                    <a:pt x="1" y="640297"/>
                    <a:pt x="0" y="370699"/>
                    <a:pt x="0" y="101100"/>
                  </a:cubicBezTo>
                  <a:close/>
                </a:path>
              </a:pathLst>
            </a:custGeom>
            <a:solidFill>
              <a:srgbClr val="00B05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1676" tIns="41676" rIns="41676" bIns="41676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00" kern="1200" dirty="0" smtClean="0"/>
                <a:t>Ընդհանուր արտադրիչի  ստեղծում</a:t>
              </a:r>
              <a:endParaRPr lang="ru-RU" sz="1900" kern="1200" dirty="0"/>
            </a:p>
          </p:txBody>
        </p:sp>
        <p:sp>
          <p:nvSpPr>
            <p:cNvPr id="12" name="Freeform 11"/>
            <p:cNvSpPr/>
            <p:nvPr/>
          </p:nvSpPr>
          <p:spPr>
            <a:xfrm rot="18812777">
              <a:off x="5913702" y="5684839"/>
              <a:ext cx="1089976" cy="27993"/>
            </a:xfrm>
            <a:custGeom>
              <a:avLst/>
              <a:gdLst>
                <a:gd name="connsiteX0" fmla="*/ 0 w 1089976"/>
                <a:gd name="connsiteY0" fmla="*/ 13996 h 27993"/>
                <a:gd name="connsiteX1" fmla="*/ 1089976 w 1089976"/>
                <a:gd name="connsiteY1" fmla="*/ 13996 h 2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9976" h="27993">
                  <a:moveTo>
                    <a:pt x="0" y="13996"/>
                  </a:moveTo>
                  <a:lnTo>
                    <a:pt x="1089976" y="13996"/>
                  </a:lnTo>
                </a:path>
              </a:pathLst>
            </a:custGeom>
            <a:noFill/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0439" tIns="-13253" rIns="530438" bIns="-13252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  <p:sp>
          <p:nvSpPr>
            <p:cNvPr id="13" name="Freeform 12">
              <a:hlinkClick r:id="rId5" action="ppaction://hlinksldjump"/>
            </p:cNvPr>
            <p:cNvSpPr/>
            <p:nvPr/>
          </p:nvSpPr>
          <p:spPr>
            <a:xfrm>
              <a:off x="6834155" y="5023868"/>
              <a:ext cx="1490291" cy="559900"/>
            </a:xfrm>
            <a:custGeom>
              <a:avLst/>
              <a:gdLst>
                <a:gd name="connsiteX0" fmla="*/ 0 w 1490291"/>
                <a:gd name="connsiteY0" fmla="*/ 55990 h 559900"/>
                <a:gd name="connsiteX1" fmla="*/ 16399 w 1490291"/>
                <a:gd name="connsiteY1" fmla="*/ 16399 h 559900"/>
                <a:gd name="connsiteX2" fmla="*/ 55990 w 1490291"/>
                <a:gd name="connsiteY2" fmla="*/ 0 h 559900"/>
                <a:gd name="connsiteX3" fmla="*/ 1434301 w 1490291"/>
                <a:gd name="connsiteY3" fmla="*/ 0 h 559900"/>
                <a:gd name="connsiteX4" fmla="*/ 1473892 w 1490291"/>
                <a:gd name="connsiteY4" fmla="*/ 16399 h 559900"/>
                <a:gd name="connsiteX5" fmla="*/ 1490291 w 1490291"/>
                <a:gd name="connsiteY5" fmla="*/ 55990 h 559900"/>
                <a:gd name="connsiteX6" fmla="*/ 1490291 w 1490291"/>
                <a:gd name="connsiteY6" fmla="*/ 503910 h 559900"/>
                <a:gd name="connsiteX7" fmla="*/ 1473892 w 1490291"/>
                <a:gd name="connsiteY7" fmla="*/ 543501 h 559900"/>
                <a:gd name="connsiteX8" fmla="*/ 1434301 w 1490291"/>
                <a:gd name="connsiteY8" fmla="*/ 559900 h 559900"/>
                <a:gd name="connsiteX9" fmla="*/ 55990 w 1490291"/>
                <a:gd name="connsiteY9" fmla="*/ 559900 h 559900"/>
                <a:gd name="connsiteX10" fmla="*/ 16399 w 1490291"/>
                <a:gd name="connsiteY10" fmla="*/ 543501 h 559900"/>
                <a:gd name="connsiteX11" fmla="*/ 0 w 1490291"/>
                <a:gd name="connsiteY11" fmla="*/ 503910 h 559900"/>
                <a:gd name="connsiteX12" fmla="*/ 0 w 1490291"/>
                <a:gd name="connsiteY12" fmla="*/ 55990 h 55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490291" h="559900">
                  <a:moveTo>
                    <a:pt x="0" y="55990"/>
                  </a:moveTo>
                  <a:cubicBezTo>
                    <a:pt x="0" y="41141"/>
                    <a:pt x="5899" y="26899"/>
                    <a:pt x="16399" y="16399"/>
                  </a:cubicBezTo>
                  <a:cubicBezTo>
                    <a:pt x="26899" y="5899"/>
                    <a:pt x="41140" y="0"/>
                    <a:pt x="55990" y="0"/>
                  </a:cubicBezTo>
                  <a:lnTo>
                    <a:pt x="1434301" y="0"/>
                  </a:lnTo>
                  <a:cubicBezTo>
                    <a:pt x="1449150" y="0"/>
                    <a:pt x="1463392" y="5899"/>
                    <a:pt x="1473892" y="16399"/>
                  </a:cubicBezTo>
                  <a:cubicBezTo>
                    <a:pt x="1484392" y="26899"/>
                    <a:pt x="1490291" y="41140"/>
                    <a:pt x="1490291" y="55990"/>
                  </a:cubicBezTo>
                  <a:lnTo>
                    <a:pt x="1490291" y="503910"/>
                  </a:lnTo>
                  <a:cubicBezTo>
                    <a:pt x="1490291" y="518759"/>
                    <a:pt x="1484392" y="533001"/>
                    <a:pt x="1473892" y="543501"/>
                  </a:cubicBezTo>
                  <a:cubicBezTo>
                    <a:pt x="1463392" y="554001"/>
                    <a:pt x="1449151" y="559900"/>
                    <a:pt x="1434301" y="559900"/>
                  </a:cubicBezTo>
                  <a:lnTo>
                    <a:pt x="55990" y="559900"/>
                  </a:lnTo>
                  <a:cubicBezTo>
                    <a:pt x="41141" y="559900"/>
                    <a:pt x="26899" y="554001"/>
                    <a:pt x="16399" y="543501"/>
                  </a:cubicBezTo>
                  <a:cubicBezTo>
                    <a:pt x="5899" y="533001"/>
                    <a:pt x="0" y="518760"/>
                    <a:pt x="0" y="503910"/>
                  </a:cubicBezTo>
                  <a:lnTo>
                    <a:pt x="0" y="55990"/>
                  </a:lnTo>
                  <a:close/>
                </a:path>
              </a:pathLst>
            </a:custGeom>
            <a:solidFill>
              <a:srgbClr val="00B05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464" tIns="28464" rIns="28464" bIns="28464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00" kern="1200" dirty="0" smtClean="0"/>
                <a:t>Խմբավորում</a:t>
              </a:r>
              <a:endParaRPr lang="ru-RU" sz="1900" kern="1200" dirty="0"/>
            </a:p>
          </p:txBody>
        </p:sp>
        <p:sp>
          <p:nvSpPr>
            <p:cNvPr id="14" name="Freeform 13"/>
            <p:cNvSpPr/>
            <p:nvPr/>
          </p:nvSpPr>
          <p:spPr>
            <a:xfrm rot="20973633">
              <a:off x="6076906" y="6010679"/>
              <a:ext cx="763568" cy="27993"/>
            </a:xfrm>
            <a:custGeom>
              <a:avLst/>
              <a:gdLst>
                <a:gd name="connsiteX0" fmla="*/ 0 w 763568"/>
                <a:gd name="connsiteY0" fmla="*/ 13996 h 27993"/>
                <a:gd name="connsiteX1" fmla="*/ 763568 w 763568"/>
                <a:gd name="connsiteY1" fmla="*/ 13996 h 2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63568" h="27993">
                  <a:moveTo>
                    <a:pt x="0" y="13996"/>
                  </a:moveTo>
                  <a:lnTo>
                    <a:pt x="763568" y="13996"/>
                  </a:lnTo>
                </a:path>
              </a:pathLst>
            </a:custGeom>
            <a:noFill/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5395" tIns="-5093" rIns="375395" bIns="-5092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  <p:sp>
          <p:nvSpPr>
            <p:cNvPr id="15" name="Freeform 14">
              <a:hlinkClick r:id="rId6" action="ppaction://hlinksldjump"/>
            </p:cNvPr>
            <p:cNvSpPr/>
            <p:nvPr/>
          </p:nvSpPr>
          <p:spPr>
            <a:xfrm>
              <a:off x="6834155" y="5699154"/>
              <a:ext cx="2021995" cy="512687"/>
            </a:xfrm>
            <a:custGeom>
              <a:avLst/>
              <a:gdLst>
                <a:gd name="connsiteX0" fmla="*/ 0 w 2021995"/>
                <a:gd name="connsiteY0" fmla="*/ 51269 h 512687"/>
                <a:gd name="connsiteX1" fmla="*/ 15016 w 2021995"/>
                <a:gd name="connsiteY1" fmla="*/ 15016 h 512687"/>
                <a:gd name="connsiteX2" fmla="*/ 51269 w 2021995"/>
                <a:gd name="connsiteY2" fmla="*/ 0 h 512687"/>
                <a:gd name="connsiteX3" fmla="*/ 1970726 w 2021995"/>
                <a:gd name="connsiteY3" fmla="*/ 0 h 512687"/>
                <a:gd name="connsiteX4" fmla="*/ 2006979 w 2021995"/>
                <a:gd name="connsiteY4" fmla="*/ 15016 h 512687"/>
                <a:gd name="connsiteX5" fmla="*/ 2021995 w 2021995"/>
                <a:gd name="connsiteY5" fmla="*/ 51269 h 512687"/>
                <a:gd name="connsiteX6" fmla="*/ 2021995 w 2021995"/>
                <a:gd name="connsiteY6" fmla="*/ 461418 h 512687"/>
                <a:gd name="connsiteX7" fmla="*/ 2006979 w 2021995"/>
                <a:gd name="connsiteY7" fmla="*/ 497671 h 512687"/>
                <a:gd name="connsiteX8" fmla="*/ 1970726 w 2021995"/>
                <a:gd name="connsiteY8" fmla="*/ 512687 h 512687"/>
                <a:gd name="connsiteX9" fmla="*/ 51269 w 2021995"/>
                <a:gd name="connsiteY9" fmla="*/ 512687 h 512687"/>
                <a:gd name="connsiteX10" fmla="*/ 15016 w 2021995"/>
                <a:gd name="connsiteY10" fmla="*/ 497671 h 512687"/>
                <a:gd name="connsiteX11" fmla="*/ 0 w 2021995"/>
                <a:gd name="connsiteY11" fmla="*/ 461418 h 512687"/>
                <a:gd name="connsiteX12" fmla="*/ 0 w 2021995"/>
                <a:gd name="connsiteY12" fmla="*/ 51269 h 512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21995" h="512687">
                  <a:moveTo>
                    <a:pt x="0" y="51269"/>
                  </a:moveTo>
                  <a:cubicBezTo>
                    <a:pt x="0" y="37672"/>
                    <a:pt x="5402" y="24631"/>
                    <a:pt x="15016" y="15016"/>
                  </a:cubicBezTo>
                  <a:cubicBezTo>
                    <a:pt x="24631" y="5401"/>
                    <a:pt x="37671" y="0"/>
                    <a:pt x="51269" y="0"/>
                  </a:cubicBezTo>
                  <a:lnTo>
                    <a:pt x="1970726" y="0"/>
                  </a:lnTo>
                  <a:cubicBezTo>
                    <a:pt x="1984323" y="0"/>
                    <a:pt x="1997364" y="5402"/>
                    <a:pt x="2006979" y="15016"/>
                  </a:cubicBezTo>
                  <a:cubicBezTo>
                    <a:pt x="2016594" y="24631"/>
                    <a:pt x="2021995" y="37671"/>
                    <a:pt x="2021995" y="51269"/>
                  </a:cubicBezTo>
                  <a:lnTo>
                    <a:pt x="2021995" y="461418"/>
                  </a:lnTo>
                  <a:cubicBezTo>
                    <a:pt x="2021995" y="475015"/>
                    <a:pt x="2016593" y="488056"/>
                    <a:pt x="2006979" y="497671"/>
                  </a:cubicBezTo>
                  <a:cubicBezTo>
                    <a:pt x="1997364" y="507286"/>
                    <a:pt x="1984324" y="512687"/>
                    <a:pt x="1970726" y="512687"/>
                  </a:cubicBezTo>
                  <a:lnTo>
                    <a:pt x="51269" y="512687"/>
                  </a:lnTo>
                  <a:cubicBezTo>
                    <a:pt x="37672" y="512687"/>
                    <a:pt x="24631" y="507285"/>
                    <a:pt x="15016" y="497671"/>
                  </a:cubicBezTo>
                  <a:cubicBezTo>
                    <a:pt x="5401" y="488056"/>
                    <a:pt x="0" y="475016"/>
                    <a:pt x="0" y="461418"/>
                  </a:cubicBezTo>
                  <a:lnTo>
                    <a:pt x="0" y="51269"/>
                  </a:lnTo>
                  <a:close/>
                </a:path>
              </a:pathLst>
            </a:custGeom>
            <a:solidFill>
              <a:srgbClr val="00B05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081" tIns="27081" rIns="27081" bIns="27081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00" kern="1200" dirty="0" smtClean="0"/>
                <a:t>Տրոհում</a:t>
              </a:r>
              <a:endParaRPr lang="ru-RU" sz="1900" kern="1200" dirty="0"/>
            </a:p>
          </p:txBody>
        </p:sp>
        <p:sp>
          <p:nvSpPr>
            <p:cNvPr id="16" name="Freeform 15"/>
            <p:cNvSpPr/>
            <p:nvPr/>
          </p:nvSpPr>
          <p:spPr>
            <a:xfrm rot="17266660">
              <a:off x="2075613" y="2088726"/>
              <a:ext cx="3357295" cy="27993"/>
            </a:xfrm>
            <a:custGeom>
              <a:avLst/>
              <a:gdLst>
                <a:gd name="connsiteX0" fmla="*/ 0 w 3357295"/>
                <a:gd name="connsiteY0" fmla="*/ 13996 h 27993"/>
                <a:gd name="connsiteX1" fmla="*/ 3357295 w 3357295"/>
                <a:gd name="connsiteY1" fmla="*/ 13996 h 2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357295" h="27993">
                  <a:moveTo>
                    <a:pt x="0" y="13996"/>
                  </a:moveTo>
                  <a:lnTo>
                    <a:pt x="3357295" y="13996"/>
                  </a:lnTo>
                </a:path>
              </a:pathLst>
            </a:custGeom>
            <a:noFill/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07415" tIns="-69936" rIns="1607415" bIns="-69936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200" kern="1200"/>
            </a:p>
          </p:txBody>
        </p:sp>
        <p:sp>
          <p:nvSpPr>
            <p:cNvPr id="17" name="Freeform 16">
              <a:hlinkClick r:id="rId7" action="ppaction://hlinksldjump"/>
            </p:cNvPr>
            <p:cNvSpPr/>
            <p:nvPr/>
          </p:nvSpPr>
          <p:spPr>
            <a:xfrm>
              <a:off x="4266793" y="142852"/>
              <a:ext cx="4591486" cy="722762"/>
            </a:xfrm>
            <a:custGeom>
              <a:avLst/>
              <a:gdLst>
                <a:gd name="connsiteX0" fmla="*/ 0 w 4591486"/>
                <a:gd name="connsiteY0" fmla="*/ 72276 h 722762"/>
                <a:gd name="connsiteX1" fmla="*/ 21169 w 4591486"/>
                <a:gd name="connsiteY1" fmla="*/ 21169 h 722762"/>
                <a:gd name="connsiteX2" fmla="*/ 72276 w 4591486"/>
                <a:gd name="connsiteY2" fmla="*/ 0 h 722762"/>
                <a:gd name="connsiteX3" fmla="*/ 4519210 w 4591486"/>
                <a:gd name="connsiteY3" fmla="*/ 0 h 722762"/>
                <a:gd name="connsiteX4" fmla="*/ 4570317 w 4591486"/>
                <a:gd name="connsiteY4" fmla="*/ 21169 h 722762"/>
                <a:gd name="connsiteX5" fmla="*/ 4591486 w 4591486"/>
                <a:gd name="connsiteY5" fmla="*/ 72276 h 722762"/>
                <a:gd name="connsiteX6" fmla="*/ 4591486 w 4591486"/>
                <a:gd name="connsiteY6" fmla="*/ 650486 h 722762"/>
                <a:gd name="connsiteX7" fmla="*/ 4570317 w 4591486"/>
                <a:gd name="connsiteY7" fmla="*/ 701593 h 722762"/>
                <a:gd name="connsiteX8" fmla="*/ 4519210 w 4591486"/>
                <a:gd name="connsiteY8" fmla="*/ 722762 h 722762"/>
                <a:gd name="connsiteX9" fmla="*/ 72276 w 4591486"/>
                <a:gd name="connsiteY9" fmla="*/ 722762 h 722762"/>
                <a:gd name="connsiteX10" fmla="*/ 21169 w 4591486"/>
                <a:gd name="connsiteY10" fmla="*/ 701593 h 722762"/>
                <a:gd name="connsiteX11" fmla="*/ 0 w 4591486"/>
                <a:gd name="connsiteY11" fmla="*/ 650486 h 722762"/>
                <a:gd name="connsiteX12" fmla="*/ 0 w 4591486"/>
                <a:gd name="connsiteY12" fmla="*/ 72276 h 722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591486" h="722762">
                  <a:moveTo>
                    <a:pt x="0" y="72276"/>
                  </a:moveTo>
                  <a:cubicBezTo>
                    <a:pt x="0" y="53107"/>
                    <a:pt x="7615" y="34724"/>
                    <a:pt x="21169" y="21169"/>
                  </a:cubicBezTo>
                  <a:cubicBezTo>
                    <a:pt x="34723" y="7615"/>
                    <a:pt x="53107" y="0"/>
                    <a:pt x="72276" y="0"/>
                  </a:cubicBezTo>
                  <a:lnTo>
                    <a:pt x="4519210" y="0"/>
                  </a:lnTo>
                  <a:cubicBezTo>
                    <a:pt x="4538379" y="0"/>
                    <a:pt x="4556762" y="7615"/>
                    <a:pt x="4570317" y="21169"/>
                  </a:cubicBezTo>
                  <a:cubicBezTo>
                    <a:pt x="4583871" y="34723"/>
                    <a:pt x="4591486" y="53107"/>
                    <a:pt x="4591486" y="72276"/>
                  </a:cubicBezTo>
                  <a:lnTo>
                    <a:pt x="4591486" y="650486"/>
                  </a:lnTo>
                  <a:cubicBezTo>
                    <a:pt x="4591486" y="669655"/>
                    <a:pt x="4583871" y="688038"/>
                    <a:pt x="4570317" y="701593"/>
                  </a:cubicBezTo>
                  <a:cubicBezTo>
                    <a:pt x="4556763" y="715147"/>
                    <a:pt x="4538379" y="722762"/>
                    <a:pt x="4519210" y="722762"/>
                  </a:cubicBezTo>
                  <a:lnTo>
                    <a:pt x="72276" y="722762"/>
                  </a:lnTo>
                  <a:cubicBezTo>
                    <a:pt x="53107" y="722762"/>
                    <a:pt x="34724" y="715147"/>
                    <a:pt x="21169" y="701593"/>
                  </a:cubicBezTo>
                  <a:cubicBezTo>
                    <a:pt x="7615" y="688039"/>
                    <a:pt x="0" y="669655"/>
                    <a:pt x="0" y="650486"/>
                  </a:cubicBezTo>
                  <a:lnTo>
                    <a:pt x="0" y="72276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2599" tIns="32599" rIns="32599" bIns="32599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kern="1200" dirty="0" smtClean="0"/>
                <a:t>Բ</a:t>
              </a:r>
              <a:r>
                <a:rPr lang="hy-AM" sz="1800" kern="1200" dirty="0" smtClean="0"/>
                <a:t>ազմանդամների գումար,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y-AM" sz="1800" kern="1200" dirty="0" smtClean="0"/>
                <a:t>Կատարյալ բազմանդամ </a:t>
              </a:r>
              <a:endParaRPr lang="ru-RU" sz="1800" kern="1200" dirty="0"/>
            </a:p>
          </p:txBody>
        </p:sp>
        <p:sp>
          <p:nvSpPr>
            <p:cNvPr id="18" name="Freeform 17"/>
            <p:cNvSpPr/>
            <p:nvPr/>
          </p:nvSpPr>
          <p:spPr>
            <a:xfrm rot="18384346">
              <a:off x="2638207" y="2492294"/>
              <a:ext cx="2969363" cy="27993"/>
            </a:xfrm>
            <a:custGeom>
              <a:avLst/>
              <a:gdLst>
                <a:gd name="connsiteX0" fmla="*/ 0 w 2969363"/>
                <a:gd name="connsiteY0" fmla="*/ 13996 h 27993"/>
                <a:gd name="connsiteX1" fmla="*/ 2969363 w 2969363"/>
                <a:gd name="connsiteY1" fmla="*/ 13996 h 2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969363" h="27993">
                  <a:moveTo>
                    <a:pt x="0" y="13996"/>
                  </a:moveTo>
                  <a:lnTo>
                    <a:pt x="2969363" y="13996"/>
                  </a:lnTo>
                </a:path>
              </a:pathLst>
            </a:custGeom>
            <a:noFill/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3147" tIns="-60239" rIns="1423148" bIns="-60237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000" kern="1200"/>
            </a:p>
          </p:txBody>
        </p:sp>
        <p:sp>
          <p:nvSpPr>
            <p:cNvPr id="19" name="Freeform 18">
              <a:hlinkClick r:id="rId8" action="ppaction://hlinksldjump"/>
            </p:cNvPr>
            <p:cNvSpPr/>
            <p:nvPr/>
          </p:nvSpPr>
          <p:spPr>
            <a:xfrm>
              <a:off x="5004047" y="982233"/>
              <a:ext cx="3805941" cy="658270"/>
            </a:xfrm>
            <a:custGeom>
              <a:avLst/>
              <a:gdLst>
                <a:gd name="connsiteX0" fmla="*/ 0 w 3805941"/>
                <a:gd name="connsiteY0" fmla="*/ 65827 h 658270"/>
                <a:gd name="connsiteX1" fmla="*/ 19280 w 3805941"/>
                <a:gd name="connsiteY1" fmla="*/ 19280 h 658270"/>
                <a:gd name="connsiteX2" fmla="*/ 65827 w 3805941"/>
                <a:gd name="connsiteY2" fmla="*/ 0 h 658270"/>
                <a:gd name="connsiteX3" fmla="*/ 3740114 w 3805941"/>
                <a:gd name="connsiteY3" fmla="*/ 0 h 658270"/>
                <a:gd name="connsiteX4" fmla="*/ 3786661 w 3805941"/>
                <a:gd name="connsiteY4" fmla="*/ 19280 h 658270"/>
                <a:gd name="connsiteX5" fmla="*/ 3805941 w 3805941"/>
                <a:gd name="connsiteY5" fmla="*/ 65827 h 658270"/>
                <a:gd name="connsiteX6" fmla="*/ 3805941 w 3805941"/>
                <a:gd name="connsiteY6" fmla="*/ 592443 h 658270"/>
                <a:gd name="connsiteX7" fmla="*/ 3786661 w 3805941"/>
                <a:gd name="connsiteY7" fmla="*/ 638990 h 658270"/>
                <a:gd name="connsiteX8" fmla="*/ 3740114 w 3805941"/>
                <a:gd name="connsiteY8" fmla="*/ 658270 h 658270"/>
                <a:gd name="connsiteX9" fmla="*/ 65827 w 3805941"/>
                <a:gd name="connsiteY9" fmla="*/ 658270 h 658270"/>
                <a:gd name="connsiteX10" fmla="*/ 19280 w 3805941"/>
                <a:gd name="connsiteY10" fmla="*/ 638990 h 658270"/>
                <a:gd name="connsiteX11" fmla="*/ 0 w 3805941"/>
                <a:gd name="connsiteY11" fmla="*/ 592443 h 658270"/>
                <a:gd name="connsiteX12" fmla="*/ 0 w 3805941"/>
                <a:gd name="connsiteY12" fmla="*/ 65827 h 658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05941" h="658270">
                  <a:moveTo>
                    <a:pt x="0" y="65827"/>
                  </a:moveTo>
                  <a:cubicBezTo>
                    <a:pt x="0" y="48369"/>
                    <a:pt x="6935" y="31625"/>
                    <a:pt x="19280" y="19280"/>
                  </a:cubicBezTo>
                  <a:cubicBezTo>
                    <a:pt x="31625" y="6935"/>
                    <a:pt x="48368" y="0"/>
                    <a:pt x="65827" y="0"/>
                  </a:cubicBezTo>
                  <a:lnTo>
                    <a:pt x="3740114" y="0"/>
                  </a:lnTo>
                  <a:cubicBezTo>
                    <a:pt x="3757572" y="0"/>
                    <a:pt x="3774316" y="6935"/>
                    <a:pt x="3786661" y="19280"/>
                  </a:cubicBezTo>
                  <a:cubicBezTo>
                    <a:pt x="3799006" y="31625"/>
                    <a:pt x="3805941" y="48368"/>
                    <a:pt x="3805941" y="65827"/>
                  </a:cubicBezTo>
                  <a:lnTo>
                    <a:pt x="3805941" y="592443"/>
                  </a:lnTo>
                  <a:cubicBezTo>
                    <a:pt x="3805941" y="609901"/>
                    <a:pt x="3799006" y="626645"/>
                    <a:pt x="3786661" y="638990"/>
                  </a:cubicBezTo>
                  <a:cubicBezTo>
                    <a:pt x="3774316" y="651335"/>
                    <a:pt x="3757573" y="658270"/>
                    <a:pt x="3740114" y="658270"/>
                  </a:cubicBezTo>
                  <a:lnTo>
                    <a:pt x="65827" y="658270"/>
                  </a:lnTo>
                  <a:cubicBezTo>
                    <a:pt x="48369" y="658270"/>
                    <a:pt x="31625" y="651335"/>
                    <a:pt x="19280" y="638990"/>
                  </a:cubicBezTo>
                  <a:cubicBezTo>
                    <a:pt x="6935" y="626645"/>
                    <a:pt x="0" y="609902"/>
                    <a:pt x="0" y="592443"/>
                  </a:cubicBezTo>
                  <a:lnTo>
                    <a:pt x="0" y="65827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0710" tIns="30710" rIns="30710" bIns="3071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y-AM" dirty="0" smtClean="0"/>
                <a:t>Բազմանդամների տարբերություն</a:t>
              </a:r>
              <a:endParaRPr lang="ru-RU" dirty="0" smtClean="0"/>
            </a:p>
          </p:txBody>
        </p:sp>
        <p:sp>
          <p:nvSpPr>
            <p:cNvPr id="20" name="Freeform 19"/>
            <p:cNvSpPr/>
            <p:nvPr/>
          </p:nvSpPr>
          <p:spPr>
            <a:xfrm rot="18925055">
              <a:off x="3016642" y="3138155"/>
              <a:ext cx="1564423" cy="27993"/>
            </a:xfrm>
            <a:custGeom>
              <a:avLst/>
              <a:gdLst>
                <a:gd name="connsiteX0" fmla="*/ 0 w 1564423"/>
                <a:gd name="connsiteY0" fmla="*/ 13996 h 27993"/>
                <a:gd name="connsiteX1" fmla="*/ 1564423 w 1564423"/>
                <a:gd name="connsiteY1" fmla="*/ 13996 h 2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64423" h="27993">
                  <a:moveTo>
                    <a:pt x="0" y="13996"/>
                  </a:moveTo>
                  <a:lnTo>
                    <a:pt x="1564423" y="13996"/>
                  </a:lnTo>
                </a:path>
              </a:pathLst>
            </a:custGeom>
            <a:noFill/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55800" tIns="-25114" rIns="755801" bIns="-25115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  <p:sp>
          <p:nvSpPr>
            <p:cNvPr id="21" name="Freeform 20">
              <a:hlinkClick r:id="rId9" action="ppaction://hlinksldjump"/>
            </p:cNvPr>
            <p:cNvSpPr/>
            <p:nvPr/>
          </p:nvSpPr>
          <p:spPr>
            <a:xfrm>
              <a:off x="4355977" y="2132860"/>
              <a:ext cx="1703672" cy="940460"/>
            </a:xfrm>
            <a:custGeom>
              <a:avLst/>
              <a:gdLst>
                <a:gd name="connsiteX0" fmla="*/ 0 w 1703672"/>
                <a:gd name="connsiteY0" fmla="*/ 94046 h 940460"/>
                <a:gd name="connsiteX1" fmla="*/ 27546 w 1703672"/>
                <a:gd name="connsiteY1" fmla="*/ 27545 h 940460"/>
                <a:gd name="connsiteX2" fmla="*/ 94047 w 1703672"/>
                <a:gd name="connsiteY2" fmla="*/ 0 h 940460"/>
                <a:gd name="connsiteX3" fmla="*/ 1609626 w 1703672"/>
                <a:gd name="connsiteY3" fmla="*/ 0 h 940460"/>
                <a:gd name="connsiteX4" fmla="*/ 1676127 w 1703672"/>
                <a:gd name="connsiteY4" fmla="*/ 27546 h 940460"/>
                <a:gd name="connsiteX5" fmla="*/ 1703672 w 1703672"/>
                <a:gd name="connsiteY5" fmla="*/ 94047 h 940460"/>
                <a:gd name="connsiteX6" fmla="*/ 1703672 w 1703672"/>
                <a:gd name="connsiteY6" fmla="*/ 846414 h 940460"/>
                <a:gd name="connsiteX7" fmla="*/ 1676127 w 1703672"/>
                <a:gd name="connsiteY7" fmla="*/ 912915 h 940460"/>
                <a:gd name="connsiteX8" fmla="*/ 1609626 w 1703672"/>
                <a:gd name="connsiteY8" fmla="*/ 940460 h 940460"/>
                <a:gd name="connsiteX9" fmla="*/ 94046 w 1703672"/>
                <a:gd name="connsiteY9" fmla="*/ 940460 h 940460"/>
                <a:gd name="connsiteX10" fmla="*/ 27545 w 1703672"/>
                <a:gd name="connsiteY10" fmla="*/ 912915 h 940460"/>
                <a:gd name="connsiteX11" fmla="*/ 0 w 1703672"/>
                <a:gd name="connsiteY11" fmla="*/ 846414 h 940460"/>
                <a:gd name="connsiteX12" fmla="*/ 0 w 1703672"/>
                <a:gd name="connsiteY12" fmla="*/ 94046 h 94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03672" h="940460">
                  <a:moveTo>
                    <a:pt x="0" y="94046"/>
                  </a:moveTo>
                  <a:cubicBezTo>
                    <a:pt x="0" y="69103"/>
                    <a:pt x="9908" y="45182"/>
                    <a:pt x="27546" y="27545"/>
                  </a:cubicBezTo>
                  <a:cubicBezTo>
                    <a:pt x="45183" y="9908"/>
                    <a:pt x="69104" y="0"/>
                    <a:pt x="94047" y="0"/>
                  </a:cubicBezTo>
                  <a:lnTo>
                    <a:pt x="1609626" y="0"/>
                  </a:lnTo>
                  <a:cubicBezTo>
                    <a:pt x="1634569" y="0"/>
                    <a:pt x="1658490" y="9908"/>
                    <a:pt x="1676127" y="27546"/>
                  </a:cubicBezTo>
                  <a:cubicBezTo>
                    <a:pt x="1693764" y="45183"/>
                    <a:pt x="1703672" y="69104"/>
                    <a:pt x="1703672" y="94047"/>
                  </a:cubicBezTo>
                  <a:lnTo>
                    <a:pt x="1703672" y="846414"/>
                  </a:lnTo>
                  <a:cubicBezTo>
                    <a:pt x="1703672" y="871357"/>
                    <a:pt x="1693764" y="895278"/>
                    <a:pt x="1676127" y="912915"/>
                  </a:cubicBezTo>
                  <a:cubicBezTo>
                    <a:pt x="1658490" y="930552"/>
                    <a:pt x="1634569" y="940460"/>
                    <a:pt x="1609626" y="940460"/>
                  </a:cubicBezTo>
                  <a:lnTo>
                    <a:pt x="94046" y="940460"/>
                  </a:lnTo>
                  <a:cubicBezTo>
                    <a:pt x="69103" y="940460"/>
                    <a:pt x="45182" y="930552"/>
                    <a:pt x="27545" y="912915"/>
                  </a:cubicBezTo>
                  <a:cubicBezTo>
                    <a:pt x="9908" y="895278"/>
                    <a:pt x="0" y="871357"/>
                    <a:pt x="0" y="846414"/>
                  </a:cubicBezTo>
                  <a:lnTo>
                    <a:pt x="0" y="94046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975" tIns="38975" rIns="38975" bIns="38975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kern="1200" dirty="0" smtClean="0"/>
                <a:t>Մ</a:t>
              </a:r>
              <a:r>
                <a:rPr lang="hy-AM" sz="1800" kern="1200" dirty="0" smtClean="0"/>
                <a:t>իանդամի և բազմանդամի արտադրյալ</a:t>
              </a:r>
              <a:endParaRPr lang="ru-RU" sz="1800" kern="1200" dirty="0"/>
            </a:p>
          </p:txBody>
        </p:sp>
        <p:sp>
          <p:nvSpPr>
            <p:cNvPr id="22" name="Freeform 21"/>
            <p:cNvSpPr/>
            <p:nvPr/>
          </p:nvSpPr>
          <p:spPr>
            <a:xfrm rot="21408718">
              <a:off x="6059407" y="2580388"/>
              <a:ext cx="313044" cy="27993"/>
            </a:xfrm>
            <a:custGeom>
              <a:avLst/>
              <a:gdLst>
                <a:gd name="connsiteX0" fmla="*/ 0 w 313044"/>
                <a:gd name="connsiteY0" fmla="*/ 13996 h 27993"/>
                <a:gd name="connsiteX1" fmla="*/ 313044 w 313044"/>
                <a:gd name="connsiteY1" fmla="*/ 13996 h 2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13044" h="27993">
                  <a:moveTo>
                    <a:pt x="0" y="13996"/>
                  </a:moveTo>
                  <a:lnTo>
                    <a:pt x="313044" y="13996"/>
                  </a:lnTo>
                </a:path>
              </a:pathLst>
            </a:custGeom>
            <a:noFill/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1395" tIns="6170" rIns="161396" bIns="617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  <p:sp>
          <p:nvSpPr>
            <p:cNvPr id="23" name="Freeform 22">
              <a:hlinkClick r:id="rId10" action="ppaction://hlinksldjump"/>
            </p:cNvPr>
            <p:cNvSpPr/>
            <p:nvPr/>
          </p:nvSpPr>
          <p:spPr>
            <a:xfrm>
              <a:off x="6372210" y="2132855"/>
              <a:ext cx="2212689" cy="905651"/>
            </a:xfrm>
            <a:custGeom>
              <a:avLst/>
              <a:gdLst>
                <a:gd name="connsiteX0" fmla="*/ 0 w 2212689"/>
                <a:gd name="connsiteY0" fmla="*/ 90565 h 905651"/>
                <a:gd name="connsiteX1" fmla="*/ 26526 w 2212689"/>
                <a:gd name="connsiteY1" fmla="*/ 26526 h 905651"/>
                <a:gd name="connsiteX2" fmla="*/ 90565 w 2212689"/>
                <a:gd name="connsiteY2" fmla="*/ 0 h 905651"/>
                <a:gd name="connsiteX3" fmla="*/ 2122124 w 2212689"/>
                <a:gd name="connsiteY3" fmla="*/ 0 h 905651"/>
                <a:gd name="connsiteX4" fmla="*/ 2186163 w 2212689"/>
                <a:gd name="connsiteY4" fmla="*/ 26526 h 905651"/>
                <a:gd name="connsiteX5" fmla="*/ 2212689 w 2212689"/>
                <a:gd name="connsiteY5" fmla="*/ 90565 h 905651"/>
                <a:gd name="connsiteX6" fmla="*/ 2212689 w 2212689"/>
                <a:gd name="connsiteY6" fmla="*/ 815086 h 905651"/>
                <a:gd name="connsiteX7" fmla="*/ 2186163 w 2212689"/>
                <a:gd name="connsiteY7" fmla="*/ 879125 h 905651"/>
                <a:gd name="connsiteX8" fmla="*/ 2122124 w 2212689"/>
                <a:gd name="connsiteY8" fmla="*/ 905651 h 905651"/>
                <a:gd name="connsiteX9" fmla="*/ 90565 w 2212689"/>
                <a:gd name="connsiteY9" fmla="*/ 905651 h 905651"/>
                <a:gd name="connsiteX10" fmla="*/ 26526 w 2212689"/>
                <a:gd name="connsiteY10" fmla="*/ 879125 h 905651"/>
                <a:gd name="connsiteX11" fmla="*/ 0 w 2212689"/>
                <a:gd name="connsiteY11" fmla="*/ 815086 h 905651"/>
                <a:gd name="connsiteX12" fmla="*/ 0 w 2212689"/>
                <a:gd name="connsiteY12" fmla="*/ 90565 h 905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212689" h="905651">
                  <a:moveTo>
                    <a:pt x="0" y="90565"/>
                  </a:moveTo>
                  <a:cubicBezTo>
                    <a:pt x="0" y="66546"/>
                    <a:pt x="9542" y="43510"/>
                    <a:pt x="26526" y="26526"/>
                  </a:cubicBezTo>
                  <a:cubicBezTo>
                    <a:pt x="43510" y="9542"/>
                    <a:pt x="66546" y="0"/>
                    <a:pt x="90565" y="0"/>
                  </a:cubicBezTo>
                  <a:lnTo>
                    <a:pt x="2122124" y="0"/>
                  </a:lnTo>
                  <a:cubicBezTo>
                    <a:pt x="2146143" y="0"/>
                    <a:pt x="2169179" y="9542"/>
                    <a:pt x="2186163" y="26526"/>
                  </a:cubicBezTo>
                  <a:cubicBezTo>
                    <a:pt x="2203147" y="43510"/>
                    <a:pt x="2212689" y="66546"/>
                    <a:pt x="2212689" y="90565"/>
                  </a:cubicBezTo>
                  <a:lnTo>
                    <a:pt x="2212689" y="815086"/>
                  </a:lnTo>
                  <a:cubicBezTo>
                    <a:pt x="2212689" y="839105"/>
                    <a:pt x="2203147" y="862141"/>
                    <a:pt x="2186163" y="879125"/>
                  </a:cubicBezTo>
                  <a:cubicBezTo>
                    <a:pt x="2169179" y="896109"/>
                    <a:pt x="2146143" y="905651"/>
                    <a:pt x="2122124" y="905651"/>
                  </a:cubicBezTo>
                  <a:lnTo>
                    <a:pt x="90565" y="905651"/>
                  </a:lnTo>
                  <a:cubicBezTo>
                    <a:pt x="66546" y="905651"/>
                    <a:pt x="43510" y="896109"/>
                    <a:pt x="26526" y="879125"/>
                  </a:cubicBezTo>
                  <a:cubicBezTo>
                    <a:pt x="9542" y="862141"/>
                    <a:pt x="0" y="839105"/>
                    <a:pt x="0" y="815086"/>
                  </a:cubicBezTo>
                  <a:lnTo>
                    <a:pt x="0" y="90565"/>
                  </a:lnTo>
                  <a:close/>
                </a:path>
              </a:pathLst>
            </a:custGeom>
            <a:solidFill>
              <a:srgbClr val="33CC33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956" tIns="37956" rIns="37956" bIns="37956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kern="1200" dirty="0" smtClean="0"/>
                <a:t>2 </a:t>
              </a:r>
              <a:r>
                <a:rPr lang="en-US" sz="1800" kern="1200" dirty="0" smtClean="0"/>
                <a:t>բազմանդամների արտադրյալ</a:t>
              </a:r>
              <a:endParaRPr lang="ru-RU" sz="1800" kern="1200" dirty="0"/>
            </a:p>
          </p:txBody>
        </p:sp>
        <p:sp>
          <p:nvSpPr>
            <p:cNvPr id="24" name="Freeform 23"/>
            <p:cNvSpPr/>
            <p:nvPr/>
          </p:nvSpPr>
          <p:spPr>
            <a:xfrm rot="20707784">
              <a:off x="3228663" y="3587086"/>
              <a:ext cx="780344" cy="27993"/>
            </a:xfrm>
            <a:custGeom>
              <a:avLst/>
              <a:gdLst>
                <a:gd name="connsiteX0" fmla="*/ 0 w 780344"/>
                <a:gd name="connsiteY0" fmla="*/ 13996 h 27993"/>
                <a:gd name="connsiteX1" fmla="*/ 780344 w 780344"/>
                <a:gd name="connsiteY1" fmla="*/ 13996 h 27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80344" h="27993">
                  <a:moveTo>
                    <a:pt x="0" y="13996"/>
                  </a:moveTo>
                  <a:lnTo>
                    <a:pt x="780344" y="13996"/>
                  </a:lnTo>
                </a:path>
              </a:pathLst>
            </a:custGeom>
            <a:noFill/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3362" tIns="-5513" rIns="383364" bIns="-5512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  <p:sp>
          <p:nvSpPr>
            <p:cNvPr id="25" name="Freeform 24">
              <a:hlinkClick r:id="rId11" action="ppaction://hlinksldjump"/>
            </p:cNvPr>
            <p:cNvSpPr/>
            <p:nvPr/>
          </p:nvSpPr>
          <p:spPr>
            <a:xfrm>
              <a:off x="3995940" y="3212979"/>
              <a:ext cx="2170976" cy="575945"/>
            </a:xfrm>
            <a:custGeom>
              <a:avLst/>
              <a:gdLst>
                <a:gd name="connsiteX0" fmla="*/ 0 w 2170976"/>
                <a:gd name="connsiteY0" fmla="*/ 57595 h 575945"/>
                <a:gd name="connsiteX1" fmla="*/ 16869 w 2170976"/>
                <a:gd name="connsiteY1" fmla="*/ 16869 h 575945"/>
                <a:gd name="connsiteX2" fmla="*/ 57595 w 2170976"/>
                <a:gd name="connsiteY2" fmla="*/ 0 h 575945"/>
                <a:gd name="connsiteX3" fmla="*/ 2113381 w 2170976"/>
                <a:gd name="connsiteY3" fmla="*/ 0 h 575945"/>
                <a:gd name="connsiteX4" fmla="*/ 2154107 w 2170976"/>
                <a:gd name="connsiteY4" fmla="*/ 16869 h 575945"/>
                <a:gd name="connsiteX5" fmla="*/ 2170976 w 2170976"/>
                <a:gd name="connsiteY5" fmla="*/ 57595 h 575945"/>
                <a:gd name="connsiteX6" fmla="*/ 2170976 w 2170976"/>
                <a:gd name="connsiteY6" fmla="*/ 518350 h 575945"/>
                <a:gd name="connsiteX7" fmla="*/ 2154107 w 2170976"/>
                <a:gd name="connsiteY7" fmla="*/ 559076 h 575945"/>
                <a:gd name="connsiteX8" fmla="*/ 2113381 w 2170976"/>
                <a:gd name="connsiteY8" fmla="*/ 575945 h 575945"/>
                <a:gd name="connsiteX9" fmla="*/ 57595 w 2170976"/>
                <a:gd name="connsiteY9" fmla="*/ 575945 h 575945"/>
                <a:gd name="connsiteX10" fmla="*/ 16869 w 2170976"/>
                <a:gd name="connsiteY10" fmla="*/ 559076 h 575945"/>
                <a:gd name="connsiteX11" fmla="*/ 0 w 2170976"/>
                <a:gd name="connsiteY11" fmla="*/ 518350 h 575945"/>
                <a:gd name="connsiteX12" fmla="*/ 0 w 2170976"/>
                <a:gd name="connsiteY12" fmla="*/ 57595 h 575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70976" h="575945">
                  <a:moveTo>
                    <a:pt x="0" y="57595"/>
                  </a:moveTo>
                  <a:cubicBezTo>
                    <a:pt x="0" y="42320"/>
                    <a:pt x="6068" y="27670"/>
                    <a:pt x="16869" y="16869"/>
                  </a:cubicBezTo>
                  <a:cubicBezTo>
                    <a:pt x="27670" y="6068"/>
                    <a:pt x="42320" y="0"/>
                    <a:pt x="57595" y="0"/>
                  </a:cubicBezTo>
                  <a:lnTo>
                    <a:pt x="2113381" y="0"/>
                  </a:lnTo>
                  <a:cubicBezTo>
                    <a:pt x="2128656" y="0"/>
                    <a:pt x="2143306" y="6068"/>
                    <a:pt x="2154107" y="16869"/>
                  </a:cubicBezTo>
                  <a:cubicBezTo>
                    <a:pt x="2164908" y="27670"/>
                    <a:pt x="2170976" y="42320"/>
                    <a:pt x="2170976" y="57595"/>
                  </a:cubicBezTo>
                  <a:lnTo>
                    <a:pt x="2170976" y="518350"/>
                  </a:lnTo>
                  <a:cubicBezTo>
                    <a:pt x="2170976" y="533625"/>
                    <a:pt x="2164908" y="548275"/>
                    <a:pt x="2154107" y="559076"/>
                  </a:cubicBezTo>
                  <a:cubicBezTo>
                    <a:pt x="2143306" y="569877"/>
                    <a:pt x="2128656" y="575945"/>
                    <a:pt x="2113381" y="575945"/>
                  </a:cubicBezTo>
                  <a:lnTo>
                    <a:pt x="57595" y="575945"/>
                  </a:lnTo>
                  <a:cubicBezTo>
                    <a:pt x="42320" y="575945"/>
                    <a:pt x="27670" y="569877"/>
                    <a:pt x="16869" y="559076"/>
                  </a:cubicBezTo>
                  <a:cubicBezTo>
                    <a:pt x="6068" y="548275"/>
                    <a:pt x="0" y="533625"/>
                    <a:pt x="0" y="518350"/>
                  </a:cubicBezTo>
                  <a:lnTo>
                    <a:pt x="0" y="57595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299" tIns="28299" rIns="28299" bIns="28299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/>
                <a:t>Բազմանդամի բաժանումը</a:t>
              </a:r>
              <a:endParaRPr lang="ru-RU" sz="1800" kern="1200" dirty="0"/>
            </a:p>
          </p:txBody>
        </p:sp>
      </p:grp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6" name="Action Button: Custom 25">
            <a:hlinkClick r:id="rId12" action="ppaction://hlinksldjump" highlightClick="1"/>
          </p:cNvPr>
          <p:cNvSpPr/>
          <p:nvPr/>
        </p:nvSpPr>
        <p:spPr>
          <a:xfrm>
            <a:off x="6588224" y="1516142"/>
            <a:ext cx="2160240" cy="369332"/>
          </a:xfrm>
          <a:prstGeom prst="actionButtonBlank">
            <a:avLst/>
          </a:prstGeom>
          <a:solidFill>
            <a:srgbClr val="59BF41"/>
          </a:solidFill>
          <a:ln cap="rnd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perspectiveBelow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hy-AM" dirty="0" smtClean="0"/>
              <a:t>Օրինակ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57166"/>
            <a:ext cx="8286808" cy="646331"/>
          </a:xfrm>
          <a:prstGeom prst="rect">
            <a:avLst/>
          </a:prstGeom>
          <a:solidFill>
            <a:srgbClr val="59BF4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Արտադրիչների վերլուծություն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6156325" y="2924175"/>
            <a:ext cx="793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endParaRPr lang="ru-RU" sz="9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516563" y="2890838"/>
            <a:ext cx="793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endParaRPr lang="ru-RU" sz="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5508625" y="2852738"/>
            <a:ext cx="806450" cy="1585912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endParaRPr lang="ru-RU" sz="9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487863" y="3021013"/>
            <a:ext cx="879475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Times New Roman" pitchFamily="18" charset="0"/>
              </a:rPr>
              <a:t>=</a:t>
            </a:r>
            <a:endParaRPr lang="ru-RU" sz="9600" b="1">
              <a:latin typeface="Times New Roman" pitchFamily="18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789738" y="2927350"/>
            <a:ext cx="2030412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Times New Roman" pitchFamily="18" charset="0"/>
              </a:rPr>
              <a:t>+</a:t>
            </a:r>
            <a:r>
              <a:rPr lang="en-US" sz="9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ac</a:t>
            </a:r>
            <a:endParaRPr lang="ru-RU" sz="9600" b="1">
              <a:latin typeface="Times New Roman" pitchFamily="18" charset="0"/>
            </a:endParaRPr>
          </a:p>
        </p:txBody>
      </p:sp>
      <p:grpSp>
        <p:nvGrpSpPr>
          <p:cNvPr id="10" name="Group 23"/>
          <p:cNvGrpSpPr>
            <a:grpSpLocks/>
          </p:cNvGrpSpPr>
          <p:nvPr/>
        </p:nvGrpSpPr>
        <p:grpSpPr bwMode="auto">
          <a:xfrm>
            <a:off x="1069975" y="2852738"/>
            <a:ext cx="3444875" cy="1695450"/>
            <a:chOff x="674" y="1797"/>
            <a:chExt cx="2170" cy="1068"/>
          </a:xfrm>
        </p:grpSpPr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674" y="1823"/>
              <a:ext cx="372" cy="980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9600" b="1">
                  <a:latin typeface="Times New Roman" pitchFamily="18" charset="0"/>
                </a:rPr>
                <a:t>(</a:t>
              </a:r>
              <a:endParaRPr lang="ru-RU" sz="9600" b="1">
                <a:latin typeface="Times New Roman" pitchFamily="18" charset="0"/>
              </a:endParaRPr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2472" y="1797"/>
              <a:ext cx="372" cy="980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9600" b="1">
                  <a:latin typeface="Times New Roman" pitchFamily="18" charset="0"/>
                </a:rPr>
                <a:t>)</a:t>
              </a:r>
              <a:endParaRPr lang="ru-RU" sz="9600" b="1">
                <a:latin typeface="Times New Roman" pitchFamily="18" charset="0"/>
              </a:endParaRPr>
            </a:p>
          </p:txBody>
        </p:sp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1475" y="1885"/>
              <a:ext cx="554" cy="980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9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sz="9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Freeform 16"/>
          <p:cNvSpPr>
            <a:spLocks/>
          </p:cNvSpPr>
          <p:nvPr/>
        </p:nvSpPr>
        <p:spPr bwMode="auto">
          <a:xfrm flipH="1">
            <a:off x="4427538" y="3573463"/>
            <a:ext cx="215900" cy="546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6" y="171"/>
              </a:cxn>
              <a:cxn ang="0">
                <a:pos x="8" y="344"/>
              </a:cxn>
            </a:cxnLst>
            <a:rect l="0" t="0" r="r" b="b"/>
            <a:pathLst>
              <a:path w="136" h="344">
                <a:moveTo>
                  <a:pt x="0" y="0"/>
                </a:moveTo>
                <a:lnTo>
                  <a:pt x="136" y="171"/>
                </a:lnTo>
                <a:lnTo>
                  <a:pt x="8" y="344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" name="Freeform 17"/>
          <p:cNvSpPr>
            <a:spLocks/>
          </p:cNvSpPr>
          <p:nvPr/>
        </p:nvSpPr>
        <p:spPr bwMode="auto">
          <a:xfrm flipV="1">
            <a:off x="1908175" y="4432300"/>
            <a:ext cx="5473700" cy="671513"/>
          </a:xfrm>
          <a:custGeom>
            <a:avLst/>
            <a:gdLst/>
            <a:ahLst/>
            <a:cxnLst>
              <a:cxn ang="0">
                <a:pos x="0" y="332"/>
              </a:cxn>
              <a:cxn ang="0">
                <a:pos x="1769" y="15"/>
              </a:cxn>
              <a:cxn ang="0">
                <a:pos x="3448" y="423"/>
              </a:cxn>
            </a:cxnLst>
            <a:rect l="0" t="0" r="r" b="b"/>
            <a:pathLst>
              <a:path w="3448" h="423">
                <a:moveTo>
                  <a:pt x="0" y="332"/>
                </a:moveTo>
                <a:cubicBezTo>
                  <a:pt x="597" y="166"/>
                  <a:pt x="1194" y="0"/>
                  <a:pt x="1769" y="15"/>
                </a:cubicBezTo>
                <a:cubicBezTo>
                  <a:pt x="2344" y="30"/>
                  <a:pt x="3161" y="355"/>
                  <a:pt x="3448" y="423"/>
                </a:cubicBezTo>
              </a:path>
            </a:pathLst>
          </a:custGeom>
          <a:noFill/>
          <a:ln w="38100" cmpd="sng">
            <a:solidFill>
              <a:srgbClr val="CC0000"/>
            </a:solidFill>
            <a:round/>
            <a:headEnd type="stealth" w="lg" len="lg"/>
            <a:tailEnd type="none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2555875" y="5084763"/>
            <a:ext cx="5371983" cy="120032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Ընդհանուր արտադրիչը </a:t>
            </a:r>
          </a:p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անջատել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7451725" y="2906713"/>
            <a:ext cx="812800" cy="160020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9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endParaRPr lang="ru-RU" sz="99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>
            <a:off x="8101013" y="2924175"/>
            <a:ext cx="736600" cy="1585913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endParaRPr lang="ru-RU" sz="98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6156325" y="2924175"/>
            <a:ext cx="793750" cy="15557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endParaRPr lang="ru-RU" sz="96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" name="Picture 11" descr="C:\Program Files\Microsoft Office\Media\CntCD1\Animated\j025450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48148E-6 L -0.12292 -0.199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" y="-1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7.40741E-7 L -0.33577 -0.2085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" y="-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292 -0.19954 C -0.16233 -0.21227 -0.20156 -0.22477 -0.24097 -0.22986 C -0.28038 -0.23495 -0.32275 -0.23634 -0.3592 -0.22986 C -0.39601 -0.22315 -0.43004 -0.21296 -0.46146 -0.18935 C -0.49288 -0.16597 -0.52847 -0.12245 -0.54809 -0.08889 C -0.56771 -0.05532 -0.57448 -0.00486 -0.57969 0.01204 " pathEditMode="relative" rAng="0" ptsTypes="aaaa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" y="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-0.0592 -0.2078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-10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85185E-6 L -0.05608 -0.2099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2 -0.20787 C -0.10469 -0.2301 -0.15 -0.25209 -0.1974 -0.25209 C -0.24479 -0.25209 -0.29584 -0.2301 -0.34306 -0.20787 C -0.39045 -0.18542 -0.45434 -0.15209 -0.48125 -0.11852 C -0.50799 -0.08519 -0.50035 -0.0257 -0.50417 -0.00695 " pathEditMode="relative" rAng="0" ptsTypes="aaaaA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78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608 -0.20995 C -0.09028 -0.22916 -0.12431 -0.24791 -0.16632 -0.25555 C -0.20834 -0.26296 -0.26216 -0.26296 -0.30816 -0.25555 C -0.35417 -0.24791 -0.40921 -0.22916 -0.44202 -0.20995 C -0.47483 -0.19074 -0.49184 -0.17569 -0.50504 -0.14143 C -0.51823 -0.10717 -0.51823 -0.02708 -0.52066 -0.00416 " pathEditMode="relative" rAng="0" ptsTypes="aaaaaA">
                                      <p:cBhvr>
                                        <p:cTn id="4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14" grpId="0" animBg="1"/>
      <p:bldP spid="15" grpId="0" animBg="1"/>
      <p:bldP spid="16" grpId="0" animBg="1"/>
      <p:bldP spid="17" grpId="0"/>
      <p:bldP spid="17" grpId="1"/>
      <p:bldP spid="18" grpId="0"/>
      <p:bldP spid="18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642910" y="1142984"/>
            <a:ext cx="7772400" cy="998537"/>
          </a:xfrm>
          <a:prstGeom prst="rect">
            <a:avLst/>
          </a:prstGeom>
          <a:noFill/>
          <a:ln/>
        </p:spPr>
        <p:txBody>
          <a:bodyPr lIns="92075" tIns="46038" rIns="92075" bIns="46038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Վերլուծել արտադրիչների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36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4</a:t>
            </a:r>
            <a:r>
              <a:rPr kumimoji="0" lang="en-US" sz="36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36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3 </a:t>
            </a:r>
            <a:r>
              <a:rPr kumimoji="0" lang="en-US" sz="36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- </a:t>
            </a: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US" sz="36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36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3</a:t>
            </a:r>
            <a:r>
              <a:rPr kumimoji="0" lang="en-US" sz="36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36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2 </a:t>
            </a:r>
            <a:r>
              <a:rPr kumimoji="0" lang="en-US" sz="36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+ </a:t>
            </a: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5</a:t>
            </a:r>
            <a:r>
              <a:rPr kumimoji="0" lang="en-US" sz="36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36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ru-RU" sz="3600" b="1" i="1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468313" y="2214554"/>
            <a:ext cx="8207375" cy="4032250"/>
          </a:xfrm>
          <a:prstGeom prst="rect">
            <a:avLst/>
          </a:prstGeom>
          <a:noFill/>
          <a:ln/>
        </p:spPr>
        <p:txBody>
          <a:bodyPr/>
          <a:lstStyle/>
          <a:p>
            <a:pPr marL="609600" marR="0" lvl="0" indent="-6096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arenR"/>
              <a:tabLst/>
              <a:defRPr/>
            </a:pPr>
            <a:r>
              <a:rPr kumimoji="0" lang="ru-RU" sz="20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–1, -2 և 5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գործակիցների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ընդհանուր բաժանարարը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1-ն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է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arenR"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փոփոխականը ընդհանուր է բազմանդամի բոլոր անդամների համար և հանդես է գալիս 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4, 3, 2 ցուցիչներով,որոնցից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ավելի փոքրը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hy-AM" sz="20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-ն է,  կվերցնենք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ru-RU" sz="20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609600" marR="0" lvl="0" indent="-6096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arenR"/>
              <a:tabLst/>
              <a:defRPr/>
            </a:pP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hy-AM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փոփոխականը բացակայում</a:t>
            </a:r>
            <a:r>
              <a:rPr kumimoji="0" lang="hy-AM" sz="20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է երրորդ անդամի մոտ, հետևաբար այն ընդհանուր չի</a:t>
            </a:r>
            <a:r>
              <a:rPr kumimoji="0" lang="hy-AM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</a:t>
            </a:r>
            <a:r>
              <a:rPr kumimoji="0" lang="hy-AM" sz="20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lvl="0" indent="-6096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kumimoji="0" lang="hy-AM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Հետևություն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hy-AM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փակագծից կհանենք </a:t>
            </a:r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ru-RU" sz="2000" b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hy-AM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Կարելի վերցնել</a:t>
            </a:r>
            <a:r>
              <a:rPr kumimoji="0" lang="hy-AM" sz="20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նաև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ru-RU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ru-RU" sz="2000" b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hy-AM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Կստացվի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-x</a:t>
            </a:r>
            <a:r>
              <a:rPr kumimoji="0" lang="en-US" sz="44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en-US" sz="44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44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44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kumimoji="0" lang="en-US" sz="44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44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44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44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44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44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kumimoji="0" lang="en-US" sz="44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5</a:t>
            </a:r>
            <a:r>
              <a:rPr kumimoji="0" lang="en-US" sz="44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44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44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=-x</a:t>
            </a:r>
            <a:r>
              <a:rPr kumimoji="0" lang="en-US" sz="44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44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(x</a:t>
            </a:r>
            <a:r>
              <a:rPr kumimoji="0" lang="en-US" sz="44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44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44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44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kumimoji="0" lang="en-US" sz="44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44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xy</a:t>
            </a:r>
            <a:r>
              <a:rPr kumimoji="0" lang="en-US" sz="4400" b="1" i="0" u="none" strike="noStrike" kern="1200" normalizeH="0" baseline="3000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4400" b="1" i="1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kumimoji="0" lang="en-US" sz="44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5)</a:t>
            </a:r>
            <a:r>
              <a:rPr kumimoji="0" lang="ru-RU" sz="44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4400" b="1" i="1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11" descr="C:\Program Files\Microsoft Office\Media\CntCD1\Animated\j025450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714348" y="1000109"/>
            <a:ext cx="7921625" cy="230832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ctr"/>
            <a:r>
              <a:rPr lang="ru-RU" b="1" i="1" dirty="0" smtClean="0">
                <a:solidFill>
                  <a:srgbClr val="0000FF"/>
                </a:solidFill>
              </a:rPr>
              <a:t> </a:t>
            </a:r>
            <a:r>
              <a:rPr lang="ru-RU" sz="2400" b="1" i="1" dirty="0">
                <a:solidFill>
                  <a:srgbClr val="000099"/>
                </a:solidFill>
              </a:rPr>
              <a:t>1.</a:t>
            </a:r>
            <a:r>
              <a:rPr lang="ru-RU" sz="2400" b="1" i="1" dirty="0">
                <a:solidFill>
                  <a:srgbClr val="0000FF"/>
                </a:solidFill>
              </a:rPr>
              <a:t> </a:t>
            </a:r>
            <a:r>
              <a:rPr lang="hy-AM" sz="2400" b="1" i="1" dirty="0" smtClean="0">
                <a:solidFill>
                  <a:srgbClr val="000099"/>
                </a:solidFill>
              </a:rPr>
              <a:t>Խմբավորել այնպես, որ  խմբերը  առանձին ունենան ընդհանուր արտադրիչ</a:t>
            </a:r>
            <a:endParaRPr lang="ru-RU" sz="2400" b="1" i="1" dirty="0">
              <a:solidFill>
                <a:srgbClr val="000099"/>
              </a:solidFill>
            </a:endParaRPr>
          </a:p>
          <a:p>
            <a:pPr marL="342900" indent="-342900" algn="ctr"/>
            <a:r>
              <a:rPr lang="ru-RU" sz="2400" b="1" i="1" dirty="0" smtClean="0">
                <a:solidFill>
                  <a:srgbClr val="000099"/>
                </a:solidFill>
              </a:rPr>
              <a:t>2</a:t>
            </a:r>
            <a:r>
              <a:rPr lang="ru-RU" sz="2400" b="1" i="1" dirty="0">
                <a:solidFill>
                  <a:srgbClr val="000099"/>
                </a:solidFill>
              </a:rPr>
              <a:t>. </a:t>
            </a:r>
            <a:r>
              <a:rPr lang="hy-AM" sz="2400" b="1" i="1" dirty="0" smtClean="0">
                <a:solidFill>
                  <a:srgbClr val="000099"/>
                </a:solidFill>
              </a:rPr>
              <a:t>Ամեն խմբից  ընդհանուր հանել արտադրիչը, ստեղծելով  նույն փակագծերից</a:t>
            </a:r>
            <a:endParaRPr lang="ru-RU" sz="2400" b="1" i="1" dirty="0">
              <a:solidFill>
                <a:srgbClr val="000099"/>
              </a:solidFill>
            </a:endParaRPr>
          </a:p>
          <a:p>
            <a:pPr marL="342900" indent="-342900" algn="ctr"/>
            <a:r>
              <a:rPr lang="ru-RU" sz="2400" b="1" i="1" dirty="0" smtClean="0">
                <a:solidFill>
                  <a:srgbClr val="000099"/>
                </a:solidFill>
              </a:rPr>
              <a:t>3</a:t>
            </a:r>
            <a:r>
              <a:rPr lang="ru-RU" sz="2400" b="1" i="1" dirty="0">
                <a:solidFill>
                  <a:srgbClr val="000099"/>
                </a:solidFill>
              </a:rPr>
              <a:t>. </a:t>
            </a:r>
            <a:r>
              <a:rPr lang="hy-AM" sz="2400" b="1" i="1" dirty="0" smtClean="0">
                <a:solidFill>
                  <a:srgbClr val="000099"/>
                </a:solidFill>
              </a:rPr>
              <a:t>Փակագիծ բազմանդամը հանել ընդհանուր, ստեղծելով  ևս մի փակագիծ</a:t>
            </a:r>
            <a:endParaRPr lang="ru-RU" sz="2400" b="1" i="1" dirty="0">
              <a:solidFill>
                <a:srgbClr val="000099"/>
              </a:solidFill>
            </a:endParaRPr>
          </a:p>
        </p:txBody>
      </p:sp>
      <p:sp>
        <p:nvSpPr>
          <p:cNvPr id="3" name="Rectangle 11"/>
          <p:cNvSpPr txBox="1">
            <a:spLocks noChangeArrowheads="1"/>
          </p:cNvSpPr>
          <p:nvPr/>
        </p:nvSpPr>
        <p:spPr>
          <a:xfrm>
            <a:off x="500034" y="0"/>
            <a:ext cx="8229600" cy="92867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y-AM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Խմբավորման եղանակի ալգորիթմը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28596" y="3643314"/>
            <a:ext cx="835342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800" i="1" dirty="0">
                <a:solidFill>
                  <a:srgbClr val="0000FF"/>
                </a:solidFill>
              </a:rPr>
              <a:t>xy-6+3x-2y=(xy+3x)+(-6-2y)</a:t>
            </a:r>
            <a:r>
              <a:rPr lang="ru-RU" sz="4800" i="1" dirty="0">
                <a:solidFill>
                  <a:srgbClr val="0000FF"/>
                </a:solidFill>
              </a:rPr>
              <a:t>=</a:t>
            </a:r>
            <a:endParaRPr lang="en-US" sz="4800" i="1" dirty="0">
              <a:solidFill>
                <a:srgbClr val="0000FF"/>
              </a:solidFill>
            </a:endParaRPr>
          </a:p>
          <a:p>
            <a:pPr algn="ctr"/>
            <a:endParaRPr lang="en-US" sz="1000" i="1" dirty="0">
              <a:solidFill>
                <a:srgbClr val="0000FF"/>
              </a:solidFill>
            </a:endParaRPr>
          </a:p>
          <a:p>
            <a:pPr algn="ctr"/>
            <a:r>
              <a:rPr lang="ru-RU" sz="4800" i="1" dirty="0">
                <a:solidFill>
                  <a:srgbClr val="0000FF"/>
                </a:solidFill>
              </a:rPr>
              <a:t> </a:t>
            </a:r>
            <a:r>
              <a:rPr lang="en-US" sz="4800" i="1" dirty="0">
                <a:solidFill>
                  <a:srgbClr val="0000FF"/>
                </a:solidFill>
              </a:rPr>
              <a:t>=x(y+3)-2(y+3)=</a:t>
            </a:r>
          </a:p>
          <a:p>
            <a:pPr algn="ctr"/>
            <a:endParaRPr lang="ru-RU" i="1" dirty="0">
              <a:solidFill>
                <a:srgbClr val="000099"/>
              </a:solidFill>
            </a:endParaRPr>
          </a:p>
          <a:p>
            <a:pPr algn="ctr"/>
            <a:r>
              <a:rPr lang="en-US" sz="4800" b="1" i="1" dirty="0">
                <a:solidFill>
                  <a:srgbClr val="000099"/>
                </a:solidFill>
              </a:rPr>
              <a:t>=(y+3)(x-2)</a:t>
            </a:r>
            <a:r>
              <a:rPr lang="ru-RU" sz="4800" b="1" i="1" dirty="0">
                <a:solidFill>
                  <a:srgbClr val="000099"/>
                </a:solidFill>
              </a:rPr>
              <a:t>.</a:t>
            </a:r>
          </a:p>
        </p:txBody>
      </p:sp>
      <p:pic>
        <p:nvPicPr>
          <p:cNvPr id="5" name="Picture 11" descr="C:\Program Files\Microsoft Office\Media\CntCD1\Animated\j025450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428596" y="1000109"/>
            <a:ext cx="8501122" cy="120032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ctr"/>
            <a:r>
              <a:rPr lang="ru-RU" b="1" i="1" dirty="0" smtClean="0">
                <a:solidFill>
                  <a:srgbClr val="0000FF"/>
                </a:solidFill>
              </a:rPr>
              <a:t> </a:t>
            </a:r>
            <a:r>
              <a:rPr lang="ru-RU" sz="2400" b="1" i="1" dirty="0">
                <a:solidFill>
                  <a:srgbClr val="000099"/>
                </a:solidFill>
              </a:rPr>
              <a:t>1.</a:t>
            </a:r>
            <a:r>
              <a:rPr lang="ru-RU" sz="2400" b="1" i="1" dirty="0">
                <a:solidFill>
                  <a:srgbClr val="0000FF"/>
                </a:solidFill>
              </a:rPr>
              <a:t> </a:t>
            </a:r>
            <a:r>
              <a:rPr lang="hy-AM" sz="2400" b="1" i="1" dirty="0" smtClean="0">
                <a:solidFill>
                  <a:srgbClr val="0000FF"/>
                </a:solidFill>
              </a:rPr>
              <a:t>Անդամներից մեկը տրոհել այնպես,որ հնարավոր լինի խմբավորել</a:t>
            </a:r>
            <a:endParaRPr lang="ru-RU" sz="2400" b="1" i="1" dirty="0">
              <a:solidFill>
                <a:srgbClr val="000099"/>
              </a:solidFill>
            </a:endParaRPr>
          </a:p>
          <a:p>
            <a:pPr marL="342900" indent="-342900" algn="ctr"/>
            <a:endParaRPr lang="ru-RU" sz="2400" b="1" i="1" dirty="0">
              <a:solidFill>
                <a:srgbClr val="000099"/>
              </a:solidFill>
            </a:endParaRPr>
          </a:p>
        </p:txBody>
      </p:sp>
      <p:sp>
        <p:nvSpPr>
          <p:cNvPr id="3" name="Rectangle 11"/>
          <p:cNvSpPr txBox="1">
            <a:spLocks noChangeArrowheads="1"/>
          </p:cNvSpPr>
          <p:nvPr/>
        </p:nvSpPr>
        <p:spPr>
          <a:xfrm>
            <a:off x="500034" y="0"/>
            <a:ext cx="8229600" cy="92867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y-AM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Տրոհում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28596" y="3643314"/>
            <a:ext cx="835342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800" i="1" dirty="0" smtClean="0">
                <a:solidFill>
                  <a:srgbClr val="0000FF"/>
                </a:solidFill>
              </a:rPr>
              <a:t>a</a:t>
            </a:r>
            <a:r>
              <a:rPr lang="en-US" sz="4800" i="1" baseline="30000" dirty="0" smtClean="0">
                <a:solidFill>
                  <a:srgbClr val="0000FF"/>
                </a:solidFill>
              </a:rPr>
              <a:t>2</a:t>
            </a:r>
            <a:r>
              <a:rPr lang="en-US" sz="4800" i="1" dirty="0" smtClean="0">
                <a:solidFill>
                  <a:srgbClr val="0000FF"/>
                </a:solidFill>
              </a:rPr>
              <a:t>+7a+12</a:t>
            </a:r>
            <a:r>
              <a:rPr lang="ru-RU" sz="4800" i="1" dirty="0" smtClean="0">
                <a:solidFill>
                  <a:srgbClr val="0000FF"/>
                </a:solidFill>
              </a:rPr>
              <a:t>=</a:t>
            </a:r>
            <a:endParaRPr lang="en-US" sz="4800" i="1" dirty="0">
              <a:solidFill>
                <a:srgbClr val="0000FF"/>
              </a:solidFill>
            </a:endParaRPr>
          </a:p>
          <a:p>
            <a:pPr algn="ctr"/>
            <a:endParaRPr lang="en-US" sz="1000" i="1" dirty="0">
              <a:solidFill>
                <a:srgbClr val="0000FF"/>
              </a:solidFill>
            </a:endParaRPr>
          </a:p>
          <a:p>
            <a:pPr algn="ctr"/>
            <a:r>
              <a:rPr lang="ru-RU" sz="4800" i="1" dirty="0">
                <a:solidFill>
                  <a:srgbClr val="0000FF"/>
                </a:solidFill>
              </a:rPr>
              <a:t> </a:t>
            </a:r>
            <a:r>
              <a:rPr lang="en-US" sz="4800" i="1" dirty="0" smtClean="0">
                <a:solidFill>
                  <a:srgbClr val="0000FF"/>
                </a:solidFill>
              </a:rPr>
              <a:t>=a</a:t>
            </a:r>
            <a:r>
              <a:rPr lang="en-US" sz="4800" i="1" baseline="30000" dirty="0" smtClean="0">
                <a:solidFill>
                  <a:srgbClr val="0000FF"/>
                </a:solidFill>
              </a:rPr>
              <a:t>2</a:t>
            </a:r>
            <a:r>
              <a:rPr lang="en-US" sz="4800" i="1" dirty="0" smtClean="0">
                <a:solidFill>
                  <a:srgbClr val="0000FF"/>
                </a:solidFill>
              </a:rPr>
              <a:t>+3a+4a+12= a(a+3)+4(a+3)=</a:t>
            </a:r>
            <a:endParaRPr lang="en-US" sz="4800" i="1" dirty="0">
              <a:solidFill>
                <a:srgbClr val="0000FF"/>
              </a:solidFill>
            </a:endParaRPr>
          </a:p>
          <a:p>
            <a:pPr algn="ctr"/>
            <a:endParaRPr lang="ru-RU" i="1" dirty="0">
              <a:solidFill>
                <a:srgbClr val="000099"/>
              </a:solidFill>
            </a:endParaRPr>
          </a:p>
          <a:p>
            <a:pPr algn="ctr"/>
            <a:r>
              <a:rPr lang="en-US" sz="4800" b="1" i="1" dirty="0" smtClean="0">
                <a:solidFill>
                  <a:srgbClr val="000099"/>
                </a:solidFill>
              </a:rPr>
              <a:t>=(a+4)(a+3)</a:t>
            </a:r>
            <a:r>
              <a:rPr lang="ru-RU" sz="4800" b="1" i="1" dirty="0">
                <a:solidFill>
                  <a:srgbClr val="000099"/>
                </a:solidFill>
              </a:rPr>
              <a:t>.</a:t>
            </a:r>
          </a:p>
        </p:txBody>
      </p:sp>
      <p:pic>
        <p:nvPicPr>
          <p:cNvPr id="5" name="Picture 11" descr="C:\Program Files\Microsoft Office\Media\CntCD1\Animated\j025450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7048"/>
            <a:ext cx="8229600" cy="212365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dirty="0" smtClean="0"/>
              <a:t>Թվերի, տառերի, նրանց աստիճանների արտադրյալը կոչվում է </a:t>
            </a:r>
            <a:r>
              <a:rPr lang="en-US" b="1" u="sng" dirty="0" smtClean="0">
                <a:solidFill>
                  <a:srgbClr val="FF0000"/>
                </a:solidFill>
              </a:rPr>
              <a:t>միանդամ</a:t>
            </a:r>
            <a:endParaRPr lang="ru-RU" b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340237"/>
          </a:xfrm>
        </p:spPr>
        <p:txBody>
          <a:bodyPr>
            <a:normAutofit/>
          </a:bodyPr>
          <a:lstStyle/>
          <a:p>
            <a:r>
              <a:rPr lang="en-US" dirty="0" smtClean="0"/>
              <a:t>Միանդամներ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en-US" dirty="0" smtClean="0"/>
              <a:t>Հանրահաշվական արտահայտություններ</a:t>
            </a:r>
            <a:r>
              <a:rPr lang="ru-RU" dirty="0" smtClean="0"/>
              <a:t>			</a:t>
            </a:r>
            <a:endParaRPr lang="ru-RU" dirty="0"/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1000100" y="3429000"/>
          <a:ext cx="785791" cy="539750"/>
        </p:xfrm>
        <a:graphic>
          <a:graphicData uri="http://schemas.openxmlformats.org/presentationml/2006/ole">
            <p:oleObj spid="_x0000_s1026" name="Формула" r:id="rId4" imgW="253800" imgH="203040" progId="Equation.3">
              <p:embed/>
            </p:oleObj>
          </a:graphicData>
        </a:graphic>
      </p:graphicFrame>
      <p:graphicFrame>
        <p:nvGraphicFramePr>
          <p:cNvPr id="1027" name="Object 13"/>
          <p:cNvGraphicFramePr>
            <a:graphicFrameLocks noChangeAspect="1"/>
          </p:cNvGraphicFramePr>
          <p:nvPr/>
        </p:nvGraphicFramePr>
        <p:xfrm>
          <a:off x="5643570" y="4572008"/>
          <a:ext cx="922611" cy="576263"/>
        </p:xfrm>
        <a:graphic>
          <a:graphicData uri="http://schemas.openxmlformats.org/presentationml/2006/ole">
            <p:oleObj spid="_x0000_s1027" name="Формула" r:id="rId5" imgW="279360" imgH="203040" progId="Equation.3">
              <p:embed/>
            </p:oleObj>
          </a:graphicData>
        </a:graphic>
      </p:graphicFrame>
      <p:graphicFrame>
        <p:nvGraphicFramePr>
          <p:cNvPr id="1028" name="Object 23"/>
          <p:cNvGraphicFramePr>
            <a:graphicFrameLocks noChangeAspect="1"/>
          </p:cNvGraphicFramePr>
          <p:nvPr/>
        </p:nvGraphicFramePr>
        <p:xfrm>
          <a:off x="3000364" y="4572008"/>
          <a:ext cx="1068675" cy="539750"/>
        </p:xfrm>
        <a:graphic>
          <a:graphicData uri="http://schemas.openxmlformats.org/presentationml/2006/ole">
            <p:oleObj spid="_x0000_s1028" name="Формула" r:id="rId6" imgW="342720" imgH="20304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143240" y="3214686"/>
          <a:ext cx="342900" cy="534987"/>
        </p:xfrm>
        <a:graphic>
          <a:graphicData uri="http://schemas.openxmlformats.org/presentationml/2006/ole">
            <p:oleObj spid="_x0000_s1029" name="Формула" r:id="rId7" imgW="114120" imgH="1774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7286644" y="2285992"/>
          <a:ext cx="503237" cy="552450"/>
        </p:xfrm>
        <a:graphic>
          <a:graphicData uri="http://schemas.openxmlformats.org/presentationml/2006/ole">
            <p:oleObj spid="_x0000_s1030" name="Формула" r:id="rId8" imgW="126720" imgH="13968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57158" y="4500570"/>
          <a:ext cx="1735138" cy="577850"/>
        </p:xfrm>
        <a:graphic>
          <a:graphicData uri="http://schemas.openxmlformats.org/presentationml/2006/ole">
            <p:oleObj spid="_x0000_s1031" name="Формула" r:id="rId9" imgW="609480" imgH="203040" progId="Equation.3">
              <p:embed/>
            </p:oleObj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4000496" y="3500438"/>
          <a:ext cx="1735138" cy="650875"/>
        </p:xfrm>
        <a:graphic>
          <a:graphicData uri="http://schemas.openxmlformats.org/presentationml/2006/ole">
            <p:oleObj spid="_x0000_s1032" name="Формула" r:id="rId10" imgW="609480" imgH="228600" progId="Equation.3">
              <p:embed/>
            </p:oleObj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6715140" y="3000372"/>
          <a:ext cx="1887537" cy="1117600"/>
        </p:xfrm>
        <a:graphic>
          <a:graphicData uri="http://schemas.openxmlformats.org/presentationml/2006/ole">
            <p:oleObj spid="_x0000_s1033" name="Формула" r:id="rId11" imgW="571320" imgH="393480" progId="Equation.3">
              <p:embed/>
            </p:oleObj>
          </a:graphicData>
        </a:graphic>
      </p:graphicFrame>
      <p:pic>
        <p:nvPicPr>
          <p:cNvPr id="1034" name="Picture 10" descr="C:\Program Files\Microsoft Office\Media\CntCD1\Animated\j0236531.gif">
            <a:hlinkClick r:id="rId12" action="ppaction://hlinksldjump"/>
          </p:cNvPr>
          <p:cNvPicPr>
            <a:picLocks noChangeAspect="1" noChangeArrowheads="1" noCrop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72490" y="6037266"/>
            <a:ext cx="671510" cy="820734"/>
          </a:xfrm>
          <a:prstGeom prst="rect">
            <a:avLst/>
          </a:prstGeom>
          <a:noFill/>
        </p:spPr>
      </p:pic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-0.04601 -0.060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" y="-30"/>
                                    </p:animMotion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48148E-6 L -0.14636 -0.2270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" y="-114"/>
                                    </p:animMotion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11111E-6 L 0.24774 -0.0180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-9"/>
                                    </p:animMotion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-0.12673 -0.0682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34"/>
                                    </p:animMotion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-0.14184 0.1155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58"/>
                                    </p:animMotion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40741E-7 L 0.23611 -0.2178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-109"/>
                                    </p:animMotion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7 L 0.16928 0.2111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106"/>
                                    </p:animMotion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81481E-6 L -0.11805 0.3884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194"/>
                                    </p:animMotion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Միանդամի կատարյալ տեսք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Գործակիցը,  թվային արտադրիչն  է, գրված առջևում</a:t>
            </a:r>
            <a:endParaRPr lang="ru-RU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Տառային արտադրիչների ցուցիչների գումարը կոչվում է միանդամի աստիճան</a:t>
            </a:r>
            <a:endParaRPr lang="ru-RU" sz="2400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r>
              <a:rPr lang="en-US" dirty="0" smtClean="0"/>
              <a:t>Նշել գործակիցը</a:t>
            </a: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  <p:graphicFrame>
        <p:nvGraphicFramePr>
          <p:cNvPr id="2050" name="Object 11"/>
          <p:cNvGraphicFramePr>
            <a:graphicFrameLocks noChangeAspect="1"/>
          </p:cNvGraphicFramePr>
          <p:nvPr/>
        </p:nvGraphicFramePr>
        <p:xfrm>
          <a:off x="928662" y="5000636"/>
          <a:ext cx="785813" cy="539750"/>
        </p:xfrm>
        <a:graphic>
          <a:graphicData uri="http://schemas.openxmlformats.org/presentationml/2006/ole">
            <p:oleObj spid="_x0000_s2050" name="Формула" r:id="rId4" imgW="253800" imgH="203040" progId="Equation.3">
              <p:embed/>
            </p:oleObj>
          </a:graphicData>
        </a:graphic>
      </p:graphicFrame>
      <p:graphicFrame>
        <p:nvGraphicFramePr>
          <p:cNvPr id="2051" name="Object 13"/>
          <p:cNvGraphicFramePr>
            <a:graphicFrameLocks noChangeAspect="1"/>
          </p:cNvGraphicFramePr>
          <p:nvPr/>
        </p:nvGraphicFramePr>
        <p:xfrm>
          <a:off x="6643702" y="5000636"/>
          <a:ext cx="922337" cy="576263"/>
        </p:xfrm>
        <a:graphic>
          <a:graphicData uri="http://schemas.openxmlformats.org/presentationml/2006/ole">
            <p:oleObj spid="_x0000_s2051" name="Формула" r:id="rId5" imgW="279360" imgH="203040" progId="Equation.3">
              <p:embed/>
            </p:oleObj>
          </a:graphicData>
        </a:graphic>
      </p:graphicFrame>
      <p:graphicFrame>
        <p:nvGraphicFramePr>
          <p:cNvPr id="2052" name="Object 23"/>
          <p:cNvGraphicFramePr>
            <a:graphicFrameLocks noChangeAspect="1"/>
          </p:cNvGraphicFramePr>
          <p:nvPr/>
        </p:nvGraphicFramePr>
        <p:xfrm>
          <a:off x="7858148" y="5000636"/>
          <a:ext cx="1068388" cy="539750"/>
        </p:xfrm>
        <a:graphic>
          <a:graphicData uri="http://schemas.openxmlformats.org/presentationml/2006/ole">
            <p:oleObj spid="_x0000_s2052" name="Формула" r:id="rId6" imgW="342720" imgH="20304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572132" y="5000636"/>
          <a:ext cx="503238" cy="552450"/>
        </p:xfrm>
        <a:graphic>
          <a:graphicData uri="http://schemas.openxmlformats.org/presentationml/2006/ole">
            <p:oleObj spid="_x0000_s2053" name="Формула" r:id="rId7" imgW="126720" imgH="139680" progId="Equation.3">
              <p:embed/>
            </p:oleObj>
          </a:graphicData>
        </a:graphic>
      </p:graphicFrame>
      <p:graphicFrame>
        <p:nvGraphicFramePr>
          <p:cNvPr id="2054" name="Object 7"/>
          <p:cNvGraphicFramePr>
            <a:graphicFrameLocks noChangeAspect="1"/>
          </p:cNvGraphicFramePr>
          <p:nvPr/>
        </p:nvGraphicFramePr>
        <p:xfrm>
          <a:off x="2071670" y="4929198"/>
          <a:ext cx="1735138" cy="650875"/>
        </p:xfrm>
        <a:graphic>
          <a:graphicData uri="http://schemas.openxmlformats.org/presentationml/2006/ole">
            <p:oleObj spid="_x0000_s2054" name="Формула" r:id="rId8" imgW="609480" imgH="228600" progId="Equation.3">
              <p:embed/>
            </p:oleObj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4060825" y="5000625"/>
          <a:ext cx="955675" cy="552450"/>
        </p:xfrm>
        <a:graphic>
          <a:graphicData uri="http://schemas.openxmlformats.org/presentationml/2006/ole">
            <p:oleObj spid="_x0000_s2055" name="Формула" r:id="rId9" imgW="241200" imgH="139680" progId="Equation.3">
              <p:embed/>
            </p:oleObj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857224" y="5715016"/>
            <a:ext cx="642942" cy="7143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71670" y="5715016"/>
            <a:ext cx="1071570" cy="7143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-2,3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214810" y="5643578"/>
            <a:ext cx="642942" cy="7143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-1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429256" y="5643578"/>
            <a:ext cx="642942" cy="7143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72264" y="5643578"/>
            <a:ext cx="642942" cy="7143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786710" y="5643578"/>
            <a:ext cx="642942" cy="7143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6" name="Picture 10" descr="C:\Program Files\Microsoft Office\Media\CntCD1\Animated\j0236531.gif">
            <a:hlinkClick r:id="rId10" action="ppaction://hlinksldjump"/>
          </p:cNvPr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472490" y="6037266"/>
            <a:ext cx="671510" cy="820734"/>
          </a:xfrm>
          <a:prstGeom prst="rect">
            <a:avLst/>
          </a:prstGeom>
          <a:noFill/>
        </p:spPr>
      </p:pic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Միանդամի արժեքը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1435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Միանդամը բերել կատարյալ տեսքի</a:t>
            </a:r>
            <a:endParaRPr lang="ru-RU" sz="2400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500034" y="2428868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12a</a:t>
            </a:r>
            <a:r>
              <a:rPr kumimoji="0" lang="en-US" sz="32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b(0,5)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bc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=12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Symbol"/>
              </a:rPr>
              <a:t>0,5a</a:t>
            </a:r>
            <a:r>
              <a:rPr kumimoji="0" lang="en-US" sz="32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Symbol"/>
              </a:rPr>
              <a:t>2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b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b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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c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=6a</a:t>
            </a:r>
            <a:r>
              <a:rPr lang="en-US" sz="32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2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b</a:t>
            </a:r>
            <a:r>
              <a:rPr lang="en-US" sz="32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2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c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Содержимое 2"/>
          <p:cNvSpPr txBox="1">
            <a:spLocks/>
          </p:cNvSpPr>
          <p:nvPr/>
        </p:nvSpPr>
        <p:spPr>
          <a:xfrm>
            <a:off x="428596" y="3357562"/>
            <a:ext cx="8229600" cy="61435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Տառերը փոխարինել համապատասխան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թվերով և հաշվել միանդամի արժեքը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28596" y="4071942"/>
            <a:ext cx="254108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а=2, </a:t>
            </a:r>
            <a:r>
              <a:rPr 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ru-RU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=3, с=-1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286380" y="2428868"/>
            <a:ext cx="12858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6a</a:t>
            </a:r>
            <a:r>
              <a:rPr lang="en-US" sz="3200" b="1" baseline="30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2</a:t>
            </a:r>
            <a:r>
              <a:rPr 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b</a:t>
            </a:r>
            <a:r>
              <a:rPr lang="en-US" sz="3200" b="1" baseline="30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2</a:t>
            </a:r>
            <a:r>
              <a:rPr 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c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619672" y="5157192"/>
            <a:ext cx="1776830" cy="602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= </a:t>
            </a:r>
            <a:r>
              <a:rPr 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6</a:t>
            </a:r>
            <a:r>
              <a:rPr lang="ru-RU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sym typeface="Symbol"/>
              </a:rPr>
              <a:t>a</a:t>
            </a:r>
            <a:r>
              <a:rPr lang="en-US" sz="3200" b="1" baseline="30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sym typeface="Symbol"/>
              </a:rPr>
              <a:t>b</a:t>
            </a:r>
            <a:r>
              <a:rPr lang="en-US" sz="3200" b="1" baseline="30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2</a:t>
            </a:r>
            <a:r>
              <a:rPr lang="en-US" sz="3200" b="1" dirty="0" smtClean="0">
                <a:solidFill>
                  <a:schemeClr val="bg1"/>
                </a:solidFill>
                <a:sym typeface="Symbol"/>
              </a:rPr>
              <a:t>c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589538" y="5085184"/>
            <a:ext cx="32147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= </a:t>
            </a:r>
            <a:r>
              <a:rPr 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6</a:t>
            </a:r>
            <a:r>
              <a:rPr lang="ru-RU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4</a:t>
            </a:r>
            <a:r>
              <a:rPr 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</a:t>
            </a:r>
            <a:r>
              <a:rPr lang="ru-RU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9</a:t>
            </a:r>
            <a:r>
              <a:rPr 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</a:t>
            </a:r>
            <a:r>
              <a:rPr lang="ru-RU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(-1)=-216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785786" y="4071942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607176" y="4071942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428860" y="4071942"/>
            <a:ext cx="5180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ru-RU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857488" y="5148481"/>
            <a:ext cx="8130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(    )</a:t>
            </a:r>
            <a:endParaRPr lang="ru-RU" dirty="0"/>
          </a:p>
        </p:txBody>
      </p:sp>
      <p:pic>
        <p:nvPicPr>
          <p:cNvPr id="14" name="Picture 10" descr="C:\Program Files\Microsoft Office\Media\CntCD1\Animated\j0236531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72490" y="6037266"/>
            <a:ext cx="671510" cy="820734"/>
          </a:xfrm>
          <a:prstGeom prst="rect">
            <a:avLst/>
          </a:prstGeom>
          <a:noFill/>
        </p:spPr>
      </p:pic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-0.55799 0.3868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" y="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59259E-6 L 0.15625 0.1576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9259E-6 L 0.10591 0.15764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" y="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9259E-6 L 0.05643 0.1576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 animBg="1"/>
      <p:bldP spid="19" grpId="0"/>
      <p:bldP spid="19" grpId="1"/>
      <p:bldP spid="20" grpId="0"/>
      <p:bldP spid="21" grpId="0"/>
      <p:bldP spid="22" grpId="0"/>
      <p:bldP spid="22" grpId="1"/>
      <p:bldP spid="23" grpId="0"/>
      <p:bldP spid="23" grpId="1"/>
      <p:bldP spid="24" grpId="0"/>
      <p:bldP spid="24" grpId="1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5072066" y="5000636"/>
            <a:ext cx="857256" cy="714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286248" y="4863124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28х</a:t>
            </a:r>
            <a:r>
              <a:rPr lang="ru-RU" sz="5400" baseline="30000" dirty="0" smtClean="0"/>
              <a:t>2</a:t>
            </a:r>
            <a:r>
              <a:rPr lang="ru-RU" sz="5400" dirty="0" smtClean="0"/>
              <a:t>у</a:t>
            </a:r>
            <a:endParaRPr lang="ru-RU" sz="5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71802" y="5000636"/>
            <a:ext cx="857256" cy="714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14414" y="5000636"/>
            <a:ext cx="857256" cy="714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785786" y="4863124"/>
            <a:ext cx="371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5х</a:t>
            </a:r>
            <a:r>
              <a:rPr lang="ru-RU" sz="5400" baseline="30000" dirty="0" smtClean="0"/>
              <a:t>2</a:t>
            </a:r>
            <a:r>
              <a:rPr lang="ru-RU" sz="5400" dirty="0" smtClean="0"/>
              <a:t>у+23х</a:t>
            </a:r>
            <a:r>
              <a:rPr lang="ru-RU" sz="5400" baseline="30000" dirty="0" smtClean="0"/>
              <a:t>2</a:t>
            </a:r>
            <a:r>
              <a:rPr lang="ru-RU" sz="5400" dirty="0" smtClean="0"/>
              <a:t>у=</a:t>
            </a:r>
            <a:endParaRPr lang="ru-RU" sz="5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Միանդամների գումարը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43312"/>
          </a:xfrm>
        </p:spPr>
        <p:txBody>
          <a:bodyPr>
            <a:normAutofit/>
          </a:bodyPr>
          <a:lstStyle/>
          <a:p>
            <a:r>
              <a:rPr lang="en-US" dirty="0" smtClean="0"/>
              <a:t>Միևնույն տառային մաս ունեցող միանդամները կոչվում են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նման միանդամներ</a:t>
            </a:r>
            <a:endParaRPr lang="ru-RU" dirty="0" smtClean="0"/>
          </a:p>
          <a:p>
            <a:r>
              <a:rPr lang="en-US" dirty="0" smtClean="0"/>
              <a:t>Որպեսզի միացնել նման միանդամները, պետք է գումարել նրանց գործակիցները, իսկ տառային մասը արտագրել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00628" y="5923966"/>
            <a:ext cx="857256" cy="714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214810" y="5786454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- 8х</a:t>
            </a:r>
            <a:r>
              <a:rPr lang="ru-RU" sz="5400" baseline="30000" dirty="0" smtClean="0"/>
              <a:t>2</a:t>
            </a:r>
            <a:r>
              <a:rPr lang="ru-RU" sz="5400" dirty="0" smtClean="0"/>
              <a:t>у</a:t>
            </a:r>
            <a:endParaRPr lang="ru-RU" sz="5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00364" y="5923966"/>
            <a:ext cx="857256" cy="714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142976" y="5923966"/>
            <a:ext cx="857256" cy="7143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714348" y="5786454"/>
            <a:ext cx="371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5х</a:t>
            </a:r>
            <a:r>
              <a:rPr lang="ru-RU" sz="5400" baseline="30000" dirty="0" smtClean="0"/>
              <a:t>2</a:t>
            </a:r>
            <a:r>
              <a:rPr lang="ru-RU" sz="5400" dirty="0" smtClean="0"/>
              <a:t>у -13х</a:t>
            </a:r>
            <a:r>
              <a:rPr lang="ru-RU" sz="5400" baseline="30000" dirty="0" smtClean="0"/>
              <a:t>2</a:t>
            </a:r>
            <a:r>
              <a:rPr lang="ru-RU" sz="5400" dirty="0" smtClean="0"/>
              <a:t>у=</a:t>
            </a:r>
            <a:endParaRPr lang="ru-RU" sz="5400" dirty="0"/>
          </a:p>
        </p:txBody>
      </p:sp>
      <p:pic>
        <p:nvPicPr>
          <p:cNvPr id="14" name="Picture 10" descr="C:\Program Files\Microsoft Office\Media\CntCD1\Animated\j0236531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72490" y="6037266"/>
            <a:ext cx="671510" cy="820734"/>
          </a:xfrm>
          <a:prstGeom prst="rect">
            <a:avLst/>
          </a:prstGeom>
          <a:noFill/>
        </p:spPr>
      </p:pic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5" grpId="0"/>
      <p:bldP spid="7" grpId="0" animBg="1"/>
      <p:bldP spid="7" grpId="1" animBg="1"/>
      <p:bldP spid="6" grpId="0" animBg="1"/>
      <p:bldP spid="6" grpId="1" animBg="1"/>
      <p:bldP spid="4" grpId="0"/>
      <p:bldP spid="3" grpId="0" build="p"/>
      <p:bldP spid="9" grpId="0" animBg="1"/>
      <p:bldP spid="9" grpId="1" animBg="1"/>
      <p:bldP spid="10" grpId="0"/>
      <p:bldP spid="11" grpId="0" animBg="1"/>
      <p:bldP spid="11" grpId="1" animBg="1"/>
      <p:bldP spid="12" grpId="0" animBg="1"/>
      <p:bldP spid="12" grpId="1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4863124"/>
            <a:ext cx="371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5х</a:t>
            </a:r>
            <a:r>
              <a:rPr lang="ru-RU" sz="5400" baseline="30000" dirty="0" smtClean="0"/>
              <a:t>2</a:t>
            </a:r>
            <a:r>
              <a:rPr lang="ru-RU" sz="5400" dirty="0" smtClean="0"/>
              <a:t>у</a:t>
            </a:r>
            <a:r>
              <a:rPr lang="ru-RU" sz="5400" dirty="0" smtClean="0">
                <a:sym typeface="Symbol"/>
              </a:rPr>
              <a:t></a:t>
            </a:r>
            <a:r>
              <a:rPr lang="ru-RU" sz="5400" dirty="0" smtClean="0"/>
              <a:t>23х</a:t>
            </a:r>
            <a:r>
              <a:rPr lang="ru-RU" sz="5400" baseline="30000" dirty="0" smtClean="0"/>
              <a:t>2</a:t>
            </a:r>
            <a:r>
              <a:rPr lang="ru-RU" sz="5400" dirty="0" smtClean="0"/>
              <a:t>у=</a:t>
            </a:r>
            <a:endParaRPr lang="ru-RU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3428992" y="4857760"/>
            <a:ext cx="4286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5</a:t>
            </a:r>
            <a:r>
              <a:rPr lang="ru-RU" sz="5400" dirty="0" smtClean="0">
                <a:sym typeface="Symbol"/>
              </a:rPr>
              <a:t></a:t>
            </a:r>
            <a:r>
              <a:rPr lang="ru-RU" sz="5400" dirty="0" smtClean="0"/>
              <a:t>23</a:t>
            </a:r>
            <a:r>
              <a:rPr lang="ru-RU" sz="5400" dirty="0" smtClean="0">
                <a:sym typeface="Symbol"/>
              </a:rPr>
              <a:t></a:t>
            </a:r>
            <a:r>
              <a:rPr lang="ru-RU" sz="5400" dirty="0" smtClean="0"/>
              <a:t>х</a:t>
            </a:r>
            <a:r>
              <a:rPr lang="ru-RU" sz="5400" baseline="30000" dirty="0" smtClean="0"/>
              <a:t>2</a:t>
            </a:r>
            <a:r>
              <a:rPr lang="ru-RU" sz="5400" dirty="0" smtClean="0">
                <a:sym typeface="Symbol"/>
              </a:rPr>
              <a:t></a:t>
            </a:r>
            <a:r>
              <a:rPr lang="ru-RU" sz="5400" dirty="0" smtClean="0"/>
              <a:t>х</a:t>
            </a:r>
            <a:r>
              <a:rPr lang="ru-RU" sz="5400" baseline="30000" dirty="0" smtClean="0"/>
              <a:t>2</a:t>
            </a:r>
            <a:r>
              <a:rPr lang="ru-RU" sz="5400" dirty="0" smtClean="0">
                <a:sym typeface="Symbol"/>
              </a:rPr>
              <a:t></a:t>
            </a:r>
            <a:r>
              <a:rPr lang="ru-RU" sz="5400" dirty="0" smtClean="0"/>
              <a:t>у</a:t>
            </a:r>
            <a:r>
              <a:rPr lang="ru-RU" sz="5400" dirty="0" smtClean="0">
                <a:sym typeface="Symbol"/>
              </a:rPr>
              <a:t></a:t>
            </a:r>
            <a:r>
              <a:rPr lang="ru-RU" sz="5400" dirty="0" smtClean="0"/>
              <a:t>у=</a:t>
            </a:r>
            <a:endParaRPr lang="ru-RU" sz="5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Միանդամների արտադրյալը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00369"/>
          </a:xfrm>
        </p:spPr>
        <p:txBody>
          <a:bodyPr>
            <a:normAutofit/>
          </a:bodyPr>
          <a:lstStyle/>
          <a:p>
            <a:r>
              <a:rPr lang="en-US" dirty="0" smtClean="0"/>
              <a:t>Որպեսզի բազմապատկենք միանդամը միանդամով, պետք է</a:t>
            </a:r>
            <a:endParaRPr lang="ru-RU" dirty="0" smtClean="0"/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Բազմապատկել գործակիցները</a:t>
            </a:r>
            <a:endParaRPr lang="ru-RU" sz="3200" dirty="0" smtClean="0">
              <a:solidFill>
                <a:srgbClr val="0070C0"/>
              </a:solidFill>
            </a:endParaRPr>
          </a:p>
          <a:p>
            <a:pPr lvl="2"/>
            <a:r>
              <a:rPr lang="hy-AM" sz="3200" dirty="0" smtClean="0">
                <a:solidFill>
                  <a:srgbClr val="0070C0"/>
                </a:solidFill>
              </a:rPr>
              <a:t>Մ</a:t>
            </a:r>
            <a:r>
              <a:rPr lang="en-US" sz="3200" dirty="0" smtClean="0">
                <a:solidFill>
                  <a:srgbClr val="0070C0"/>
                </a:solidFill>
              </a:rPr>
              <a:t>իևնույն տառային արտադրիչների ցուցիչները գումարել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9322" y="5643578"/>
            <a:ext cx="23574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115х</a:t>
            </a:r>
            <a:r>
              <a:rPr lang="ru-RU" sz="5400" baseline="30000" dirty="0" smtClean="0"/>
              <a:t>4</a:t>
            </a:r>
            <a:r>
              <a:rPr lang="ru-RU" sz="5400" dirty="0" smtClean="0">
                <a:sym typeface="Symbol"/>
              </a:rPr>
              <a:t>у</a:t>
            </a:r>
            <a:r>
              <a:rPr lang="ru-RU" sz="5400" baseline="30000" dirty="0" smtClean="0"/>
              <a:t>2</a:t>
            </a:r>
            <a:endParaRPr lang="ru-RU" sz="5400" dirty="0"/>
          </a:p>
        </p:txBody>
      </p:sp>
      <p:pic>
        <p:nvPicPr>
          <p:cNvPr id="7" name="Picture 10" descr="C:\Program Files\Microsoft Office\Media\CntCD1\Animated\j0236531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72490" y="6037266"/>
            <a:ext cx="671510" cy="820734"/>
          </a:xfrm>
          <a:prstGeom prst="rect">
            <a:avLst/>
          </a:prstGeom>
          <a:noFill/>
        </p:spPr>
      </p:pic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1"/>
      <p:bldP spid="3" grpId="0" build="p"/>
      <p:bldP spid="9" grpId="0"/>
      <p:bldP spid="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Միանդամը աստիճան բարձրացնել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00369"/>
          </a:xfrm>
        </p:spPr>
        <p:txBody>
          <a:bodyPr>
            <a:normAutofit/>
          </a:bodyPr>
          <a:lstStyle/>
          <a:p>
            <a:r>
              <a:rPr lang="en-US" dirty="0" smtClean="0"/>
              <a:t>Միանդամը աստիճան բարձրացնելու համար պետք է </a:t>
            </a:r>
            <a:endParaRPr lang="ru-RU" dirty="0" smtClean="0"/>
          </a:p>
          <a:p>
            <a:pPr lvl="2"/>
            <a:r>
              <a:rPr lang="hy-AM" sz="3200" dirty="0" smtClean="0">
                <a:solidFill>
                  <a:srgbClr val="0070C0"/>
                </a:solidFill>
              </a:rPr>
              <a:t>Ն</a:t>
            </a:r>
            <a:r>
              <a:rPr lang="en-US" sz="3200" dirty="0" smtClean="0">
                <a:solidFill>
                  <a:srgbClr val="0070C0"/>
                </a:solidFill>
              </a:rPr>
              <a:t>ույն աստիճան բարձրացնել յուրաքանչյուր արտադրիչը</a:t>
            </a:r>
            <a:endParaRPr lang="ru-RU" sz="3200" dirty="0" smtClean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4286256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(-0,2а</a:t>
            </a:r>
            <a:r>
              <a:rPr lang="ru-RU" sz="3600" b="1" baseline="30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х</a:t>
            </a:r>
            <a:r>
              <a:rPr lang="ru-RU" sz="3600" b="1" baseline="30000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у)</a:t>
            </a:r>
            <a:r>
              <a:rPr lang="ru-RU" sz="3600" b="1" baseline="30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1736" y="4282867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59BF41"/>
                </a:solidFill>
              </a:rPr>
              <a:t>(-0,2)</a:t>
            </a:r>
            <a:r>
              <a:rPr lang="ru-RU" sz="3600" b="1" baseline="30000" dirty="0" smtClean="0">
                <a:solidFill>
                  <a:srgbClr val="59BF41"/>
                </a:solidFill>
              </a:rPr>
              <a:t>3 </a:t>
            </a:r>
            <a:r>
              <a:rPr lang="ru-RU" sz="3600" b="1" dirty="0" smtClean="0">
                <a:solidFill>
                  <a:srgbClr val="7030A0"/>
                </a:solidFill>
              </a:rPr>
              <a:t>(а</a:t>
            </a:r>
            <a:r>
              <a:rPr lang="ru-RU" sz="3600" b="1" baseline="30000" dirty="0" smtClean="0">
                <a:solidFill>
                  <a:srgbClr val="7030A0"/>
                </a:solidFill>
              </a:rPr>
              <a:t>3</a:t>
            </a:r>
            <a:r>
              <a:rPr lang="ru-RU" sz="3600" b="1" dirty="0" smtClean="0">
                <a:solidFill>
                  <a:srgbClr val="7030A0"/>
                </a:solidFill>
              </a:rPr>
              <a:t>)</a:t>
            </a:r>
            <a:r>
              <a:rPr lang="ru-RU" sz="3600" b="1" baseline="30000" dirty="0" smtClean="0">
                <a:solidFill>
                  <a:srgbClr val="7030A0"/>
                </a:solidFill>
              </a:rPr>
              <a:t>3 </a:t>
            </a:r>
            <a:r>
              <a:rPr lang="ru-RU" sz="3600" b="1" dirty="0" smtClean="0">
                <a:solidFill>
                  <a:srgbClr val="C00000"/>
                </a:solidFill>
              </a:rPr>
              <a:t>(х</a:t>
            </a:r>
            <a:r>
              <a:rPr lang="ru-RU" sz="3600" b="1" baseline="30000" dirty="0" smtClean="0">
                <a:solidFill>
                  <a:srgbClr val="C00000"/>
                </a:solidFill>
              </a:rPr>
              <a:t>4</a:t>
            </a:r>
            <a:r>
              <a:rPr lang="ru-RU" sz="3600" b="1" dirty="0" smtClean="0">
                <a:solidFill>
                  <a:srgbClr val="C00000"/>
                </a:solidFill>
              </a:rPr>
              <a:t>)</a:t>
            </a:r>
            <a:r>
              <a:rPr lang="ru-RU" sz="3600" b="1" baseline="30000" dirty="0" smtClean="0">
                <a:solidFill>
                  <a:srgbClr val="C00000"/>
                </a:solidFill>
              </a:rPr>
              <a:t>3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(у)</a:t>
            </a:r>
            <a:r>
              <a:rPr lang="ru-RU" sz="3600" b="1" baseline="30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00794" y="4286256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59BF41"/>
                </a:solidFill>
              </a:rPr>
              <a:t>-0,008</a:t>
            </a:r>
            <a:r>
              <a:rPr lang="ru-RU" sz="3600" b="1" dirty="0" smtClean="0">
                <a:solidFill>
                  <a:srgbClr val="7030A0"/>
                </a:solidFill>
              </a:rPr>
              <a:t>а</a:t>
            </a:r>
            <a:r>
              <a:rPr lang="ru-RU" sz="3600" b="1" baseline="30000" dirty="0" smtClean="0">
                <a:solidFill>
                  <a:srgbClr val="7030A0"/>
                </a:solidFill>
              </a:rPr>
              <a:t>9</a:t>
            </a:r>
            <a:r>
              <a:rPr lang="ru-RU" sz="3600" b="1" dirty="0" smtClean="0">
                <a:solidFill>
                  <a:srgbClr val="C00000"/>
                </a:solidFill>
              </a:rPr>
              <a:t>х</a:t>
            </a:r>
            <a:r>
              <a:rPr lang="ru-RU" sz="3600" b="1" baseline="30000" dirty="0" smtClean="0">
                <a:solidFill>
                  <a:srgbClr val="C00000"/>
                </a:solidFill>
              </a:rPr>
              <a:t>12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у</a:t>
            </a:r>
            <a:r>
              <a:rPr lang="ru-RU" sz="3600" b="1" baseline="30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Picture 10" descr="C:\Program Files\Microsoft Office\Media\CntCD1\Animated\j0236531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72490" y="6037266"/>
            <a:ext cx="671510" cy="820734"/>
          </a:xfrm>
          <a:prstGeom prst="rect">
            <a:avLst/>
          </a:prstGeom>
          <a:noFill/>
        </p:spPr>
      </p:pic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10" grpId="0"/>
      <p:bldP spid="1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92869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Բազմանդամ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1828800"/>
          </a:xfrm>
        </p:spPr>
        <p:txBody>
          <a:bodyPr/>
          <a:lstStyle/>
          <a:p>
            <a:r>
              <a:rPr lang="en-US" dirty="0" smtClean="0"/>
              <a:t>Միանդամների հանրահաշվական գումարը կոչվում է բազմանդամ</a:t>
            </a:r>
            <a:endParaRPr lang="ru-RU" dirty="0" smtClean="0"/>
          </a:p>
          <a:p>
            <a:r>
              <a:rPr lang="en-US" b="1" dirty="0" smtClean="0">
                <a:solidFill>
                  <a:srgbClr val="0E1EB8"/>
                </a:solidFill>
              </a:rPr>
              <a:t>2a+b;      x</a:t>
            </a:r>
            <a:r>
              <a:rPr lang="en-US" b="1" baseline="30000" dirty="0" smtClean="0">
                <a:solidFill>
                  <a:srgbClr val="0E1EB8"/>
                </a:solidFill>
              </a:rPr>
              <a:t>5</a:t>
            </a:r>
            <a:r>
              <a:rPr lang="en-US" b="1" dirty="0" smtClean="0">
                <a:solidFill>
                  <a:srgbClr val="0E1EB8"/>
                </a:solidFill>
              </a:rPr>
              <a:t>+x</a:t>
            </a:r>
            <a:r>
              <a:rPr lang="en-US" b="1" baseline="30000" dirty="0" smtClean="0">
                <a:solidFill>
                  <a:srgbClr val="0E1EB8"/>
                </a:solidFill>
              </a:rPr>
              <a:t>4</a:t>
            </a:r>
            <a:r>
              <a:rPr lang="en-US" b="1" dirty="0" smtClean="0">
                <a:solidFill>
                  <a:srgbClr val="0E1EB8"/>
                </a:solidFill>
              </a:rPr>
              <a:t>+x</a:t>
            </a:r>
            <a:r>
              <a:rPr lang="en-US" b="1" baseline="30000" dirty="0" smtClean="0">
                <a:solidFill>
                  <a:srgbClr val="0E1EB8"/>
                </a:solidFill>
              </a:rPr>
              <a:t>3</a:t>
            </a:r>
            <a:r>
              <a:rPr lang="en-US" b="1" dirty="0" smtClean="0">
                <a:solidFill>
                  <a:srgbClr val="0E1EB8"/>
                </a:solidFill>
              </a:rPr>
              <a:t>-2;   5a</a:t>
            </a:r>
            <a:r>
              <a:rPr lang="en-US" b="1" baseline="30000" dirty="0" smtClean="0">
                <a:solidFill>
                  <a:srgbClr val="0E1EB8"/>
                </a:solidFill>
              </a:rPr>
              <a:t>2</a:t>
            </a:r>
            <a:r>
              <a:rPr lang="en-US" b="1" dirty="0" smtClean="0">
                <a:solidFill>
                  <a:srgbClr val="0E1EB8"/>
                </a:solidFill>
              </a:rPr>
              <a:t>b-3ab</a:t>
            </a:r>
            <a:r>
              <a:rPr lang="en-US" b="1" baseline="30000" dirty="0" smtClean="0">
                <a:solidFill>
                  <a:srgbClr val="0E1EB8"/>
                </a:solidFill>
              </a:rPr>
              <a:t>2</a:t>
            </a:r>
            <a:r>
              <a:rPr lang="en-US" b="1" dirty="0" smtClean="0">
                <a:solidFill>
                  <a:srgbClr val="0E1EB8"/>
                </a:solidFill>
              </a:rPr>
              <a:t>-3ab</a:t>
            </a:r>
            <a:r>
              <a:rPr lang="en-US" b="1" baseline="30000" dirty="0" smtClean="0">
                <a:solidFill>
                  <a:srgbClr val="0E1EB8"/>
                </a:solidFill>
              </a:rPr>
              <a:t>2</a:t>
            </a:r>
            <a:r>
              <a:rPr lang="en-US" b="1" dirty="0" smtClean="0">
                <a:solidFill>
                  <a:srgbClr val="0E1EB8"/>
                </a:solidFill>
              </a:rPr>
              <a:t>+7c</a:t>
            </a:r>
            <a:endParaRPr lang="ru-RU" b="1" dirty="0">
              <a:solidFill>
                <a:srgbClr val="0E1EB8"/>
              </a:solidFill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28596" y="2928934"/>
            <a:ext cx="8229600" cy="2786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Միանդամների քանակով էլ կկոչվի</a:t>
            </a:r>
            <a:endParaRPr lang="ru-RU" sz="3200" noProof="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i="1" noProof="0" dirty="0" smtClean="0"/>
              <a:t>երկանդամ</a:t>
            </a:r>
            <a:endParaRPr lang="ru-RU" sz="3200" i="1" noProof="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i="1" dirty="0" smtClean="0"/>
              <a:t>եռանդամ</a:t>
            </a:r>
            <a:endParaRPr lang="ru-RU" sz="3200" i="1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i="1" noProof="0" dirty="0" smtClean="0"/>
              <a:t>քառանդամ…. 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6143644"/>
            <a:ext cx="121444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3х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+100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572264" y="5357826"/>
            <a:ext cx="1714512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-23р</a:t>
            </a:r>
            <a:r>
              <a:rPr lang="ru-RU" sz="2400" baseline="30000" dirty="0" smtClean="0"/>
              <a:t>25</a:t>
            </a:r>
            <a:r>
              <a:rPr lang="ru-RU" sz="2400" dirty="0" smtClean="0"/>
              <a:t>-0,41</a:t>
            </a:r>
            <a:r>
              <a:rPr lang="en-US" sz="2400" dirty="0" smtClean="0"/>
              <a:t>t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286116" y="5572140"/>
            <a:ext cx="2071702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-0,42х</a:t>
            </a:r>
            <a:r>
              <a:rPr lang="ru-RU" sz="2400" baseline="30000" dirty="0" smtClean="0"/>
              <a:t>5</a:t>
            </a:r>
            <a:r>
              <a:rPr lang="ru-RU" sz="2400" dirty="0" smtClean="0"/>
              <a:t>+15у</a:t>
            </a:r>
            <a:r>
              <a:rPr lang="ru-RU" sz="2400" baseline="30000" dirty="0" smtClean="0"/>
              <a:t>3</a:t>
            </a:r>
            <a:r>
              <a:rPr lang="ru-RU" sz="2400" dirty="0" smtClean="0"/>
              <a:t>-1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143636" y="6215082"/>
            <a:ext cx="2071702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28а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-5с</a:t>
            </a:r>
            <a:r>
              <a:rPr lang="ru-RU" sz="2400" baseline="30000" dirty="0" smtClean="0"/>
              <a:t>4</a:t>
            </a:r>
            <a:r>
              <a:rPr lang="ru-RU" sz="2400" dirty="0" smtClean="0"/>
              <a:t>+12у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357686" y="6143644"/>
            <a:ext cx="150554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dk1"/>
                </a:solidFill>
              </a:rPr>
              <a:t>x</a:t>
            </a:r>
            <a:r>
              <a:rPr lang="en-US" sz="2400" baseline="30000" dirty="0" smtClean="0">
                <a:solidFill>
                  <a:schemeClr val="dk1"/>
                </a:solidFill>
              </a:rPr>
              <a:t>5</a:t>
            </a:r>
            <a:r>
              <a:rPr lang="en-US" sz="2400" dirty="0" smtClean="0">
                <a:solidFill>
                  <a:schemeClr val="dk1"/>
                </a:solidFill>
              </a:rPr>
              <a:t>+x</a:t>
            </a:r>
            <a:r>
              <a:rPr lang="en-US" sz="2400" baseline="30000" dirty="0" smtClean="0"/>
              <a:t>4</a:t>
            </a:r>
            <a:r>
              <a:rPr lang="en-US" sz="2400" dirty="0" smtClean="0">
                <a:solidFill>
                  <a:schemeClr val="dk1"/>
                </a:solidFill>
              </a:rPr>
              <a:t>+x</a:t>
            </a:r>
            <a:r>
              <a:rPr lang="en-US" sz="2400" baseline="30000" dirty="0" smtClean="0"/>
              <a:t>3</a:t>
            </a:r>
            <a:r>
              <a:rPr lang="en-US" sz="2400" dirty="0" smtClean="0">
                <a:solidFill>
                  <a:schemeClr val="dk1"/>
                </a:solidFill>
              </a:rPr>
              <a:t>-2</a:t>
            </a:r>
            <a:endParaRPr lang="ru-RU" sz="2400" dirty="0" smtClean="0">
              <a:solidFill>
                <a:schemeClr val="dk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2844" y="5500702"/>
            <a:ext cx="271621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400" dirty="0" smtClean="0"/>
              <a:t>5a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b-3ab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-3ab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+7c</a:t>
            </a:r>
            <a:endParaRPr lang="ru-RU" sz="2400" dirty="0" smtClean="0"/>
          </a:p>
        </p:txBody>
      </p:sp>
      <p:pic>
        <p:nvPicPr>
          <p:cNvPr id="11" name="Picture 11" descr="C:\Program Files\Microsoft Office\Media\CntCD1\Animated\j025450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29652" y="6143652"/>
            <a:ext cx="714348" cy="714348"/>
          </a:xfrm>
          <a:prstGeom prst="rect">
            <a:avLst/>
          </a:prstGeom>
          <a:noFill/>
        </p:spPr>
      </p:pic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0.39896 -0.0520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-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81481E-6 L 0.01962 -0.1465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-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1481E-6 L -0.34392 -0.199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85185E-6 L 0.59184 -0.3243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07407E-6 L 0.25191 -0.1444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-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81481E-6 L -0.04097 -0.2402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-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884</Words>
  <Application>Microsoft Office PowerPoint</Application>
  <PresentationFormat>On-screen Show (4:3)</PresentationFormat>
  <Paragraphs>269</Paragraphs>
  <Slides>23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Тема Office</vt:lpstr>
      <vt:lpstr>Формула</vt:lpstr>
      <vt:lpstr>Միանդամ և բազմանդամ</vt:lpstr>
      <vt:lpstr>Slide 2</vt:lpstr>
      <vt:lpstr>Թվերի, տառերի, նրանց աստիճանների արտադրյալը կոչվում է միանդամ</vt:lpstr>
      <vt:lpstr>Միանդամի կատարյալ տեսք</vt:lpstr>
      <vt:lpstr>Միանդամի արժեքը</vt:lpstr>
      <vt:lpstr>Միանդամների գումարը</vt:lpstr>
      <vt:lpstr>Միանդամների արտադրյալը</vt:lpstr>
      <vt:lpstr>Միանդամը աստիճան բարձրացնել</vt:lpstr>
      <vt:lpstr>Բազմանդամ</vt:lpstr>
      <vt:lpstr>Բազմանդամների գումարը</vt:lpstr>
      <vt:lpstr>Բազմանդամների տարբերություն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2014-10-30T10:11:28Z</dcterms:created>
  <dcterms:modified xsi:type="dcterms:W3CDTF">2015-10-01T07:19:53Z</dcterms:modified>
</cp:coreProperties>
</file>