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47" r:id="rId1"/>
  </p:sldMasterIdLst>
  <p:notesMasterIdLst>
    <p:notesMasterId r:id="rId26"/>
  </p:notesMasterIdLst>
  <p:sldIdLst>
    <p:sldId id="284" r:id="rId2"/>
    <p:sldId id="285" r:id="rId3"/>
    <p:sldId id="257" r:id="rId4"/>
    <p:sldId id="258" r:id="rId5"/>
    <p:sldId id="272" r:id="rId6"/>
    <p:sldId id="260" r:id="rId7"/>
    <p:sldId id="259" r:id="rId8"/>
    <p:sldId id="262" r:id="rId9"/>
    <p:sldId id="261" r:id="rId10"/>
    <p:sldId id="266" r:id="rId11"/>
    <p:sldId id="263" r:id="rId12"/>
    <p:sldId id="265" r:id="rId13"/>
    <p:sldId id="283" r:id="rId14"/>
    <p:sldId id="271" r:id="rId15"/>
    <p:sldId id="267" r:id="rId16"/>
    <p:sldId id="268" r:id="rId17"/>
    <p:sldId id="269" r:id="rId18"/>
    <p:sldId id="287" r:id="rId19"/>
    <p:sldId id="273" r:id="rId20"/>
    <p:sldId id="282" r:id="rId21"/>
    <p:sldId id="274" r:id="rId22"/>
    <p:sldId id="277" r:id="rId23"/>
    <p:sldId id="276" r:id="rId24"/>
    <p:sldId id="286" r:id="rId2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FEFF"/>
    <a:srgbClr val="D9D9FF"/>
    <a:srgbClr val="9933FF"/>
    <a:srgbClr val="D6F49A"/>
    <a:srgbClr val="D4F397"/>
    <a:srgbClr val="FFFF99"/>
    <a:srgbClr val="66FFFF"/>
    <a:srgbClr val="FF99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32" y="12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Relationship Id="rId9" Type="http://schemas.openxmlformats.org/officeDocument/2006/relationships/image" Target="../media/image3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6" Type="http://schemas.openxmlformats.org/officeDocument/2006/relationships/image" Target="../media/image52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3" Type="http://schemas.openxmlformats.org/officeDocument/2006/relationships/image" Target="../media/image58.wmf"/><Relationship Id="rId7" Type="http://schemas.openxmlformats.org/officeDocument/2006/relationships/image" Target="../media/image62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6" Type="http://schemas.openxmlformats.org/officeDocument/2006/relationships/image" Target="../media/image61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7" Type="http://schemas.openxmlformats.org/officeDocument/2006/relationships/image" Target="../media/image70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6" Type="http://schemas.openxmlformats.org/officeDocument/2006/relationships/image" Target="../media/image69.wmf"/><Relationship Id="rId5" Type="http://schemas.openxmlformats.org/officeDocument/2006/relationships/image" Target="../media/image68.wmf"/><Relationship Id="rId4" Type="http://schemas.openxmlformats.org/officeDocument/2006/relationships/image" Target="../media/image6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7" Type="http://schemas.openxmlformats.org/officeDocument/2006/relationships/image" Target="../media/image70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6" Type="http://schemas.openxmlformats.org/officeDocument/2006/relationships/image" Target="../media/image68.wmf"/><Relationship Id="rId5" Type="http://schemas.openxmlformats.org/officeDocument/2006/relationships/image" Target="../media/image69.wmf"/><Relationship Id="rId4" Type="http://schemas.openxmlformats.org/officeDocument/2006/relationships/image" Target="../media/image67.w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2.wmf"/><Relationship Id="rId1" Type="http://schemas.openxmlformats.org/officeDocument/2006/relationships/image" Target="../media/image7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9108172-3BDD-4BB7-8852-D6FBBF4C0EBC}" type="datetimeFigureOut">
              <a:rPr lang="ru-RU"/>
              <a:pPr>
                <a:defRPr/>
              </a:pPr>
              <a:t>25/09/15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113E356-2DB0-417C-BB8E-1AE792525D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765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A797B69-0E91-46DE-880A-06DE963AEB66}" type="slidenum">
              <a:rPr lang="ru-RU" smtClean="0"/>
              <a:pPr/>
              <a:t>1</a:t>
            </a:fld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686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B86DF3D-AA0A-4E1F-A444-A5F246322640}" type="slidenum">
              <a:rPr lang="ru-RU" smtClean="0"/>
              <a:pPr/>
              <a:t>10</a:t>
            </a:fld>
            <a:endParaRPr lang="ru-R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C5D54A9-01D5-41A1-8955-08C1827915C1}" type="slidenum">
              <a:rPr lang="ru-RU" smtClean="0"/>
              <a:pPr/>
              <a:t>11</a:t>
            </a:fld>
            <a:endParaRPr lang="ru-R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83CD87D-3634-41AB-8B8C-A8085B6C2683}" type="slidenum">
              <a:rPr lang="ru-RU" smtClean="0"/>
              <a:pPr/>
              <a:t>12</a:t>
            </a:fld>
            <a:endParaRPr lang="ru-R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994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EA0C613-0B1D-4624-B918-7CDFED0F0382}" type="slidenum">
              <a:rPr lang="ru-RU" smtClean="0"/>
              <a:pPr/>
              <a:t>13</a:t>
            </a:fld>
            <a:endParaRPr lang="ru-RU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56BD9E-1E1C-4835-87D6-E53A26ADA1D6}" type="slidenum">
              <a:rPr lang="ru-RU" smtClean="0"/>
              <a:pPr/>
              <a:t>14</a:t>
            </a:fld>
            <a:endParaRPr lang="ru-RU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198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881DC96-FCBB-4543-B708-69EDF86EC2B7}" type="slidenum">
              <a:rPr lang="ru-RU" smtClean="0"/>
              <a:pPr/>
              <a:t>15</a:t>
            </a:fld>
            <a:endParaRPr lang="ru-RU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30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9A48AE5-C24A-4205-8542-CC67ADA91410}" type="slidenum">
              <a:rPr lang="ru-RU" smtClean="0"/>
              <a:pPr/>
              <a:t>16</a:t>
            </a:fld>
            <a:endParaRPr lang="ru-RU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403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5100B09-DEC6-4EF6-98A0-656A74A4A24F}" type="slidenum">
              <a:rPr lang="ru-RU" smtClean="0"/>
              <a:pPr/>
              <a:t>17</a:t>
            </a:fld>
            <a:endParaRPr lang="ru-RU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50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401B69F-33B0-43DD-B8C7-0CCA8D459092}" type="slidenum">
              <a:rPr lang="ru-RU" smtClean="0"/>
              <a:pPr/>
              <a:t>18</a:t>
            </a:fld>
            <a:endParaRPr lang="ru-RU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60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71DC4B0-03AC-483C-8E1C-EDFBF082CC96}" type="slidenum">
              <a:rPr lang="ru-RU" smtClean="0"/>
              <a:pPr/>
              <a:t>19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867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C8249A8-0FBD-47EC-9DD7-6AD0D552456B}" type="slidenum">
              <a:rPr lang="ru-RU" smtClean="0"/>
              <a:pPr/>
              <a:t>2</a:t>
            </a:fld>
            <a:endParaRPr lang="ru-RU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71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D37AAF8-71CB-4415-8024-CD2C74BC605F}" type="slidenum">
              <a:rPr lang="ru-RU" smtClean="0"/>
              <a:pPr/>
              <a:t>20</a:t>
            </a:fld>
            <a:endParaRPr lang="ru-RU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81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3D1EB4-EAF4-4359-A57E-06B4835FD8AB}" type="slidenum">
              <a:rPr lang="ru-RU" smtClean="0"/>
              <a:pPr/>
              <a:t>21</a:t>
            </a:fld>
            <a:endParaRPr lang="ru-RU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91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32B77E7-D900-4363-84D0-1040A465F769}" type="slidenum">
              <a:rPr lang="ru-RU" smtClean="0"/>
              <a:pPr/>
              <a:t>22</a:t>
            </a:fld>
            <a:endParaRPr lang="ru-RU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01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EFFE74-327B-4F94-9159-58C935F9F6C0}" type="slidenum">
              <a:rPr lang="ru-RU" smtClean="0"/>
              <a:pPr/>
              <a:t>23</a:t>
            </a:fld>
            <a:endParaRPr lang="ru-RU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120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D11EFE8-D8DC-496D-8CD5-3A4FE10970BA}" type="slidenum">
              <a:rPr lang="ru-RU" smtClean="0"/>
              <a:pPr/>
              <a:t>24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DD4BEBE-BEAC-492F-BF2E-2F4C9ABF4675}" type="slidenum">
              <a:rPr lang="ru-RU" smtClean="0"/>
              <a:pPr/>
              <a:t>3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950084A-DFB4-481E-9F48-6F2C097CCA47}" type="slidenum">
              <a:rPr lang="ru-RU" smtClean="0"/>
              <a:pPr/>
              <a:t>4</a:t>
            </a:fld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17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92BBC53-4236-4826-A550-02A887BC412E}" type="slidenum">
              <a:rPr lang="ru-RU" smtClean="0"/>
              <a:pPr/>
              <a:t>5</a:t>
            </a:fld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909DA9B-F630-436A-876F-9AC599B1E7FF}" type="slidenum">
              <a:rPr lang="ru-RU" smtClean="0"/>
              <a:pPr/>
              <a:t>6</a:t>
            </a:fld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D0EF37-D31E-4007-8519-7144783F182C}" type="slidenum">
              <a:rPr lang="ru-RU" smtClean="0"/>
              <a:pPr/>
              <a:t>7</a:t>
            </a:fld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482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60D24DD-F251-4B7A-A0B1-3C53B037FC4A}" type="slidenum">
              <a:rPr lang="ru-RU" smtClean="0"/>
              <a:pPr/>
              <a:t>8</a:t>
            </a:fld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58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11B2C36-BD01-4232-A9C1-4844C28BFD9C}" type="slidenum">
              <a:rPr lang="ru-RU" smtClean="0"/>
              <a:pPr/>
              <a:t>9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B459D-A048-42DE-A397-00B13A46CA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619387-63B3-43AD-A8FC-D65AA6222D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C0BA98-D4BD-4865-8F1D-FFAE3F4B38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18C6B-27B8-46DC-B451-72ADDA08BF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27EF38-91B2-4C89-9015-C608C94E8B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7531DD-0DD2-4AA0-8E7E-CF2BD77A70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D2AF4-2F10-4EDD-9FCA-B7879B2B92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C631E-688B-4C89-A260-BCF0632C69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15DA4-1816-40DD-AA44-943F69414B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AFB5B2-5CD3-4130-8E4F-3A2EBBA84E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39921-6EA1-4701-BFE8-E64C4A8C79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253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3699FC3-9049-47C2-BA6E-B87C0A742D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slide" Target="slide2.xml"/><Relationship Id="rId5" Type="http://schemas.openxmlformats.org/officeDocument/2006/relationships/oleObject" Target="../embeddings/oleObject26.bin"/><Relationship Id="rId4" Type="http://schemas.openxmlformats.org/officeDocument/2006/relationships/oleObject" Target="../embeddings/oleObject2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5" Type="http://schemas.openxmlformats.org/officeDocument/2006/relationships/slide" Target="slide2.xml"/><Relationship Id="rId4" Type="http://schemas.openxmlformats.org/officeDocument/2006/relationships/oleObject" Target="../embeddings/oleObject2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slide" Target="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0.bin"/><Relationship Id="rId5" Type="http://schemas.openxmlformats.org/officeDocument/2006/relationships/oleObject" Target="../embeddings/oleObject29.bin"/><Relationship Id="rId4" Type="http://schemas.openxmlformats.org/officeDocument/2006/relationships/oleObject" Target="../embeddings/oleObject28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slide" Target="slide2.xml"/><Relationship Id="rId3" Type="http://schemas.openxmlformats.org/officeDocument/2006/relationships/notesSlide" Target="../notesSlides/notesSlide13.xml"/><Relationship Id="rId7" Type="http://schemas.openxmlformats.org/officeDocument/2006/relationships/oleObject" Target="../embeddings/oleObject34.bin"/><Relationship Id="rId12" Type="http://schemas.openxmlformats.org/officeDocument/2006/relationships/oleObject" Target="../embeddings/oleObject3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3.bin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2.bin"/><Relationship Id="rId10" Type="http://schemas.openxmlformats.org/officeDocument/2006/relationships/oleObject" Target="../embeddings/oleObject37.bin"/><Relationship Id="rId4" Type="http://schemas.openxmlformats.org/officeDocument/2006/relationships/oleObject" Target="../embeddings/oleObject31.bin"/><Relationship Id="rId9" Type="http://schemas.openxmlformats.org/officeDocument/2006/relationships/oleObject" Target="../embeddings/oleObject36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3" Type="http://schemas.openxmlformats.org/officeDocument/2006/relationships/notesSlide" Target="../notesSlides/notesSlide14.xml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42.bin"/><Relationship Id="rId5" Type="http://schemas.openxmlformats.org/officeDocument/2006/relationships/oleObject" Target="../embeddings/oleObject41.bin"/><Relationship Id="rId10" Type="http://schemas.openxmlformats.org/officeDocument/2006/relationships/slide" Target="slide2.xml"/><Relationship Id="rId4" Type="http://schemas.openxmlformats.org/officeDocument/2006/relationships/oleObject" Target="../embeddings/oleObject40.bin"/><Relationship Id="rId9" Type="http://schemas.openxmlformats.org/officeDocument/2006/relationships/oleObject" Target="../embeddings/oleObject45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7" Type="http://schemas.openxmlformats.org/officeDocument/2006/relationships/slide" Target="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48.bin"/><Relationship Id="rId5" Type="http://schemas.openxmlformats.org/officeDocument/2006/relationships/oleObject" Target="../embeddings/oleObject47.bin"/><Relationship Id="rId4" Type="http://schemas.openxmlformats.org/officeDocument/2006/relationships/oleObject" Target="../embeddings/oleObject46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slide" Target="slide2.xml"/><Relationship Id="rId5" Type="http://schemas.openxmlformats.org/officeDocument/2006/relationships/oleObject" Target="../embeddings/oleObject50.bin"/><Relationship Id="rId4" Type="http://schemas.openxmlformats.org/officeDocument/2006/relationships/oleObject" Target="../embeddings/oleObject49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3" Type="http://schemas.openxmlformats.org/officeDocument/2006/relationships/notesSlide" Target="../notesSlides/notesSlide17.xml"/><Relationship Id="rId7" Type="http://schemas.openxmlformats.org/officeDocument/2006/relationships/oleObject" Target="../embeddings/oleObject5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53.bin"/><Relationship Id="rId5" Type="http://schemas.openxmlformats.org/officeDocument/2006/relationships/oleObject" Target="../embeddings/oleObject52.bin"/><Relationship Id="rId10" Type="http://schemas.openxmlformats.org/officeDocument/2006/relationships/slide" Target="slide2.xml"/><Relationship Id="rId4" Type="http://schemas.openxmlformats.org/officeDocument/2006/relationships/oleObject" Target="../embeddings/oleObject51.bin"/><Relationship Id="rId9" Type="http://schemas.openxmlformats.org/officeDocument/2006/relationships/oleObject" Target="../embeddings/oleObject56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7" Type="http://schemas.openxmlformats.org/officeDocument/2006/relationships/slide" Target="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59.bin"/><Relationship Id="rId5" Type="http://schemas.openxmlformats.org/officeDocument/2006/relationships/oleObject" Target="../embeddings/oleObject58.bin"/><Relationship Id="rId4" Type="http://schemas.openxmlformats.org/officeDocument/2006/relationships/oleObject" Target="../embeddings/oleObject57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slide" Target="slide2.xml"/><Relationship Id="rId5" Type="http://schemas.openxmlformats.org/officeDocument/2006/relationships/oleObject" Target="../embeddings/oleObject61.bin"/><Relationship Id="rId4" Type="http://schemas.openxmlformats.org/officeDocument/2006/relationships/oleObject" Target="../embeddings/oleObject60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3.xml"/><Relationship Id="rId18" Type="http://schemas.openxmlformats.org/officeDocument/2006/relationships/slide" Target="slide18.xml"/><Relationship Id="rId3" Type="http://schemas.openxmlformats.org/officeDocument/2006/relationships/slide" Target="slide3.xml"/><Relationship Id="rId21" Type="http://schemas.openxmlformats.org/officeDocument/2006/relationships/slide" Target="slide21.xml"/><Relationship Id="rId7" Type="http://schemas.openxmlformats.org/officeDocument/2006/relationships/slide" Target="slide8.xml"/><Relationship Id="rId12" Type="http://schemas.openxmlformats.org/officeDocument/2006/relationships/slide" Target="slide12.xml"/><Relationship Id="rId17" Type="http://schemas.openxmlformats.org/officeDocument/2006/relationships/slide" Target="slide17.xml"/><Relationship Id="rId2" Type="http://schemas.openxmlformats.org/officeDocument/2006/relationships/notesSlide" Target="../notesSlides/notesSlide2.xml"/><Relationship Id="rId16" Type="http://schemas.openxmlformats.org/officeDocument/2006/relationships/slide" Target="slide16.xml"/><Relationship Id="rId20" Type="http://schemas.openxmlformats.org/officeDocument/2006/relationships/slide" Target="slide20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11" Type="http://schemas.openxmlformats.org/officeDocument/2006/relationships/slide" Target="slide11.xml"/><Relationship Id="rId24" Type="http://schemas.openxmlformats.org/officeDocument/2006/relationships/slide" Target="slide24.xml"/><Relationship Id="rId5" Type="http://schemas.openxmlformats.org/officeDocument/2006/relationships/slide" Target="slide5.xml"/><Relationship Id="rId15" Type="http://schemas.openxmlformats.org/officeDocument/2006/relationships/slide" Target="slide15.xml"/><Relationship Id="rId23" Type="http://schemas.openxmlformats.org/officeDocument/2006/relationships/slide" Target="slide23.xml"/><Relationship Id="rId10" Type="http://schemas.openxmlformats.org/officeDocument/2006/relationships/slide" Target="slide10.xml"/><Relationship Id="rId19" Type="http://schemas.openxmlformats.org/officeDocument/2006/relationships/slide" Target="slide19.xml"/><Relationship Id="rId4" Type="http://schemas.openxmlformats.org/officeDocument/2006/relationships/slide" Target="slide4.xml"/><Relationship Id="rId9" Type="http://schemas.openxmlformats.org/officeDocument/2006/relationships/slide" Target="slide7.xml"/><Relationship Id="rId14" Type="http://schemas.openxmlformats.org/officeDocument/2006/relationships/slide" Target="slide14.xml"/><Relationship Id="rId22" Type="http://schemas.openxmlformats.org/officeDocument/2006/relationships/slide" Target="slide2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6.bin"/><Relationship Id="rId3" Type="http://schemas.openxmlformats.org/officeDocument/2006/relationships/notesSlide" Target="../notesSlides/notesSlide20.xml"/><Relationship Id="rId7" Type="http://schemas.openxmlformats.org/officeDocument/2006/relationships/oleObject" Target="../embeddings/oleObject65.bin"/><Relationship Id="rId12" Type="http://schemas.openxmlformats.org/officeDocument/2006/relationships/slide" Target="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64.bin"/><Relationship Id="rId11" Type="http://schemas.openxmlformats.org/officeDocument/2006/relationships/oleObject" Target="../embeddings/oleObject69.bin"/><Relationship Id="rId5" Type="http://schemas.openxmlformats.org/officeDocument/2006/relationships/oleObject" Target="../embeddings/oleObject63.bin"/><Relationship Id="rId10" Type="http://schemas.openxmlformats.org/officeDocument/2006/relationships/oleObject" Target="../embeddings/oleObject68.bin"/><Relationship Id="rId4" Type="http://schemas.openxmlformats.org/officeDocument/2006/relationships/oleObject" Target="../embeddings/oleObject62.bin"/><Relationship Id="rId9" Type="http://schemas.openxmlformats.org/officeDocument/2006/relationships/oleObject" Target="../embeddings/oleObject67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4.bin"/><Relationship Id="rId3" Type="http://schemas.openxmlformats.org/officeDocument/2006/relationships/notesSlide" Target="../notesSlides/notesSlide21.xml"/><Relationship Id="rId7" Type="http://schemas.openxmlformats.org/officeDocument/2006/relationships/oleObject" Target="../embeddings/oleObject7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72.bin"/><Relationship Id="rId11" Type="http://schemas.openxmlformats.org/officeDocument/2006/relationships/slide" Target="slide2.xml"/><Relationship Id="rId5" Type="http://schemas.openxmlformats.org/officeDocument/2006/relationships/oleObject" Target="../embeddings/oleObject71.bin"/><Relationship Id="rId10" Type="http://schemas.openxmlformats.org/officeDocument/2006/relationships/oleObject" Target="../embeddings/oleObject76.bin"/><Relationship Id="rId4" Type="http://schemas.openxmlformats.org/officeDocument/2006/relationships/oleObject" Target="../embeddings/oleObject70.bin"/><Relationship Id="rId9" Type="http://schemas.openxmlformats.org/officeDocument/2006/relationships/oleObject" Target="../embeddings/oleObject75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1.bin"/><Relationship Id="rId3" Type="http://schemas.openxmlformats.org/officeDocument/2006/relationships/notesSlide" Target="../notesSlides/notesSlide22.xml"/><Relationship Id="rId7" Type="http://schemas.openxmlformats.org/officeDocument/2006/relationships/oleObject" Target="../embeddings/oleObject80.bin"/><Relationship Id="rId12" Type="http://schemas.openxmlformats.org/officeDocument/2006/relationships/slide" Target="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79.bin"/><Relationship Id="rId11" Type="http://schemas.openxmlformats.org/officeDocument/2006/relationships/oleObject" Target="../embeddings/oleObject84.bin"/><Relationship Id="rId5" Type="http://schemas.openxmlformats.org/officeDocument/2006/relationships/oleObject" Target="../embeddings/oleObject78.bin"/><Relationship Id="rId10" Type="http://schemas.openxmlformats.org/officeDocument/2006/relationships/oleObject" Target="../embeddings/oleObject83.bin"/><Relationship Id="rId4" Type="http://schemas.openxmlformats.org/officeDocument/2006/relationships/oleObject" Target="../embeddings/oleObject77.bin"/><Relationship Id="rId9" Type="http://schemas.openxmlformats.org/officeDocument/2006/relationships/oleObject" Target="../embeddings/oleObject82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Relationship Id="rId6" Type="http://schemas.openxmlformats.org/officeDocument/2006/relationships/slide" Target="slide2.xml"/><Relationship Id="rId5" Type="http://schemas.openxmlformats.org/officeDocument/2006/relationships/oleObject" Target="../embeddings/oleObject86.bin"/><Relationship Id="rId4" Type="http://schemas.openxmlformats.org/officeDocument/2006/relationships/oleObject" Target="../embeddings/oleObject85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slide" Target="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slide" Target="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7.bin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1.bin"/><Relationship Id="rId5" Type="http://schemas.openxmlformats.org/officeDocument/2006/relationships/oleObject" Target="../embeddings/oleObject20.bin"/><Relationship Id="rId4" Type="http://schemas.openxmlformats.org/officeDocument/2006/relationships/oleObject" Target="../embeddings/oleObject19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slide" Target="slide2.xml"/><Relationship Id="rId5" Type="http://schemas.openxmlformats.org/officeDocument/2006/relationships/oleObject" Target="../embeddings/oleObject24.bin"/><Relationship Id="rId4" Type="http://schemas.openxmlformats.org/officeDocument/2006/relationships/oleObject" Target="../embeddings/oleObject2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WordArt 2"/>
          <p:cNvSpPr>
            <a:spLocks noChangeArrowheads="1" noChangeShapeType="1" noTextEdit="1"/>
          </p:cNvSpPr>
          <p:nvPr/>
        </p:nvSpPr>
        <p:spPr bwMode="auto">
          <a:xfrm>
            <a:off x="971550" y="1125538"/>
            <a:ext cx="7488238" cy="2447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hy-AM" sz="3600" b="1" kern="10"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rgbClr val="5C008A"/>
                </a:solidFill>
                <a:effectLst>
                  <a:outerShdw dist="45791" dir="2021404" algn="ctr" rotWithShape="0">
                    <a:schemeClr val="bg2">
                      <a:alpha val="79999"/>
                    </a:schemeClr>
                  </a:outerShdw>
                </a:effectLst>
                <a:latin typeface="Verdana"/>
                <a:ea typeface="Verdana"/>
                <a:cs typeface="Verdana"/>
              </a:rPr>
              <a:t>Խնդիրներ</a:t>
            </a:r>
          </a:p>
          <a:p>
            <a:pPr algn="ctr"/>
            <a:r>
              <a:rPr lang="hy-AM" sz="3600" b="1" kern="10"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rgbClr val="5C008A"/>
                </a:solidFill>
                <a:effectLst>
                  <a:outerShdw dist="45791" dir="2021404" algn="ctr" rotWithShape="0">
                    <a:schemeClr val="bg2">
                      <a:alpha val="79999"/>
                    </a:schemeClr>
                  </a:outerShdw>
                </a:effectLst>
                <a:latin typeface="Verdana"/>
                <a:ea typeface="Verdana"/>
                <a:cs typeface="Verdana"/>
              </a:rPr>
              <a:t>պատրաստի</a:t>
            </a:r>
          </a:p>
          <a:p>
            <a:pPr algn="ctr"/>
            <a:r>
              <a:rPr lang="hy-AM" sz="3600" b="1" kern="10"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rgbClr val="5C008A"/>
                </a:solidFill>
                <a:effectLst>
                  <a:outerShdw dist="45791" dir="2021404" algn="ctr" rotWithShape="0">
                    <a:schemeClr val="bg2">
                      <a:alpha val="79999"/>
                    </a:schemeClr>
                  </a:outerShdw>
                </a:effectLst>
                <a:latin typeface="Verdana"/>
                <a:ea typeface="Verdana"/>
                <a:cs typeface="Verdana"/>
              </a:rPr>
              <a:t>գծագրերով</a:t>
            </a:r>
            <a:endParaRPr lang="ru-RU" sz="3600" b="1" kern="10">
              <a:ln w="9525">
                <a:solidFill>
                  <a:schemeClr val="hlink"/>
                </a:solidFill>
                <a:round/>
                <a:headEnd/>
                <a:tailEnd/>
              </a:ln>
              <a:solidFill>
                <a:srgbClr val="5C008A"/>
              </a:solidFill>
              <a:effectLst>
                <a:outerShdw dist="45791" dir="2021404" algn="ctr" rotWithShape="0">
                  <a:schemeClr val="bg2">
                    <a:alpha val="79999"/>
                  </a:schemeClr>
                </a:outerShdw>
              </a:effectLst>
              <a:latin typeface="Verdana"/>
              <a:ea typeface="Verdana"/>
              <a:cs typeface="Verdana"/>
            </a:endParaRP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3357563" y="5000625"/>
            <a:ext cx="5041900" cy="369888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6000A2"/>
                </a:solidFill>
              </a:rPr>
              <a:t>Ա.Դ.Սարգսյան     թիվ 13 դպրոց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Freeform 4"/>
          <p:cNvSpPr>
            <a:spLocks/>
          </p:cNvSpPr>
          <p:nvPr/>
        </p:nvSpPr>
        <p:spPr bwMode="auto">
          <a:xfrm>
            <a:off x="1763713" y="1052513"/>
            <a:ext cx="5472112" cy="3097212"/>
          </a:xfrm>
          <a:custGeom>
            <a:avLst/>
            <a:gdLst>
              <a:gd name="T0" fmla="*/ 155575 w 3447"/>
              <a:gd name="T1" fmla="*/ 3079750 h 1951"/>
              <a:gd name="T2" fmla="*/ 427038 w 3447"/>
              <a:gd name="T3" fmla="*/ 3068637 h 1951"/>
              <a:gd name="T4" fmla="*/ 2879725 w 3447"/>
              <a:gd name="T5" fmla="*/ 3097212 h 1951"/>
              <a:gd name="T6" fmla="*/ 5472112 w 3447"/>
              <a:gd name="T7" fmla="*/ 936625 h 1951"/>
              <a:gd name="T8" fmla="*/ 4968875 w 3447"/>
              <a:gd name="T9" fmla="*/ 576262 h 1951"/>
              <a:gd name="T10" fmla="*/ 4679950 w 3447"/>
              <a:gd name="T11" fmla="*/ 360362 h 1951"/>
              <a:gd name="T12" fmla="*/ 4464050 w 3447"/>
              <a:gd name="T13" fmla="*/ 288925 h 1951"/>
              <a:gd name="T14" fmla="*/ 4176712 w 3447"/>
              <a:gd name="T15" fmla="*/ 144462 h 1951"/>
              <a:gd name="T16" fmla="*/ 3744913 w 3447"/>
              <a:gd name="T17" fmla="*/ 144462 h 1951"/>
              <a:gd name="T18" fmla="*/ 3384550 w 3447"/>
              <a:gd name="T19" fmla="*/ 73025 h 1951"/>
              <a:gd name="T20" fmla="*/ 3024187 w 3447"/>
              <a:gd name="T21" fmla="*/ 0 h 1951"/>
              <a:gd name="T22" fmla="*/ 2808287 w 3447"/>
              <a:gd name="T23" fmla="*/ 0 h 1951"/>
              <a:gd name="T24" fmla="*/ 2520950 w 3447"/>
              <a:gd name="T25" fmla="*/ 73025 h 1951"/>
              <a:gd name="T26" fmla="*/ 2232025 w 3447"/>
              <a:gd name="T27" fmla="*/ 0 h 1951"/>
              <a:gd name="T28" fmla="*/ 1944688 w 3447"/>
              <a:gd name="T29" fmla="*/ 73025 h 1951"/>
              <a:gd name="T30" fmla="*/ 1655763 w 3447"/>
              <a:gd name="T31" fmla="*/ 73025 h 1951"/>
              <a:gd name="T32" fmla="*/ 1439862 w 3447"/>
              <a:gd name="T33" fmla="*/ 144462 h 1951"/>
              <a:gd name="T34" fmla="*/ 1223962 w 3447"/>
              <a:gd name="T35" fmla="*/ 215900 h 1951"/>
              <a:gd name="T36" fmla="*/ 1079500 w 3447"/>
              <a:gd name="T37" fmla="*/ 215900 h 1951"/>
              <a:gd name="T38" fmla="*/ 792162 w 3447"/>
              <a:gd name="T39" fmla="*/ 288925 h 1951"/>
              <a:gd name="T40" fmla="*/ 647700 w 3447"/>
              <a:gd name="T41" fmla="*/ 360362 h 1951"/>
              <a:gd name="T42" fmla="*/ 431800 w 3447"/>
              <a:gd name="T43" fmla="*/ 504825 h 1951"/>
              <a:gd name="T44" fmla="*/ 287337 w 3447"/>
              <a:gd name="T45" fmla="*/ 720725 h 1951"/>
              <a:gd name="T46" fmla="*/ 144462 w 3447"/>
              <a:gd name="T47" fmla="*/ 936625 h 1951"/>
              <a:gd name="T48" fmla="*/ 71437 w 3447"/>
              <a:gd name="T49" fmla="*/ 1439862 h 1951"/>
              <a:gd name="T50" fmla="*/ 0 w 3447"/>
              <a:gd name="T51" fmla="*/ 1584325 h 1951"/>
              <a:gd name="T52" fmla="*/ 0 w 3447"/>
              <a:gd name="T53" fmla="*/ 1728788 h 1951"/>
              <a:gd name="T54" fmla="*/ 71437 w 3447"/>
              <a:gd name="T55" fmla="*/ 2016125 h 1951"/>
              <a:gd name="T56" fmla="*/ 0 w 3447"/>
              <a:gd name="T57" fmla="*/ 2232025 h 1951"/>
              <a:gd name="T58" fmla="*/ 0 w 3447"/>
              <a:gd name="T59" fmla="*/ 2520950 h 1951"/>
              <a:gd name="T60" fmla="*/ 0 w 3447"/>
              <a:gd name="T61" fmla="*/ 2592387 h 1951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3447"/>
              <a:gd name="T94" fmla="*/ 0 h 1951"/>
              <a:gd name="T95" fmla="*/ 3447 w 3447"/>
              <a:gd name="T96" fmla="*/ 1951 h 1951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3447" h="1951">
                <a:moveTo>
                  <a:pt x="98" y="1940"/>
                </a:moveTo>
                <a:cubicBezTo>
                  <a:pt x="183" y="1926"/>
                  <a:pt x="126" y="1933"/>
                  <a:pt x="269" y="1933"/>
                </a:cubicBezTo>
                <a:lnTo>
                  <a:pt x="1814" y="1951"/>
                </a:lnTo>
                <a:lnTo>
                  <a:pt x="3447" y="590"/>
                </a:lnTo>
                <a:lnTo>
                  <a:pt x="3130" y="363"/>
                </a:lnTo>
                <a:lnTo>
                  <a:pt x="2948" y="227"/>
                </a:lnTo>
                <a:lnTo>
                  <a:pt x="2812" y="182"/>
                </a:lnTo>
                <a:lnTo>
                  <a:pt x="2631" y="91"/>
                </a:lnTo>
                <a:lnTo>
                  <a:pt x="2359" y="91"/>
                </a:lnTo>
                <a:lnTo>
                  <a:pt x="2132" y="46"/>
                </a:lnTo>
                <a:lnTo>
                  <a:pt x="1905" y="0"/>
                </a:lnTo>
                <a:lnTo>
                  <a:pt x="1769" y="0"/>
                </a:lnTo>
                <a:lnTo>
                  <a:pt x="1588" y="46"/>
                </a:lnTo>
                <a:lnTo>
                  <a:pt x="1406" y="0"/>
                </a:lnTo>
                <a:lnTo>
                  <a:pt x="1225" y="46"/>
                </a:lnTo>
                <a:lnTo>
                  <a:pt x="1043" y="46"/>
                </a:lnTo>
                <a:lnTo>
                  <a:pt x="907" y="91"/>
                </a:lnTo>
                <a:lnTo>
                  <a:pt x="771" y="136"/>
                </a:lnTo>
                <a:lnTo>
                  <a:pt x="680" y="136"/>
                </a:lnTo>
                <a:lnTo>
                  <a:pt x="499" y="182"/>
                </a:lnTo>
                <a:lnTo>
                  <a:pt x="408" y="227"/>
                </a:lnTo>
                <a:lnTo>
                  <a:pt x="272" y="318"/>
                </a:lnTo>
                <a:lnTo>
                  <a:pt x="181" y="454"/>
                </a:lnTo>
                <a:lnTo>
                  <a:pt x="91" y="590"/>
                </a:lnTo>
                <a:lnTo>
                  <a:pt x="45" y="907"/>
                </a:lnTo>
                <a:lnTo>
                  <a:pt x="0" y="998"/>
                </a:lnTo>
                <a:lnTo>
                  <a:pt x="0" y="1089"/>
                </a:lnTo>
                <a:lnTo>
                  <a:pt x="45" y="1270"/>
                </a:lnTo>
                <a:lnTo>
                  <a:pt x="0" y="1406"/>
                </a:lnTo>
                <a:lnTo>
                  <a:pt x="0" y="1588"/>
                </a:lnTo>
                <a:lnTo>
                  <a:pt x="0" y="1633"/>
                </a:lnTo>
              </a:path>
            </a:pathLst>
          </a:custGeom>
          <a:gradFill rotWithShape="1">
            <a:gsLst>
              <a:gs pos="0">
                <a:schemeClr val="bg1">
                  <a:alpha val="99001"/>
                </a:schemeClr>
              </a:gs>
              <a:gs pos="100000">
                <a:schemeClr val="hlink">
                  <a:alpha val="43999"/>
                </a:schemeClr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197" name="Freeform 5"/>
          <p:cNvSpPr>
            <a:spLocks/>
          </p:cNvSpPr>
          <p:nvPr/>
        </p:nvSpPr>
        <p:spPr bwMode="auto">
          <a:xfrm rot="-1208712">
            <a:off x="4284663" y="2420938"/>
            <a:ext cx="3548062" cy="1152525"/>
          </a:xfrm>
          <a:custGeom>
            <a:avLst/>
            <a:gdLst>
              <a:gd name="T0" fmla="*/ 3240086 w 2235"/>
              <a:gd name="T1" fmla="*/ 1152525 h 726"/>
              <a:gd name="T2" fmla="*/ 0 w 2235"/>
              <a:gd name="T3" fmla="*/ 1152525 h 726"/>
              <a:gd name="T4" fmla="*/ 3168649 w 2235"/>
              <a:gd name="T5" fmla="*/ 0 h 726"/>
              <a:gd name="T6" fmla="*/ 3232149 w 2235"/>
              <a:gd name="T7" fmla="*/ 79375 h 726"/>
              <a:gd name="T8" fmla="*/ 3333750 w 2235"/>
              <a:gd name="T9" fmla="*/ 146050 h 726"/>
              <a:gd name="T10" fmla="*/ 3536950 w 2235"/>
              <a:gd name="T11" fmla="*/ 304800 h 726"/>
              <a:gd name="T12" fmla="*/ 3548062 w 2235"/>
              <a:gd name="T13" fmla="*/ 338137 h 72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35"/>
              <a:gd name="T22" fmla="*/ 0 h 726"/>
              <a:gd name="T23" fmla="*/ 2235 w 2235"/>
              <a:gd name="T24" fmla="*/ 726 h 72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35" h="726">
                <a:moveTo>
                  <a:pt x="2041" y="726"/>
                </a:moveTo>
                <a:lnTo>
                  <a:pt x="0" y="726"/>
                </a:lnTo>
                <a:lnTo>
                  <a:pt x="1996" y="0"/>
                </a:lnTo>
                <a:cubicBezTo>
                  <a:pt x="2010" y="16"/>
                  <a:pt x="2020" y="36"/>
                  <a:pt x="2036" y="50"/>
                </a:cubicBezTo>
                <a:cubicBezTo>
                  <a:pt x="2055" y="67"/>
                  <a:pt x="2079" y="78"/>
                  <a:pt x="2100" y="92"/>
                </a:cubicBezTo>
                <a:cubicBezTo>
                  <a:pt x="2145" y="122"/>
                  <a:pt x="2183" y="162"/>
                  <a:pt x="2228" y="192"/>
                </a:cubicBezTo>
                <a:cubicBezTo>
                  <a:pt x="2230" y="199"/>
                  <a:pt x="2235" y="213"/>
                  <a:pt x="2235" y="213"/>
                </a:cubicBezTo>
              </a:path>
            </a:pathLst>
          </a:custGeom>
          <a:gradFill rotWithShape="1">
            <a:gsLst>
              <a:gs pos="0">
                <a:srgbClr val="0000FF">
                  <a:alpha val="54999"/>
                </a:srgbClr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198" name="Freeform 6"/>
          <p:cNvSpPr>
            <a:spLocks/>
          </p:cNvSpPr>
          <p:nvPr/>
        </p:nvSpPr>
        <p:spPr bwMode="auto">
          <a:xfrm>
            <a:off x="4643438" y="2997200"/>
            <a:ext cx="3548062" cy="1152525"/>
          </a:xfrm>
          <a:custGeom>
            <a:avLst/>
            <a:gdLst>
              <a:gd name="T0" fmla="*/ 3240086 w 2235"/>
              <a:gd name="T1" fmla="*/ 1152525 h 726"/>
              <a:gd name="T2" fmla="*/ 0 w 2235"/>
              <a:gd name="T3" fmla="*/ 1152525 h 726"/>
              <a:gd name="T4" fmla="*/ 3168649 w 2235"/>
              <a:gd name="T5" fmla="*/ 0 h 726"/>
              <a:gd name="T6" fmla="*/ 3232149 w 2235"/>
              <a:gd name="T7" fmla="*/ 79375 h 726"/>
              <a:gd name="T8" fmla="*/ 3333750 w 2235"/>
              <a:gd name="T9" fmla="*/ 146050 h 726"/>
              <a:gd name="T10" fmla="*/ 3536950 w 2235"/>
              <a:gd name="T11" fmla="*/ 304800 h 726"/>
              <a:gd name="T12" fmla="*/ 3548062 w 2235"/>
              <a:gd name="T13" fmla="*/ 338137 h 72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35"/>
              <a:gd name="T22" fmla="*/ 0 h 726"/>
              <a:gd name="T23" fmla="*/ 2235 w 2235"/>
              <a:gd name="T24" fmla="*/ 726 h 72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35" h="726">
                <a:moveTo>
                  <a:pt x="2041" y="726"/>
                </a:moveTo>
                <a:lnTo>
                  <a:pt x="0" y="726"/>
                </a:lnTo>
                <a:lnTo>
                  <a:pt x="1996" y="0"/>
                </a:lnTo>
                <a:cubicBezTo>
                  <a:pt x="2010" y="16"/>
                  <a:pt x="2020" y="36"/>
                  <a:pt x="2036" y="50"/>
                </a:cubicBezTo>
                <a:cubicBezTo>
                  <a:pt x="2055" y="67"/>
                  <a:pt x="2079" y="78"/>
                  <a:pt x="2100" y="92"/>
                </a:cubicBezTo>
                <a:cubicBezTo>
                  <a:pt x="2145" y="122"/>
                  <a:pt x="2183" y="162"/>
                  <a:pt x="2228" y="192"/>
                </a:cubicBezTo>
                <a:cubicBezTo>
                  <a:pt x="2230" y="199"/>
                  <a:pt x="2235" y="213"/>
                  <a:pt x="2235" y="213"/>
                </a:cubicBezTo>
              </a:path>
            </a:pathLst>
          </a:custGeom>
          <a:gradFill rotWithShape="1">
            <a:gsLst>
              <a:gs pos="0">
                <a:srgbClr val="0000FF">
                  <a:alpha val="50998"/>
                </a:srgbClr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>
            <a:off x="4716463" y="4148138"/>
            <a:ext cx="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 flipV="1">
            <a:off x="4643438" y="2997200"/>
            <a:ext cx="3168650" cy="11509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1487488" y="4076700"/>
            <a:ext cx="455612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200">
                <a:latin typeface="Arial" pitchFamily="34" charset="0"/>
              </a:rPr>
              <a:t>А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7867650" y="4098925"/>
            <a:ext cx="5143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600">
                <a:latin typeface="Arial" pitchFamily="34" charset="0"/>
              </a:rPr>
              <a:t>С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7812088" y="2205038"/>
            <a:ext cx="5143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600">
                <a:latin typeface="Arial" pitchFamily="34" charset="0"/>
              </a:rPr>
              <a:t>D</a:t>
            </a:r>
            <a:endParaRPr lang="ru-RU" sz="3600">
              <a:latin typeface="Arial" pitchFamily="34" charset="0"/>
            </a:endParaRP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6745288" y="1268413"/>
            <a:ext cx="4889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600">
                <a:latin typeface="Arial" pitchFamily="34" charset="0"/>
              </a:rPr>
              <a:t>В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4343400" y="4148138"/>
            <a:ext cx="5397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600">
                <a:latin typeface="Arial" pitchFamily="34" charset="0"/>
              </a:rPr>
              <a:t>О</a:t>
            </a:r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>
            <a:off x="1979613" y="4148138"/>
            <a:ext cx="60483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7" name="Freeform 15"/>
          <p:cNvSpPr>
            <a:spLocks/>
          </p:cNvSpPr>
          <p:nvPr/>
        </p:nvSpPr>
        <p:spPr bwMode="auto">
          <a:xfrm>
            <a:off x="4618038" y="1916113"/>
            <a:ext cx="2617787" cy="2236787"/>
          </a:xfrm>
          <a:custGeom>
            <a:avLst/>
            <a:gdLst>
              <a:gd name="T0" fmla="*/ 0 w 1649"/>
              <a:gd name="T1" fmla="*/ 2236787 h 1409"/>
              <a:gd name="T2" fmla="*/ 2617787 w 1649"/>
              <a:gd name="T3" fmla="*/ 0 h 1409"/>
              <a:gd name="T4" fmla="*/ 0 60000 65536"/>
              <a:gd name="T5" fmla="*/ 0 60000 65536"/>
              <a:gd name="T6" fmla="*/ 0 w 1649"/>
              <a:gd name="T7" fmla="*/ 0 h 1409"/>
              <a:gd name="T8" fmla="*/ 1649 w 1649"/>
              <a:gd name="T9" fmla="*/ 1409 h 140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49" h="1409">
                <a:moveTo>
                  <a:pt x="0" y="1409"/>
                </a:moveTo>
                <a:lnTo>
                  <a:pt x="1649" y="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8208" name="Group 27"/>
          <p:cNvGrpSpPr>
            <a:grpSpLocks/>
          </p:cNvGrpSpPr>
          <p:nvPr/>
        </p:nvGrpSpPr>
        <p:grpSpPr bwMode="auto">
          <a:xfrm>
            <a:off x="5724525" y="5661025"/>
            <a:ext cx="3024188" cy="800100"/>
            <a:chOff x="3288" y="3521"/>
            <a:chExt cx="1905" cy="504"/>
          </a:xfrm>
        </p:grpSpPr>
        <p:sp>
          <p:nvSpPr>
            <p:cNvPr id="8213" name="Text Box 19"/>
            <p:cNvSpPr txBox="1">
              <a:spLocks noChangeArrowheads="1"/>
            </p:cNvSpPr>
            <p:nvPr/>
          </p:nvSpPr>
          <p:spPr bwMode="auto">
            <a:xfrm>
              <a:off x="3288" y="3657"/>
              <a:ext cx="966" cy="368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y-AM" sz="3200">
                  <a:solidFill>
                    <a:srgbClr val="000000"/>
                  </a:solidFill>
                  <a:latin typeface="Univers"/>
                </a:rPr>
                <a:t>Գտնել</a:t>
              </a:r>
              <a:r>
                <a:rPr lang="ru-RU" sz="3200">
                  <a:solidFill>
                    <a:srgbClr val="000000"/>
                  </a:solidFill>
                  <a:latin typeface="Univers"/>
                </a:rPr>
                <a:t>`</a:t>
              </a:r>
            </a:p>
          </p:txBody>
        </p:sp>
        <p:sp>
          <p:nvSpPr>
            <p:cNvPr id="8214" name="Line 20"/>
            <p:cNvSpPr>
              <a:spLocks noChangeShapeType="1"/>
            </p:cNvSpPr>
            <p:nvPr/>
          </p:nvSpPr>
          <p:spPr bwMode="auto">
            <a:xfrm>
              <a:off x="3334" y="3521"/>
              <a:ext cx="1859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8195" name="Object 21"/>
            <p:cNvGraphicFramePr>
              <a:graphicFrameLocks noChangeAspect="1"/>
            </p:cNvGraphicFramePr>
            <p:nvPr/>
          </p:nvGraphicFramePr>
          <p:xfrm>
            <a:off x="4230" y="3657"/>
            <a:ext cx="885" cy="316"/>
          </p:xfrm>
          <a:graphic>
            <a:graphicData uri="http://schemas.openxmlformats.org/presentationml/2006/ole">
              <p:oleObj spid="_x0000_s8195" name="Формула" r:id="rId4" imgW="495000" imgH="177480" progId="Equation.3">
                <p:embed/>
              </p:oleObj>
            </a:graphicData>
          </a:graphic>
        </p:graphicFrame>
      </p:grpSp>
      <p:sp>
        <p:nvSpPr>
          <p:cNvPr id="8209" name="Arc 23"/>
          <p:cNvSpPr>
            <a:spLocks/>
          </p:cNvSpPr>
          <p:nvPr/>
        </p:nvSpPr>
        <p:spPr bwMode="auto">
          <a:xfrm>
            <a:off x="6156325" y="3578225"/>
            <a:ext cx="215900" cy="571500"/>
          </a:xfrm>
          <a:custGeom>
            <a:avLst/>
            <a:gdLst>
              <a:gd name="T0" fmla="*/ 283139 w 21600"/>
              <a:gd name="T1" fmla="*/ 0 h 21413"/>
              <a:gd name="T2" fmla="*/ 2158000 w 21600"/>
              <a:gd name="T3" fmla="*/ 15252990 h 21413"/>
              <a:gd name="T4" fmla="*/ 0 w 21600"/>
              <a:gd name="T5" fmla="*/ 15252990 h 21413"/>
              <a:gd name="T6" fmla="*/ 0 60000 65536"/>
              <a:gd name="T7" fmla="*/ 0 60000 65536"/>
              <a:gd name="T8" fmla="*/ 0 60000 65536"/>
              <a:gd name="T9" fmla="*/ 0 w 21600"/>
              <a:gd name="T10" fmla="*/ 0 h 21413"/>
              <a:gd name="T11" fmla="*/ 21600 w 21600"/>
              <a:gd name="T12" fmla="*/ 21413 h 2141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413" fill="none" extrusionOk="0">
                <a:moveTo>
                  <a:pt x="2834" y="-1"/>
                </a:moveTo>
                <a:cubicBezTo>
                  <a:pt x="13574" y="1421"/>
                  <a:pt x="21600" y="10579"/>
                  <a:pt x="21600" y="21413"/>
                </a:cubicBezTo>
              </a:path>
              <a:path w="21600" h="21413" stroke="0" extrusionOk="0">
                <a:moveTo>
                  <a:pt x="2834" y="-1"/>
                </a:moveTo>
                <a:cubicBezTo>
                  <a:pt x="13574" y="1421"/>
                  <a:pt x="21600" y="10579"/>
                  <a:pt x="21600" y="21413"/>
                </a:cubicBezTo>
                <a:lnTo>
                  <a:pt x="0" y="21413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10" name="Arc 24"/>
          <p:cNvSpPr>
            <a:spLocks/>
          </p:cNvSpPr>
          <p:nvPr/>
        </p:nvSpPr>
        <p:spPr bwMode="auto">
          <a:xfrm>
            <a:off x="5795963" y="3141663"/>
            <a:ext cx="360362" cy="450850"/>
          </a:xfrm>
          <a:custGeom>
            <a:avLst/>
            <a:gdLst>
              <a:gd name="T0" fmla="*/ 0 w 21600"/>
              <a:gd name="T1" fmla="*/ 0 h 22552"/>
              <a:gd name="T2" fmla="*/ 6006233 w 21600"/>
              <a:gd name="T3" fmla="*/ 9013201 h 22552"/>
              <a:gd name="T4" fmla="*/ 0 w 21600"/>
              <a:gd name="T5" fmla="*/ 8632721 h 22552"/>
              <a:gd name="T6" fmla="*/ 0 60000 65536"/>
              <a:gd name="T7" fmla="*/ 0 60000 65536"/>
              <a:gd name="T8" fmla="*/ 0 60000 65536"/>
              <a:gd name="T9" fmla="*/ 0 w 21600"/>
              <a:gd name="T10" fmla="*/ 0 h 22552"/>
              <a:gd name="T11" fmla="*/ 21600 w 21600"/>
              <a:gd name="T12" fmla="*/ 22552 h 2255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2552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917"/>
                  <a:pt x="21593" y="22234"/>
                  <a:pt x="21579" y="22552"/>
                </a:cubicBezTo>
              </a:path>
              <a:path w="21600" h="22552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917"/>
                  <a:pt x="21593" y="22234"/>
                  <a:pt x="21579" y="22552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8194" name="Object 25"/>
          <p:cNvGraphicFramePr>
            <a:graphicFrameLocks noChangeAspect="1"/>
          </p:cNvGraphicFramePr>
          <p:nvPr/>
        </p:nvGraphicFramePr>
        <p:xfrm>
          <a:off x="3708400" y="3429000"/>
          <a:ext cx="863600" cy="550863"/>
        </p:xfrm>
        <a:graphic>
          <a:graphicData uri="http://schemas.openxmlformats.org/presentationml/2006/ole">
            <p:oleObj spid="_x0000_s8194" name="Формула" r:id="rId5" imgW="317160" imgH="203040" progId="Equation.3">
              <p:embed/>
            </p:oleObj>
          </a:graphicData>
        </a:graphic>
      </p:graphicFrame>
      <p:sp>
        <p:nvSpPr>
          <p:cNvPr id="8211" name="Text Box 28"/>
          <p:cNvSpPr txBox="1">
            <a:spLocks noChangeArrowheads="1"/>
          </p:cNvSpPr>
          <p:nvPr/>
        </p:nvSpPr>
        <p:spPr bwMode="auto">
          <a:xfrm>
            <a:off x="7164388" y="217488"/>
            <a:ext cx="1368425" cy="46196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y-AM" sz="2400" b="1">
                <a:solidFill>
                  <a:srgbClr val="000000"/>
                </a:solidFill>
                <a:latin typeface="Univers"/>
              </a:rPr>
              <a:t>Խնդիր</a:t>
            </a:r>
            <a:r>
              <a:rPr lang="ru-RU" sz="2400" b="1">
                <a:solidFill>
                  <a:srgbClr val="000000"/>
                </a:solidFill>
                <a:latin typeface="Univers"/>
              </a:rPr>
              <a:t> 8</a:t>
            </a:r>
          </a:p>
        </p:txBody>
      </p:sp>
      <p:sp>
        <p:nvSpPr>
          <p:cNvPr id="8212" name="AutoShape 29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95288" y="6021388"/>
            <a:ext cx="649287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Freeform 43"/>
          <p:cNvSpPr>
            <a:spLocks/>
          </p:cNvSpPr>
          <p:nvPr/>
        </p:nvSpPr>
        <p:spPr bwMode="auto">
          <a:xfrm>
            <a:off x="4356100" y="1844675"/>
            <a:ext cx="3671888" cy="2160588"/>
          </a:xfrm>
          <a:custGeom>
            <a:avLst/>
            <a:gdLst>
              <a:gd name="T0" fmla="*/ 2592388 w 2313"/>
              <a:gd name="T1" fmla="*/ 0 h 1361"/>
              <a:gd name="T2" fmla="*/ 0 w 2313"/>
              <a:gd name="T3" fmla="*/ 2160588 h 1361"/>
              <a:gd name="T4" fmla="*/ 3455988 w 2313"/>
              <a:gd name="T5" fmla="*/ 2160588 h 1361"/>
              <a:gd name="T6" fmla="*/ 3671888 w 2313"/>
              <a:gd name="T7" fmla="*/ 1800226 h 1361"/>
              <a:gd name="T8" fmla="*/ 3671888 w 2313"/>
              <a:gd name="T9" fmla="*/ 1655763 h 1361"/>
              <a:gd name="T10" fmla="*/ 3671888 w 2313"/>
              <a:gd name="T11" fmla="*/ 1512888 h 1361"/>
              <a:gd name="T12" fmla="*/ 3671888 w 2313"/>
              <a:gd name="T13" fmla="*/ 1439863 h 1361"/>
              <a:gd name="T14" fmla="*/ 3671888 w 2313"/>
              <a:gd name="T15" fmla="*/ 1296988 h 1361"/>
              <a:gd name="T16" fmla="*/ 3529013 w 2313"/>
              <a:gd name="T17" fmla="*/ 1152525 h 1361"/>
              <a:gd name="T18" fmla="*/ 3529013 w 2313"/>
              <a:gd name="T19" fmla="*/ 1008063 h 1361"/>
              <a:gd name="T20" fmla="*/ 3455988 w 2313"/>
              <a:gd name="T21" fmla="*/ 792163 h 1361"/>
              <a:gd name="T22" fmla="*/ 3311526 w 2313"/>
              <a:gd name="T23" fmla="*/ 576263 h 1361"/>
              <a:gd name="T24" fmla="*/ 3240087 w 2313"/>
              <a:gd name="T25" fmla="*/ 360363 h 1361"/>
              <a:gd name="T26" fmla="*/ 3095625 w 2313"/>
              <a:gd name="T27" fmla="*/ 215900 h 1361"/>
              <a:gd name="T28" fmla="*/ 2736850 w 2313"/>
              <a:gd name="T29" fmla="*/ 71438 h 1361"/>
              <a:gd name="T30" fmla="*/ 2663825 w 2313"/>
              <a:gd name="T31" fmla="*/ 71438 h 1361"/>
              <a:gd name="T32" fmla="*/ 2592388 w 2313"/>
              <a:gd name="T33" fmla="*/ 0 h 136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313"/>
              <a:gd name="T52" fmla="*/ 0 h 1361"/>
              <a:gd name="T53" fmla="*/ 2313 w 2313"/>
              <a:gd name="T54" fmla="*/ 1361 h 1361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313" h="1361">
                <a:moveTo>
                  <a:pt x="1633" y="0"/>
                </a:moveTo>
                <a:lnTo>
                  <a:pt x="0" y="1361"/>
                </a:lnTo>
                <a:lnTo>
                  <a:pt x="2177" y="1361"/>
                </a:lnTo>
                <a:lnTo>
                  <a:pt x="2313" y="1134"/>
                </a:lnTo>
                <a:lnTo>
                  <a:pt x="2313" y="1043"/>
                </a:lnTo>
                <a:lnTo>
                  <a:pt x="2313" y="953"/>
                </a:lnTo>
                <a:lnTo>
                  <a:pt x="2313" y="907"/>
                </a:lnTo>
                <a:lnTo>
                  <a:pt x="2313" y="817"/>
                </a:lnTo>
                <a:lnTo>
                  <a:pt x="2223" y="726"/>
                </a:lnTo>
                <a:lnTo>
                  <a:pt x="2223" y="635"/>
                </a:lnTo>
                <a:lnTo>
                  <a:pt x="2177" y="499"/>
                </a:lnTo>
                <a:lnTo>
                  <a:pt x="2086" y="363"/>
                </a:lnTo>
                <a:lnTo>
                  <a:pt x="2041" y="227"/>
                </a:lnTo>
                <a:lnTo>
                  <a:pt x="1950" y="136"/>
                </a:lnTo>
                <a:lnTo>
                  <a:pt x="1724" y="45"/>
                </a:lnTo>
                <a:lnTo>
                  <a:pt x="1678" y="45"/>
                </a:lnTo>
                <a:lnTo>
                  <a:pt x="1633" y="0"/>
                </a:lnTo>
                <a:close/>
              </a:path>
            </a:pathLst>
          </a:custGeom>
          <a:gradFill rotWithShape="1">
            <a:gsLst>
              <a:gs pos="0">
                <a:srgbClr val="66FFFF">
                  <a:alpha val="50998"/>
                </a:srgbClr>
              </a:gs>
              <a:gs pos="100000">
                <a:schemeClr val="bg1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0" name="Freeform 42"/>
          <p:cNvSpPr>
            <a:spLocks/>
          </p:cNvSpPr>
          <p:nvPr/>
        </p:nvSpPr>
        <p:spPr bwMode="auto">
          <a:xfrm>
            <a:off x="1116013" y="620713"/>
            <a:ext cx="5832475" cy="3384550"/>
          </a:xfrm>
          <a:custGeom>
            <a:avLst/>
            <a:gdLst>
              <a:gd name="T0" fmla="*/ 0 w 3674"/>
              <a:gd name="T1" fmla="*/ 3384550 h 2132"/>
              <a:gd name="T2" fmla="*/ 3240087 w 3674"/>
              <a:gd name="T3" fmla="*/ 3384550 h 2132"/>
              <a:gd name="T4" fmla="*/ 5832475 w 3674"/>
              <a:gd name="T5" fmla="*/ 1223962 h 2132"/>
              <a:gd name="T6" fmla="*/ 5327650 w 3674"/>
              <a:gd name="T7" fmla="*/ 720725 h 2132"/>
              <a:gd name="T8" fmla="*/ 5040313 w 3674"/>
              <a:gd name="T9" fmla="*/ 504825 h 2132"/>
              <a:gd name="T10" fmla="*/ 4824413 w 3674"/>
              <a:gd name="T11" fmla="*/ 360362 h 2132"/>
              <a:gd name="T12" fmla="*/ 4319588 w 3674"/>
              <a:gd name="T13" fmla="*/ 287337 h 2132"/>
              <a:gd name="T14" fmla="*/ 4103688 w 3674"/>
              <a:gd name="T15" fmla="*/ 144462 h 2132"/>
              <a:gd name="T16" fmla="*/ 3671888 w 3674"/>
              <a:gd name="T17" fmla="*/ 144462 h 2132"/>
              <a:gd name="T18" fmla="*/ 3455988 w 3674"/>
              <a:gd name="T19" fmla="*/ 0 h 2132"/>
              <a:gd name="T20" fmla="*/ 3095625 w 3674"/>
              <a:gd name="T21" fmla="*/ 0 h 2132"/>
              <a:gd name="T22" fmla="*/ 2808288 w 3674"/>
              <a:gd name="T23" fmla="*/ 0 h 2132"/>
              <a:gd name="T24" fmla="*/ 2592388 w 3674"/>
              <a:gd name="T25" fmla="*/ 0 h 2132"/>
              <a:gd name="T26" fmla="*/ 2376488 w 3674"/>
              <a:gd name="T27" fmla="*/ 0 h 2132"/>
              <a:gd name="T28" fmla="*/ 2087563 w 3674"/>
              <a:gd name="T29" fmla="*/ 71437 h 2132"/>
              <a:gd name="T30" fmla="*/ 1871663 w 3674"/>
              <a:gd name="T31" fmla="*/ 71437 h 2132"/>
              <a:gd name="T32" fmla="*/ 1800225 w 3674"/>
              <a:gd name="T33" fmla="*/ 215900 h 2132"/>
              <a:gd name="T34" fmla="*/ 1584325 w 3674"/>
              <a:gd name="T35" fmla="*/ 287337 h 2132"/>
              <a:gd name="T36" fmla="*/ 1439863 w 3674"/>
              <a:gd name="T37" fmla="*/ 504825 h 2132"/>
              <a:gd name="T38" fmla="*/ 1152525 w 3674"/>
              <a:gd name="T39" fmla="*/ 720725 h 2132"/>
              <a:gd name="T40" fmla="*/ 1008063 w 3674"/>
              <a:gd name="T41" fmla="*/ 863600 h 2132"/>
              <a:gd name="T42" fmla="*/ 935038 w 3674"/>
              <a:gd name="T43" fmla="*/ 1079500 h 2132"/>
              <a:gd name="T44" fmla="*/ 719138 w 3674"/>
              <a:gd name="T45" fmla="*/ 1295400 h 2132"/>
              <a:gd name="T46" fmla="*/ 503238 w 3674"/>
              <a:gd name="T47" fmla="*/ 1584325 h 2132"/>
              <a:gd name="T48" fmla="*/ 431800 w 3674"/>
              <a:gd name="T49" fmla="*/ 1800225 h 2132"/>
              <a:gd name="T50" fmla="*/ 360363 w 3674"/>
              <a:gd name="T51" fmla="*/ 1871662 h 2132"/>
              <a:gd name="T52" fmla="*/ 376237 w 3674"/>
              <a:gd name="T53" fmla="*/ 1908175 h 2132"/>
              <a:gd name="T54" fmla="*/ 395287 w 3674"/>
              <a:gd name="T55" fmla="*/ 2066925 h 2132"/>
              <a:gd name="T56" fmla="*/ 423863 w 3674"/>
              <a:gd name="T57" fmla="*/ 2151062 h 2132"/>
              <a:gd name="T58" fmla="*/ 376237 w 3674"/>
              <a:gd name="T59" fmla="*/ 2327275 h 2132"/>
              <a:gd name="T60" fmla="*/ 330200 w 3674"/>
              <a:gd name="T61" fmla="*/ 2524125 h 2132"/>
              <a:gd name="T62" fmla="*/ 301625 w 3674"/>
              <a:gd name="T63" fmla="*/ 2654300 h 2132"/>
              <a:gd name="T64" fmla="*/ 265113 w 3674"/>
              <a:gd name="T65" fmla="*/ 2822574 h 2132"/>
              <a:gd name="T66" fmla="*/ 255588 w 3674"/>
              <a:gd name="T67" fmla="*/ 2897187 h 2132"/>
              <a:gd name="T68" fmla="*/ 209550 w 3674"/>
              <a:gd name="T69" fmla="*/ 2981324 h 2132"/>
              <a:gd name="T70" fmla="*/ 71438 w 3674"/>
              <a:gd name="T71" fmla="*/ 3240087 h 2132"/>
              <a:gd name="T72" fmla="*/ 0 w 3674"/>
              <a:gd name="T73" fmla="*/ 3313113 h 2132"/>
              <a:gd name="T74" fmla="*/ 0 w 3674"/>
              <a:gd name="T75" fmla="*/ 3384550 h 2132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3674"/>
              <a:gd name="T115" fmla="*/ 0 h 2132"/>
              <a:gd name="T116" fmla="*/ 3674 w 3674"/>
              <a:gd name="T117" fmla="*/ 2132 h 2132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3674" h="2132">
                <a:moveTo>
                  <a:pt x="0" y="2132"/>
                </a:moveTo>
                <a:lnTo>
                  <a:pt x="2041" y="2132"/>
                </a:lnTo>
                <a:lnTo>
                  <a:pt x="3674" y="771"/>
                </a:lnTo>
                <a:lnTo>
                  <a:pt x="3356" y="454"/>
                </a:lnTo>
                <a:lnTo>
                  <a:pt x="3175" y="318"/>
                </a:lnTo>
                <a:lnTo>
                  <a:pt x="3039" y="227"/>
                </a:lnTo>
                <a:lnTo>
                  <a:pt x="2721" y="181"/>
                </a:lnTo>
                <a:lnTo>
                  <a:pt x="2585" y="91"/>
                </a:lnTo>
                <a:lnTo>
                  <a:pt x="2313" y="91"/>
                </a:lnTo>
                <a:lnTo>
                  <a:pt x="2177" y="0"/>
                </a:lnTo>
                <a:lnTo>
                  <a:pt x="1950" y="0"/>
                </a:lnTo>
                <a:lnTo>
                  <a:pt x="1769" y="0"/>
                </a:lnTo>
                <a:lnTo>
                  <a:pt x="1633" y="0"/>
                </a:lnTo>
                <a:lnTo>
                  <a:pt x="1497" y="0"/>
                </a:lnTo>
                <a:lnTo>
                  <a:pt x="1315" y="45"/>
                </a:lnTo>
                <a:lnTo>
                  <a:pt x="1179" y="45"/>
                </a:lnTo>
                <a:lnTo>
                  <a:pt x="1134" y="136"/>
                </a:lnTo>
                <a:lnTo>
                  <a:pt x="998" y="181"/>
                </a:lnTo>
                <a:lnTo>
                  <a:pt x="907" y="318"/>
                </a:lnTo>
                <a:lnTo>
                  <a:pt x="726" y="454"/>
                </a:lnTo>
                <a:lnTo>
                  <a:pt x="635" y="544"/>
                </a:lnTo>
                <a:lnTo>
                  <a:pt x="589" y="680"/>
                </a:lnTo>
                <a:lnTo>
                  <a:pt x="453" y="816"/>
                </a:lnTo>
                <a:lnTo>
                  <a:pt x="317" y="998"/>
                </a:lnTo>
                <a:lnTo>
                  <a:pt x="272" y="1134"/>
                </a:lnTo>
                <a:cubicBezTo>
                  <a:pt x="257" y="1149"/>
                  <a:pt x="237" y="1160"/>
                  <a:pt x="227" y="1179"/>
                </a:cubicBezTo>
                <a:cubicBezTo>
                  <a:pt x="223" y="1186"/>
                  <a:pt x="236" y="1194"/>
                  <a:pt x="237" y="1202"/>
                </a:cubicBezTo>
                <a:cubicBezTo>
                  <a:pt x="237" y="1204"/>
                  <a:pt x="241" y="1283"/>
                  <a:pt x="249" y="1302"/>
                </a:cubicBezTo>
                <a:cubicBezTo>
                  <a:pt x="271" y="1357"/>
                  <a:pt x="267" y="1306"/>
                  <a:pt x="267" y="1355"/>
                </a:cubicBezTo>
                <a:cubicBezTo>
                  <a:pt x="277" y="1414"/>
                  <a:pt x="260" y="1415"/>
                  <a:pt x="237" y="1466"/>
                </a:cubicBezTo>
                <a:cubicBezTo>
                  <a:pt x="220" y="1504"/>
                  <a:pt x="208" y="1548"/>
                  <a:pt x="208" y="1590"/>
                </a:cubicBezTo>
                <a:cubicBezTo>
                  <a:pt x="139" y="1585"/>
                  <a:pt x="203" y="1613"/>
                  <a:pt x="190" y="1672"/>
                </a:cubicBezTo>
                <a:cubicBezTo>
                  <a:pt x="182" y="1707"/>
                  <a:pt x="172" y="1742"/>
                  <a:pt x="167" y="1778"/>
                </a:cubicBezTo>
                <a:cubicBezTo>
                  <a:pt x="165" y="1794"/>
                  <a:pt x="164" y="1810"/>
                  <a:pt x="161" y="1825"/>
                </a:cubicBezTo>
                <a:cubicBezTo>
                  <a:pt x="158" y="1836"/>
                  <a:pt x="132" y="1876"/>
                  <a:pt x="132" y="1878"/>
                </a:cubicBezTo>
                <a:lnTo>
                  <a:pt x="45" y="2041"/>
                </a:lnTo>
                <a:lnTo>
                  <a:pt x="0" y="2087"/>
                </a:lnTo>
                <a:lnTo>
                  <a:pt x="0" y="2132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FF99">
                  <a:alpha val="67000"/>
                </a:srgbClr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1" name="Line 8"/>
          <p:cNvSpPr>
            <a:spLocks noChangeShapeType="1"/>
          </p:cNvSpPr>
          <p:nvPr/>
        </p:nvSpPr>
        <p:spPr bwMode="auto">
          <a:xfrm>
            <a:off x="4500563" y="4003675"/>
            <a:ext cx="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2" name="Line 9"/>
          <p:cNvSpPr>
            <a:spLocks noChangeShapeType="1"/>
          </p:cNvSpPr>
          <p:nvPr/>
        </p:nvSpPr>
        <p:spPr bwMode="auto">
          <a:xfrm flipV="1">
            <a:off x="4427538" y="2852738"/>
            <a:ext cx="3168650" cy="11509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3" name="Line 10"/>
          <p:cNvSpPr>
            <a:spLocks noChangeShapeType="1"/>
          </p:cNvSpPr>
          <p:nvPr/>
        </p:nvSpPr>
        <p:spPr bwMode="auto">
          <a:xfrm flipV="1">
            <a:off x="4356100" y="1844675"/>
            <a:ext cx="2592388" cy="2159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4" name="Line 7"/>
          <p:cNvSpPr>
            <a:spLocks noChangeShapeType="1"/>
          </p:cNvSpPr>
          <p:nvPr/>
        </p:nvSpPr>
        <p:spPr bwMode="auto">
          <a:xfrm>
            <a:off x="1763713" y="4003675"/>
            <a:ext cx="60483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5" name="Line 11"/>
          <p:cNvSpPr>
            <a:spLocks noChangeShapeType="1"/>
          </p:cNvSpPr>
          <p:nvPr/>
        </p:nvSpPr>
        <p:spPr bwMode="auto">
          <a:xfrm flipH="1" flipV="1">
            <a:off x="3563938" y="1052513"/>
            <a:ext cx="792162" cy="29511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6" name="Text Box 31"/>
          <p:cNvSpPr txBox="1">
            <a:spLocks noChangeArrowheads="1"/>
          </p:cNvSpPr>
          <p:nvPr/>
        </p:nvSpPr>
        <p:spPr bwMode="auto">
          <a:xfrm>
            <a:off x="1271588" y="3932238"/>
            <a:ext cx="455612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200">
                <a:latin typeface="Arial" pitchFamily="34" charset="0"/>
              </a:rPr>
              <a:t>А</a:t>
            </a:r>
          </a:p>
        </p:txBody>
      </p:sp>
      <p:sp>
        <p:nvSpPr>
          <p:cNvPr id="9227" name="Text Box 32"/>
          <p:cNvSpPr txBox="1">
            <a:spLocks noChangeArrowheads="1"/>
          </p:cNvSpPr>
          <p:nvPr/>
        </p:nvSpPr>
        <p:spPr bwMode="auto">
          <a:xfrm>
            <a:off x="7664450" y="3954463"/>
            <a:ext cx="4889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600">
                <a:latin typeface="Arial" pitchFamily="34" charset="0"/>
              </a:rPr>
              <a:t>В</a:t>
            </a:r>
          </a:p>
        </p:txBody>
      </p:sp>
      <p:sp>
        <p:nvSpPr>
          <p:cNvPr id="9228" name="Text Box 33"/>
          <p:cNvSpPr txBox="1">
            <a:spLocks noChangeArrowheads="1"/>
          </p:cNvSpPr>
          <p:nvPr/>
        </p:nvSpPr>
        <p:spPr bwMode="auto">
          <a:xfrm>
            <a:off x="3492500" y="331788"/>
            <a:ext cx="5143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600">
                <a:latin typeface="Arial" pitchFamily="34" charset="0"/>
              </a:rPr>
              <a:t>С</a:t>
            </a:r>
          </a:p>
        </p:txBody>
      </p:sp>
      <p:sp>
        <p:nvSpPr>
          <p:cNvPr id="9229" name="Text Box 34"/>
          <p:cNvSpPr txBox="1">
            <a:spLocks noChangeArrowheads="1"/>
          </p:cNvSpPr>
          <p:nvPr/>
        </p:nvSpPr>
        <p:spPr bwMode="auto">
          <a:xfrm>
            <a:off x="7596188" y="2060575"/>
            <a:ext cx="5143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600">
                <a:latin typeface="Arial" pitchFamily="34" charset="0"/>
              </a:rPr>
              <a:t>D</a:t>
            </a:r>
            <a:endParaRPr lang="ru-RU" sz="3600">
              <a:latin typeface="Arial" pitchFamily="34" charset="0"/>
            </a:endParaRPr>
          </a:p>
        </p:txBody>
      </p:sp>
      <p:sp>
        <p:nvSpPr>
          <p:cNvPr id="9230" name="Text Box 35"/>
          <p:cNvSpPr txBox="1">
            <a:spLocks noChangeArrowheads="1"/>
          </p:cNvSpPr>
          <p:nvPr/>
        </p:nvSpPr>
        <p:spPr bwMode="auto">
          <a:xfrm>
            <a:off x="6491288" y="1123950"/>
            <a:ext cx="5651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600">
                <a:latin typeface="Arial" pitchFamily="34" charset="0"/>
              </a:rPr>
              <a:t>М</a:t>
            </a:r>
          </a:p>
        </p:txBody>
      </p:sp>
      <p:sp>
        <p:nvSpPr>
          <p:cNvPr id="9231" name="Text Box 36"/>
          <p:cNvSpPr txBox="1">
            <a:spLocks noChangeArrowheads="1"/>
          </p:cNvSpPr>
          <p:nvPr/>
        </p:nvSpPr>
        <p:spPr bwMode="auto">
          <a:xfrm>
            <a:off x="4127500" y="4003675"/>
            <a:ext cx="5397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600">
                <a:latin typeface="Arial" pitchFamily="34" charset="0"/>
              </a:rPr>
              <a:t>О</a:t>
            </a:r>
          </a:p>
        </p:txBody>
      </p:sp>
      <p:sp>
        <p:nvSpPr>
          <p:cNvPr id="9232" name="Arc 44"/>
          <p:cNvSpPr>
            <a:spLocks/>
          </p:cNvSpPr>
          <p:nvPr/>
        </p:nvSpPr>
        <p:spPr bwMode="auto">
          <a:xfrm>
            <a:off x="5292725" y="3213100"/>
            <a:ext cx="215900" cy="379413"/>
          </a:xfrm>
          <a:custGeom>
            <a:avLst/>
            <a:gdLst>
              <a:gd name="T0" fmla="*/ 0 w 21600"/>
              <a:gd name="T1" fmla="*/ 0 h 22740"/>
              <a:gd name="T2" fmla="*/ 2155002 w 21600"/>
              <a:gd name="T3" fmla="*/ 6330441 h 22740"/>
              <a:gd name="T4" fmla="*/ 0 w 21600"/>
              <a:gd name="T5" fmla="*/ 6013079 h 22740"/>
              <a:gd name="T6" fmla="*/ 0 60000 65536"/>
              <a:gd name="T7" fmla="*/ 0 60000 65536"/>
              <a:gd name="T8" fmla="*/ 0 60000 65536"/>
              <a:gd name="T9" fmla="*/ 0 w 21600"/>
              <a:gd name="T10" fmla="*/ 0 h 22740"/>
              <a:gd name="T11" fmla="*/ 21600 w 21600"/>
              <a:gd name="T12" fmla="*/ 22740 h 227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274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980"/>
                  <a:pt x="21589" y="22360"/>
                  <a:pt x="21569" y="22739"/>
                </a:cubicBezTo>
              </a:path>
              <a:path w="21600" h="2274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980"/>
                  <a:pt x="21589" y="22360"/>
                  <a:pt x="21569" y="22739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33" name="Arc 45"/>
          <p:cNvSpPr>
            <a:spLocks/>
          </p:cNvSpPr>
          <p:nvPr/>
        </p:nvSpPr>
        <p:spPr bwMode="auto">
          <a:xfrm rot="1542598">
            <a:off x="5440363" y="3644900"/>
            <a:ext cx="214312" cy="360363"/>
          </a:xfrm>
          <a:custGeom>
            <a:avLst/>
            <a:gdLst>
              <a:gd name="T0" fmla="*/ 0 w 21403"/>
              <a:gd name="T1" fmla="*/ 0 h 21600"/>
              <a:gd name="T2" fmla="*/ 2145944 w 21403"/>
              <a:gd name="T3" fmla="*/ 5201590 h 21600"/>
              <a:gd name="T4" fmla="*/ 0 w 21403"/>
              <a:gd name="T5" fmla="*/ 6012106 h 21600"/>
              <a:gd name="T6" fmla="*/ 0 60000 65536"/>
              <a:gd name="T7" fmla="*/ 0 60000 65536"/>
              <a:gd name="T8" fmla="*/ 0 60000 65536"/>
              <a:gd name="T9" fmla="*/ 0 w 21403"/>
              <a:gd name="T10" fmla="*/ 0 h 21600"/>
              <a:gd name="T11" fmla="*/ 21403 w 2140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403" h="21600" fill="none" extrusionOk="0">
                <a:moveTo>
                  <a:pt x="-1" y="0"/>
                </a:moveTo>
                <a:cubicBezTo>
                  <a:pt x="10804" y="0"/>
                  <a:pt x="19946" y="7982"/>
                  <a:pt x="21402" y="18688"/>
                </a:cubicBezTo>
              </a:path>
              <a:path w="21403" h="21600" stroke="0" extrusionOk="0">
                <a:moveTo>
                  <a:pt x="-1" y="0"/>
                </a:moveTo>
                <a:cubicBezTo>
                  <a:pt x="10804" y="0"/>
                  <a:pt x="19946" y="7982"/>
                  <a:pt x="21402" y="18688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34" name="Arc 47"/>
          <p:cNvSpPr>
            <a:spLocks/>
          </p:cNvSpPr>
          <p:nvPr/>
        </p:nvSpPr>
        <p:spPr bwMode="auto">
          <a:xfrm rot="-1978434">
            <a:off x="4224338" y="2582863"/>
            <a:ext cx="981075" cy="914400"/>
          </a:xfrm>
          <a:custGeom>
            <a:avLst/>
            <a:gdLst>
              <a:gd name="T0" fmla="*/ 0 w 23161"/>
              <a:gd name="T1" fmla="*/ 102150 h 21600"/>
              <a:gd name="T2" fmla="*/ 41557276 w 23161"/>
              <a:gd name="T3" fmla="*/ 38426429 h 21600"/>
              <a:gd name="T4" fmla="*/ 2802678 w 23161"/>
              <a:gd name="T5" fmla="*/ 38709597 h 21600"/>
              <a:gd name="T6" fmla="*/ 0 60000 65536"/>
              <a:gd name="T7" fmla="*/ 0 60000 65536"/>
              <a:gd name="T8" fmla="*/ 0 60000 65536"/>
              <a:gd name="T9" fmla="*/ 0 w 23161"/>
              <a:gd name="T10" fmla="*/ 0 h 21600"/>
              <a:gd name="T11" fmla="*/ 23161 w 2316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161" h="21600" fill="none" extrusionOk="0">
                <a:moveTo>
                  <a:pt x="-1" y="56"/>
                </a:moveTo>
                <a:cubicBezTo>
                  <a:pt x="519" y="18"/>
                  <a:pt x="1040" y="-1"/>
                  <a:pt x="1562" y="0"/>
                </a:cubicBezTo>
                <a:cubicBezTo>
                  <a:pt x="13429" y="0"/>
                  <a:pt x="23074" y="9574"/>
                  <a:pt x="23161" y="21441"/>
                </a:cubicBezTo>
              </a:path>
              <a:path w="23161" h="21600" stroke="0" extrusionOk="0">
                <a:moveTo>
                  <a:pt x="-1" y="56"/>
                </a:moveTo>
                <a:cubicBezTo>
                  <a:pt x="519" y="18"/>
                  <a:pt x="1040" y="-1"/>
                  <a:pt x="1562" y="0"/>
                </a:cubicBezTo>
                <a:cubicBezTo>
                  <a:pt x="13429" y="0"/>
                  <a:pt x="23074" y="9574"/>
                  <a:pt x="23161" y="21441"/>
                </a:cubicBezTo>
                <a:lnTo>
                  <a:pt x="1562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35" name="Arc 48"/>
          <p:cNvSpPr>
            <a:spLocks/>
          </p:cNvSpPr>
          <p:nvPr/>
        </p:nvSpPr>
        <p:spPr bwMode="auto">
          <a:xfrm rot="-5731237">
            <a:off x="3157538" y="2978150"/>
            <a:ext cx="1016000" cy="914400"/>
          </a:xfrm>
          <a:custGeom>
            <a:avLst/>
            <a:gdLst>
              <a:gd name="T0" fmla="*/ 0 w 23979"/>
              <a:gd name="T1" fmla="*/ 236559 h 21600"/>
              <a:gd name="T2" fmla="*/ 43048331 w 23979"/>
              <a:gd name="T3" fmla="*/ 38426429 h 21600"/>
              <a:gd name="T4" fmla="*/ 4272717 w 23979"/>
              <a:gd name="T5" fmla="*/ 38709597 h 21600"/>
              <a:gd name="T6" fmla="*/ 0 60000 65536"/>
              <a:gd name="T7" fmla="*/ 0 60000 65536"/>
              <a:gd name="T8" fmla="*/ 0 60000 65536"/>
              <a:gd name="T9" fmla="*/ 0 w 23979"/>
              <a:gd name="T10" fmla="*/ 0 h 21600"/>
              <a:gd name="T11" fmla="*/ 23979 w 2397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979" h="21600" fill="none" extrusionOk="0">
                <a:moveTo>
                  <a:pt x="-1" y="131"/>
                </a:moveTo>
                <a:cubicBezTo>
                  <a:pt x="790" y="43"/>
                  <a:pt x="1584" y="-1"/>
                  <a:pt x="2380" y="0"/>
                </a:cubicBezTo>
                <a:cubicBezTo>
                  <a:pt x="14247" y="0"/>
                  <a:pt x="23892" y="9574"/>
                  <a:pt x="23979" y="21441"/>
                </a:cubicBezTo>
              </a:path>
              <a:path w="23979" h="21600" stroke="0" extrusionOk="0">
                <a:moveTo>
                  <a:pt x="-1" y="131"/>
                </a:moveTo>
                <a:cubicBezTo>
                  <a:pt x="790" y="43"/>
                  <a:pt x="1584" y="-1"/>
                  <a:pt x="2380" y="0"/>
                </a:cubicBezTo>
                <a:cubicBezTo>
                  <a:pt x="14247" y="0"/>
                  <a:pt x="23892" y="9574"/>
                  <a:pt x="23979" y="21441"/>
                </a:cubicBezTo>
                <a:lnTo>
                  <a:pt x="238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36" name="Arc 49"/>
          <p:cNvSpPr>
            <a:spLocks/>
          </p:cNvSpPr>
          <p:nvPr/>
        </p:nvSpPr>
        <p:spPr bwMode="auto">
          <a:xfrm>
            <a:off x="5364163" y="2133600"/>
            <a:ext cx="73025" cy="71438"/>
          </a:xfrm>
          <a:custGeom>
            <a:avLst/>
            <a:gdLst>
              <a:gd name="T0" fmla="*/ 0 w 21600"/>
              <a:gd name="T1" fmla="*/ 0 h 21600"/>
              <a:gd name="T2" fmla="*/ 246882 w 21600"/>
              <a:gd name="T3" fmla="*/ 236268 h 21600"/>
              <a:gd name="T4" fmla="*/ 0 w 21600"/>
              <a:gd name="T5" fmla="*/ 236268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37" name="Arc 56"/>
          <p:cNvSpPr>
            <a:spLocks/>
          </p:cNvSpPr>
          <p:nvPr/>
        </p:nvSpPr>
        <p:spPr bwMode="auto">
          <a:xfrm rot="-5731237">
            <a:off x="3257550" y="3024188"/>
            <a:ext cx="955675" cy="914400"/>
          </a:xfrm>
          <a:custGeom>
            <a:avLst/>
            <a:gdLst>
              <a:gd name="T0" fmla="*/ 0 w 22580"/>
              <a:gd name="T1" fmla="*/ 43011 h 21600"/>
              <a:gd name="T2" fmla="*/ 40447946 w 22580"/>
              <a:gd name="T3" fmla="*/ 36241860 h 21600"/>
              <a:gd name="T4" fmla="*/ 1834320 w 22580"/>
              <a:gd name="T5" fmla="*/ 38709597 h 21600"/>
              <a:gd name="T6" fmla="*/ 0 60000 65536"/>
              <a:gd name="T7" fmla="*/ 0 60000 65536"/>
              <a:gd name="T8" fmla="*/ 0 60000 65536"/>
              <a:gd name="T9" fmla="*/ 0 w 22580"/>
              <a:gd name="T10" fmla="*/ 0 h 21600"/>
              <a:gd name="T11" fmla="*/ 22580 w 2258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580" h="21600" fill="none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418" y="0"/>
                  <a:pt x="21853" y="8851"/>
                  <a:pt x="22580" y="20222"/>
                </a:cubicBezTo>
              </a:path>
              <a:path w="22580" h="21600" stroke="0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418" y="0"/>
                  <a:pt x="21853" y="8851"/>
                  <a:pt x="22580" y="20222"/>
                </a:cubicBezTo>
                <a:lnTo>
                  <a:pt x="1024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38" name="Arc 57"/>
          <p:cNvSpPr>
            <a:spLocks/>
          </p:cNvSpPr>
          <p:nvPr/>
        </p:nvSpPr>
        <p:spPr bwMode="auto">
          <a:xfrm rot="-1978434">
            <a:off x="4273550" y="2692400"/>
            <a:ext cx="908050" cy="914400"/>
          </a:xfrm>
          <a:custGeom>
            <a:avLst/>
            <a:gdLst>
              <a:gd name="T0" fmla="*/ 818126 w 21438"/>
              <a:gd name="T1" fmla="*/ 0 h 21595"/>
              <a:gd name="T2" fmla="*/ 38462297 w 21438"/>
              <a:gd name="T3" fmla="*/ 33990569 h 21595"/>
              <a:gd name="T4" fmla="*/ 0 w 21438"/>
              <a:gd name="T5" fmla="*/ 38718559 h 21595"/>
              <a:gd name="T6" fmla="*/ 0 60000 65536"/>
              <a:gd name="T7" fmla="*/ 0 60000 65536"/>
              <a:gd name="T8" fmla="*/ 0 60000 65536"/>
              <a:gd name="T9" fmla="*/ 0 w 21438"/>
              <a:gd name="T10" fmla="*/ 0 h 21595"/>
              <a:gd name="T11" fmla="*/ 21438 w 21438"/>
              <a:gd name="T12" fmla="*/ 21595 h 2159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438" h="21595" fill="none" extrusionOk="0">
                <a:moveTo>
                  <a:pt x="456" y="-1"/>
                </a:moveTo>
                <a:cubicBezTo>
                  <a:pt x="11189" y="226"/>
                  <a:pt x="20127" y="8302"/>
                  <a:pt x="21438" y="18957"/>
                </a:cubicBezTo>
              </a:path>
              <a:path w="21438" h="21595" stroke="0" extrusionOk="0">
                <a:moveTo>
                  <a:pt x="456" y="-1"/>
                </a:moveTo>
                <a:cubicBezTo>
                  <a:pt x="11189" y="226"/>
                  <a:pt x="20127" y="8302"/>
                  <a:pt x="21438" y="18957"/>
                </a:cubicBezTo>
                <a:lnTo>
                  <a:pt x="0" y="21595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39" name="Line 59"/>
          <p:cNvSpPr>
            <a:spLocks noChangeShapeType="1"/>
          </p:cNvSpPr>
          <p:nvPr/>
        </p:nvSpPr>
        <p:spPr bwMode="auto">
          <a:xfrm>
            <a:off x="5581650" y="5661025"/>
            <a:ext cx="3311525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40" name="Text Box 63"/>
          <p:cNvSpPr txBox="1">
            <a:spLocks noChangeArrowheads="1"/>
          </p:cNvSpPr>
          <p:nvPr/>
        </p:nvSpPr>
        <p:spPr bwMode="auto">
          <a:xfrm>
            <a:off x="5508625" y="5875338"/>
            <a:ext cx="1533525" cy="584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y-AM" sz="3200">
                <a:solidFill>
                  <a:srgbClr val="000000"/>
                </a:solidFill>
                <a:latin typeface="Univers"/>
              </a:rPr>
              <a:t>Գտնել</a:t>
            </a:r>
            <a:r>
              <a:rPr lang="ru-RU" sz="3200">
                <a:solidFill>
                  <a:srgbClr val="000000"/>
                </a:solidFill>
                <a:latin typeface="Univers"/>
              </a:rPr>
              <a:t>`</a:t>
            </a:r>
          </a:p>
        </p:txBody>
      </p:sp>
      <p:graphicFrame>
        <p:nvGraphicFramePr>
          <p:cNvPr id="9218" name="Object 64"/>
          <p:cNvGraphicFramePr>
            <a:graphicFrameLocks noChangeAspect="1"/>
          </p:cNvGraphicFramePr>
          <p:nvPr/>
        </p:nvGraphicFramePr>
        <p:xfrm>
          <a:off x="7164388" y="5876925"/>
          <a:ext cx="1312862" cy="468313"/>
        </p:xfrm>
        <a:graphic>
          <a:graphicData uri="http://schemas.openxmlformats.org/presentationml/2006/ole">
            <p:oleObj spid="_x0000_s9218" name="Формула" r:id="rId4" imgW="495000" imgH="177480" progId="Equation.3">
              <p:embed/>
            </p:oleObj>
          </a:graphicData>
        </a:graphic>
      </p:graphicFrame>
      <p:sp>
        <p:nvSpPr>
          <p:cNvPr id="9241" name="Text Box 66"/>
          <p:cNvSpPr txBox="1">
            <a:spLocks noChangeArrowheads="1"/>
          </p:cNvSpPr>
          <p:nvPr/>
        </p:nvSpPr>
        <p:spPr bwMode="auto">
          <a:xfrm>
            <a:off x="7164388" y="217488"/>
            <a:ext cx="1368425" cy="46196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y-AM" sz="2400" b="1">
                <a:solidFill>
                  <a:srgbClr val="000000"/>
                </a:solidFill>
                <a:latin typeface="Univers"/>
              </a:rPr>
              <a:t>Խնդիր</a:t>
            </a:r>
            <a:r>
              <a:rPr lang="ru-RU" sz="2400" b="1">
                <a:solidFill>
                  <a:srgbClr val="000000"/>
                </a:solidFill>
                <a:latin typeface="Univers"/>
              </a:rPr>
              <a:t> 9</a:t>
            </a:r>
          </a:p>
        </p:txBody>
      </p:sp>
      <p:sp>
        <p:nvSpPr>
          <p:cNvPr id="9242" name="AutoShape 67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95288" y="6021388"/>
            <a:ext cx="649287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Freeform 35"/>
          <p:cNvSpPr>
            <a:spLocks/>
          </p:cNvSpPr>
          <p:nvPr/>
        </p:nvSpPr>
        <p:spPr bwMode="auto">
          <a:xfrm>
            <a:off x="1258888" y="765175"/>
            <a:ext cx="5360987" cy="4719638"/>
          </a:xfrm>
          <a:custGeom>
            <a:avLst/>
            <a:gdLst>
              <a:gd name="T0" fmla="*/ 5041900 w 3377"/>
              <a:gd name="T1" fmla="*/ 720725 h 2973"/>
              <a:gd name="T2" fmla="*/ 4826000 w 3377"/>
              <a:gd name="T3" fmla="*/ 360363 h 2973"/>
              <a:gd name="T4" fmla="*/ 4608512 w 3377"/>
              <a:gd name="T5" fmla="*/ 215900 h 2973"/>
              <a:gd name="T6" fmla="*/ 4321175 w 3377"/>
              <a:gd name="T7" fmla="*/ 144463 h 2973"/>
              <a:gd name="T8" fmla="*/ 3960813 w 3377"/>
              <a:gd name="T9" fmla="*/ 0 h 2973"/>
              <a:gd name="T10" fmla="*/ 3600450 w 3377"/>
              <a:gd name="T11" fmla="*/ 0 h 2973"/>
              <a:gd name="T12" fmla="*/ 3097212 w 3377"/>
              <a:gd name="T13" fmla="*/ 0 h 2973"/>
              <a:gd name="T14" fmla="*/ 2592387 w 3377"/>
              <a:gd name="T15" fmla="*/ 0 h 2973"/>
              <a:gd name="T16" fmla="*/ 2160587 w 3377"/>
              <a:gd name="T17" fmla="*/ 0 h 2973"/>
              <a:gd name="T18" fmla="*/ 1512887 w 3377"/>
              <a:gd name="T19" fmla="*/ 215900 h 2973"/>
              <a:gd name="T20" fmla="*/ 936625 w 3377"/>
              <a:gd name="T21" fmla="*/ 504825 h 2973"/>
              <a:gd name="T22" fmla="*/ 504825 w 3377"/>
              <a:gd name="T23" fmla="*/ 865188 h 2973"/>
              <a:gd name="T24" fmla="*/ 217488 w 3377"/>
              <a:gd name="T25" fmla="*/ 1441450 h 2973"/>
              <a:gd name="T26" fmla="*/ 0 w 3377"/>
              <a:gd name="T27" fmla="*/ 1944688 h 2973"/>
              <a:gd name="T28" fmla="*/ 0 w 3377"/>
              <a:gd name="T29" fmla="*/ 2305050 h 2973"/>
              <a:gd name="T30" fmla="*/ 74612 w 3377"/>
              <a:gd name="T31" fmla="*/ 2760663 h 2973"/>
              <a:gd name="T32" fmla="*/ 144462 w 3377"/>
              <a:gd name="T33" fmla="*/ 3097213 h 2973"/>
              <a:gd name="T34" fmla="*/ 158750 w 3377"/>
              <a:gd name="T35" fmla="*/ 3394076 h 2973"/>
              <a:gd name="T36" fmla="*/ 217488 w 3377"/>
              <a:gd name="T37" fmla="*/ 3673476 h 2973"/>
              <a:gd name="T38" fmla="*/ 300037 w 3377"/>
              <a:gd name="T39" fmla="*/ 3795713 h 2973"/>
              <a:gd name="T40" fmla="*/ 382587 w 3377"/>
              <a:gd name="T41" fmla="*/ 3954463 h 2973"/>
              <a:gd name="T42" fmla="*/ 936625 w 3377"/>
              <a:gd name="T43" fmla="*/ 4392613 h 2973"/>
              <a:gd name="T44" fmla="*/ 1185862 w 3377"/>
              <a:gd name="T45" fmla="*/ 4560888 h 2973"/>
              <a:gd name="T46" fmla="*/ 1652588 w 3377"/>
              <a:gd name="T47" fmla="*/ 4625976 h 2973"/>
              <a:gd name="T48" fmla="*/ 1828800 w 3377"/>
              <a:gd name="T49" fmla="*/ 4719638 h 2973"/>
              <a:gd name="T50" fmla="*/ 2233612 w 3377"/>
              <a:gd name="T51" fmla="*/ 4608513 h 2973"/>
              <a:gd name="T52" fmla="*/ 2314575 w 3377"/>
              <a:gd name="T53" fmla="*/ 4524376 h 2973"/>
              <a:gd name="T54" fmla="*/ 2952750 w 3377"/>
              <a:gd name="T55" fmla="*/ 4249738 h 2973"/>
              <a:gd name="T56" fmla="*/ 3457575 w 3377"/>
              <a:gd name="T57" fmla="*/ 4105276 h 2973"/>
              <a:gd name="T58" fmla="*/ 3883025 w 3377"/>
              <a:gd name="T59" fmla="*/ 4132263 h 2973"/>
              <a:gd name="T60" fmla="*/ 4826000 w 3377"/>
              <a:gd name="T61" fmla="*/ 3960813 h 2973"/>
              <a:gd name="T62" fmla="*/ 5041900 w 3377"/>
              <a:gd name="T63" fmla="*/ 2952750 h 2973"/>
              <a:gd name="T64" fmla="*/ 5113337 w 3377"/>
              <a:gd name="T65" fmla="*/ 2449513 h 2973"/>
              <a:gd name="T66" fmla="*/ 3008312 w 3377"/>
              <a:gd name="T67" fmla="*/ 2301875 h 2973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3377"/>
              <a:gd name="T103" fmla="*/ 0 h 2973"/>
              <a:gd name="T104" fmla="*/ 3377 w 3377"/>
              <a:gd name="T105" fmla="*/ 2973 h 2973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3377" h="2973">
                <a:moveTo>
                  <a:pt x="1895" y="1450"/>
                </a:moveTo>
                <a:lnTo>
                  <a:pt x="3176" y="454"/>
                </a:lnTo>
                <a:lnTo>
                  <a:pt x="3085" y="318"/>
                </a:lnTo>
                <a:lnTo>
                  <a:pt x="3040" y="227"/>
                </a:lnTo>
                <a:lnTo>
                  <a:pt x="2994" y="182"/>
                </a:lnTo>
                <a:lnTo>
                  <a:pt x="2903" y="136"/>
                </a:lnTo>
                <a:lnTo>
                  <a:pt x="2858" y="91"/>
                </a:lnTo>
                <a:lnTo>
                  <a:pt x="2722" y="91"/>
                </a:lnTo>
                <a:lnTo>
                  <a:pt x="2586" y="0"/>
                </a:lnTo>
                <a:lnTo>
                  <a:pt x="2495" y="0"/>
                </a:lnTo>
                <a:lnTo>
                  <a:pt x="2405" y="0"/>
                </a:lnTo>
                <a:lnTo>
                  <a:pt x="2268" y="0"/>
                </a:lnTo>
                <a:lnTo>
                  <a:pt x="2132" y="0"/>
                </a:lnTo>
                <a:lnTo>
                  <a:pt x="1951" y="0"/>
                </a:lnTo>
                <a:lnTo>
                  <a:pt x="1815" y="0"/>
                </a:lnTo>
                <a:lnTo>
                  <a:pt x="1633" y="0"/>
                </a:lnTo>
                <a:lnTo>
                  <a:pt x="1497" y="0"/>
                </a:lnTo>
                <a:lnTo>
                  <a:pt x="1361" y="0"/>
                </a:lnTo>
                <a:lnTo>
                  <a:pt x="1134" y="46"/>
                </a:lnTo>
                <a:lnTo>
                  <a:pt x="953" y="136"/>
                </a:lnTo>
                <a:lnTo>
                  <a:pt x="726" y="182"/>
                </a:lnTo>
                <a:lnTo>
                  <a:pt x="590" y="318"/>
                </a:lnTo>
                <a:lnTo>
                  <a:pt x="499" y="409"/>
                </a:lnTo>
                <a:lnTo>
                  <a:pt x="318" y="545"/>
                </a:lnTo>
                <a:lnTo>
                  <a:pt x="137" y="726"/>
                </a:lnTo>
                <a:lnTo>
                  <a:pt x="137" y="908"/>
                </a:lnTo>
                <a:lnTo>
                  <a:pt x="46" y="1044"/>
                </a:lnTo>
                <a:lnTo>
                  <a:pt x="0" y="1225"/>
                </a:lnTo>
                <a:lnTo>
                  <a:pt x="0" y="1361"/>
                </a:lnTo>
                <a:lnTo>
                  <a:pt x="0" y="1452"/>
                </a:lnTo>
                <a:lnTo>
                  <a:pt x="46" y="1588"/>
                </a:lnTo>
                <a:cubicBezTo>
                  <a:pt x="46" y="1638"/>
                  <a:pt x="43" y="1689"/>
                  <a:pt x="47" y="1739"/>
                </a:cubicBezTo>
                <a:cubicBezTo>
                  <a:pt x="50" y="1783"/>
                  <a:pt x="83" y="1803"/>
                  <a:pt x="83" y="1862"/>
                </a:cubicBezTo>
                <a:cubicBezTo>
                  <a:pt x="86" y="1892"/>
                  <a:pt x="92" y="1921"/>
                  <a:pt x="91" y="1951"/>
                </a:cubicBezTo>
                <a:cubicBezTo>
                  <a:pt x="86" y="2084"/>
                  <a:pt x="66" y="1958"/>
                  <a:pt x="83" y="2056"/>
                </a:cubicBezTo>
                <a:cubicBezTo>
                  <a:pt x="86" y="2071"/>
                  <a:pt x="92" y="2115"/>
                  <a:pt x="100" y="2138"/>
                </a:cubicBezTo>
                <a:cubicBezTo>
                  <a:pt x="104" y="2148"/>
                  <a:pt x="112" y="2168"/>
                  <a:pt x="112" y="2168"/>
                </a:cubicBezTo>
                <a:cubicBezTo>
                  <a:pt x="120" y="2217"/>
                  <a:pt x="121" y="2267"/>
                  <a:pt x="137" y="2314"/>
                </a:cubicBezTo>
                <a:cubicBezTo>
                  <a:pt x="142" y="2328"/>
                  <a:pt x="161" y="2332"/>
                  <a:pt x="171" y="2344"/>
                </a:cubicBezTo>
                <a:cubicBezTo>
                  <a:pt x="182" y="2357"/>
                  <a:pt x="183" y="2375"/>
                  <a:pt x="189" y="2391"/>
                </a:cubicBezTo>
                <a:cubicBezTo>
                  <a:pt x="199" y="2418"/>
                  <a:pt x="209" y="2449"/>
                  <a:pt x="224" y="2473"/>
                </a:cubicBezTo>
                <a:cubicBezTo>
                  <a:pt x="228" y="2480"/>
                  <a:pt x="241" y="2491"/>
                  <a:pt x="241" y="2491"/>
                </a:cubicBezTo>
                <a:lnTo>
                  <a:pt x="409" y="2677"/>
                </a:lnTo>
                <a:lnTo>
                  <a:pt x="590" y="2767"/>
                </a:lnTo>
                <a:cubicBezTo>
                  <a:pt x="638" y="2791"/>
                  <a:pt x="687" y="2814"/>
                  <a:pt x="735" y="2838"/>
                </a:cubicBezTo>
                <a:cubicBezTo>
                  <a:pt x="746" y="2843"/>
                  <a:pt x="738" y="2864"/>
                  <a:pt x="747" y="2873"/>
                </a:cubicBezTo>
                <a:cubicBezTo>
                  <a:pt x="774" y="2900"/>
                  <a:pt x="830" y="2902"/>
                  <a:pt x="864" y="2902"/>
                </a:cubicBezTo>
                <a:cubicBezTo>
                  <a:pt x="937" y="2903"/>
                  <a:pt x="980" y="2894"/>
                  <a:pt x="1041" y="2914"/>
                </a:cubicBezTo>
                <a:cubicBezTo>
                  <a:pt x="1072" y="2938"/>
                  <a:pt x="1103" y="2943"/>
                  <a:pt x="1141" y="2955"/>
                </a:cubicBezTo>
                <a:cubicBezTo>
                  <a:pt x="1145" y="2961"/>
                  <a:pt x="1145" y="2973"/>
                  <a:pt x="1152" y="2973"/>
                </a:cubicBezTo>
                <a:cubicBezTo>
                  <a:pt x="1171" y="2973"/>
                  <a:pt x="1205" y="2955"/>
                  <a:pt x="1205" y="2955"/>
                </a:cubicBezTo>
                <a:cubicBezTo>
                  <a:pt x="1272" y="2938"/>
                  <a:pt x="1342" y="2926"/>
                  <a:pt x="1407" y="2903"/>
                </a:cubicBezTo>
                <a:cubicBezTo>
                  <a:pt x="1415" y="2900"/>
                  <a:pt x="1413" y="2887"/>
                  <a:pt x="1417" y="2879"/>
                </a:cubicBezTo>
                <a:cubicBezTo>
                  <a:pt x="1430" y="2854"/>
                  <a:pt x="1429" y="2861"/>
                  <a:pt x="1458" y="2850"/>
                </a:cubicBezTo>
                <a:cubicBezTo>
                  <a:pt x="1500" y="2798"/>
                  <a:pt x="1523" y="2803"/>
                  <a:pt x="1587" y="2803"/>
                </a:cubicBezTo>
                <a:lnTo>
                  <a:pt x="1860" y="2677"/>
                </a:lnTo>
                <a:lnTo>
                  <a:pt x="2087" y="2631"/>
                </a:lnTo>
                <a:cubicBezTo>
                  <a:pt x="2117" y="2616"/>
                  <a:pt x="2145" y="2594"/>
                  <a:pt x="2178" y="2586"/>
                </a:cubicBezTo>
                <a:cubicBezTo>
                  <a:pt x="2190" y="2583"/>
                  <a:pt x="2198" y="2602"/>
                  <a:pt x="2210" y="2603"/>
                </a:cubicBezTo>
                <a:cubicBezTo>
                  <a:pt x="2289" y="2608"/>
                  <a:pt x="2367" y="2603"/>
                  <a:pt x="2446" y="2603"/>
                </a:cubicBezTo>
                <a:lnTo>
                  <a:pt x="2813" y="2586"/>
                </a:lnTo>
                <a:lnTo>
                  <a:pt x="3040" y="2495"/>
                </a:lnTo>
                <a:lnTo>
                  <a:pt x="3176" y="2132"/>
                </a:lnTo>
                <a:lnTo>
                  <a:pt x="3176" y="1860"/>
                </a:lnTo>
                <a:lnTo>
                  <a:pt x="3221" y="1633"/>
                </a:lnTo>
                <a:lnTo>
                  <a:pt x="3221" y="1543"/>
                </a:lnTo>
                <a:lnTo>
                  <a:pt x="3377" y="1456"/>
                </a:lnTo>
                <a:lnTo>
                  <a:pt x="1895" y="1450"/>
                </a:lnTo>
                <a:close/>
              </a:path>
            </a:pathLst>
          </a:custGeom>
          <a:gradFill rotWithShape="1">
            <a:gsLst>
              <a:gs pos="0">
                <a:srgbClr val="DFF6B0">
                  <a:alpha val="71001"/>
                </a:srgbClr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6" name="Text Box 19"/>
          <p:cNvSpPr txBox="1">
            <a:spLocks noChangeArrowheads="1"/>
          </p:cNvSpPr>
          <p:nvPr/>
        </p:nvSpPr>
        <p:spPr bwMode="auto">
          <a:xfrm>
            <a:off x="2339975" y="4652963"/>
            <a:ext cx="477838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200">
                <a:latin typeface="Arial" pitchFamily="34" charset="0"/>
              </a:rPr>
              <a:t>С</a:t>
            </a:r>
          </a:p>
        </p:txBody>
      </p:sp>
      <p:sp>
        <p:nvSpPr>
          <p:cNvPr id="10247" name="Freeform 8"/>
          <p:cNvSpPr>
            <a:spLocks/>
          </p:cNvSpPr>
          <p:nvPr/>
        </p:nvSpPr>
        <p:spPr bwMode="auto">
          <a:xfrm>
            <a:off x="4352925" y="765175"/>
            <a:ext cx="3362325" cy="2292350"/>
          </a:xfrm>
          <a:custGeom>
            <a:avLst/>
            <a:gdLst>
              <a:gd name="T0" fmla="*/ 2686050 w 2118"/>
              <a:gd name="T1" fmla="*/ 0 h 1444"/>
              <a:gd name="T2" fmla="*/ 0 w 2118"/>
              <a:gd name="T3" fmla="*/ 2292350 h 1444"/>
              <a:gd name="T4" fmla="*/ 3057524 w 2118"/>
              <a:gd name="T5" fmla="*/ 2273300 h 1444"/>
              <a:gd name="T6" fmla="*/ 3276600 w 2118"/>
              <a:gd name="T7" fmla="*/ 1323975 h 1444"/>
              <a:gd name="T8" fmla="*/ 3324225 w 2118"/>
              <a:gd name="T9" fmla="*/ 1133475 h 1444"/>
              <a:gd name="T10" fmla="*/ 3362325 w 2118"/>
              <a:gd name="T11" fmla="*/ 933450 h 1444"/>
              <a:gd name="T12" fmla="*/ 3286125 w 2118"/>
              <a:gd name="T13" fmla="*/ 647700 h 1444"/>
              <a:gd name="T14" fmla="*/ 2867024 w 2118"/>
              <a:gd name="T15" fmla="*/ 619125 h 1444"/>
              <a:gd name="T16" fmla="*/ 2638425 w 2118"/>
              <a:gd name="T17" fmla="*/ 314325 h 1444"/>
              <a:gd name="T18" fmla="*/ 2667000 w 2118"/>
              <a:gd name="T19" fmla="*/ 171450 h 1444"/>
              <a:gd name="T20" fmla="*/ 2752725 w 2118"/>
              <a:gd name="T21" fmla="*/ 104775 h 1444"/>
              <a:gd name="T22" fmla="*/ 2867024 w 2118"/>
              <a:gd name="T23" fmla="*/ 28575 h 144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2118"/>
              <a:gd name="T37" fmla="*/ 0 h 1444"/>
              <a:gd name="T38" fmla="*/ 2118 w 2118"/>
              <a:gd name="T39" fmla="*/ 1444 h 1444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18" h="1444">
                <a:moveTo>
                  <a:pt x="1692" y="0"/>
                </a:moveTo>
                <a:lnTo>
                  <a:pt x="0" y="1444"/>
                </a:lnTo>
                <a:lnTo>
                  <a:pt x="1926" y="1432"/>
                </a:lnTo>
                <a:lnTo>
                  <a:pt x="2064" y="834"/>
                </a:lnTo>
                <a:lnTo>
                  <a:pt x="2094" y="714"/>
                </a:lnTo>
                <a:lnTo>
                  <a:pt x="2118" y="588"/>
                </a:lnTo>
                <a:lnTo>
                  <a:pt x="2070" y="408"/>
                </a:lnTo>
                <a:lnTo>
                  <a:pt x="1806" y="390"/>
                </a:lnTo>
                <a:lnTo>
                  <a:pt x="1662" y="198"/>
                </a:lnTo>
                <a:lnTo>
                  <a:pt x="1680" y="108"/>
                </a:lnTo>
                <a:lnTo>
                  <a:pt x="1734" y="66"/>
                </a:lnTo>
                <a:lnTo>
                  <a:pt x="1806" y="18"/>
                </a:lnTo>
              </a:path>
            </a:pathLst>
          </a:custGeom>
          <a:gradFill rotWithShape="1">
            <a:gsLst>
              <a:gs pos="0">
                <a:srgbClr val="FF99CC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8" name="Text Box 16"/>
          <p:cNvSpPr txBox="1">
            <a:spLocks noChangeArrowheads="1"/>
          </p:cNvSpPr>
          <p:nvPr/>
        </p:nvSpPr>
        <p:spPr bwMode="auto">
          <a:xfrm>
            <a:off x="1198563" y="2419350"/>
            <a:ext cx="455612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200">
                <a:latin typeface="Arial" pitchFamily="34" charset="0"/>
              </a:rPr>
              <a:t>А</a:t>
            </a:r>
          </a:p>
        </p:txBody>
      </p:sp>
      <p:sp>
        <p:nvSpPr>
          <p:cNvPr id="10249" name="Freeform 12"/>
          <p:cNvSpPr>
            <a:spLocks/>
          </p:cNvSpPr>
          <p:nvPr/>
        </p:nvSpPr>
        <p:spPr bwMode="auto">
          <a:xfrm>
            <a:off x="1258888" y="3057525"/>
            <a:ext cx="5832475" cy="11113"/>
          </a:xfrm>
          <a:custGeom>
            <a:avLst/>
            <a:gdLst>
              <a:gd name="T0" fmla="*/ 0 w 3674"/>
              <a:gd name="T1" fmla="*/ 9525 h 7"/>
              <a:gd name="T2" fmla="*/ 3065462 w 3674"/>
              <a:gd name="T3" fmla="*/ 0 h 7"/>
              <a:gd name="T4" fmla="*/ 5832475 w 3674"/>
              <a:gd name="T5" fmla="*/ 11113 h 7"/>
              <a:gd name="T6" fmla="*/ 0 60000 65536"/>
              <a:gd name="T7" fmla="*/ 0 60000 65536"/>
              <a:gd name="T8" fmla="*/ 0 60000 65536"/>
              <a:gd name="T9" fmla="*/ 0 w 3674"/>
              <a:gd name="T10" fmla="*/ 0 h 7"/>
              <a:gd name="T11" fmla="*/ 3674 w 3674"/>
              <a:gd name="T12" fmla="*/ 7 h 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674" h="7">
                <a:moveTo>
                  <a:pt x="0" y="6"/>
                </a:moveTo>
                <a:lnTo>
                  <a:pt x="1931" y="0"/>
                </a:lnTo>
                <a:lnTo>
                  <a:pt x="3674" y="7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0" name="Text Box 17"/>
          <p:cNvSpPr txBox="1">
            <a:spLocks noChangeArrowheads="1"/>
          </p:cNvSpPr>
          <p:nvPr/>
        </p:nvSpPr>
        <p:spPr bwMode="auto">
          <a:xfrm>
            <a:off x="5734050" y="908050"/>
            <a:ext cx="455613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200">
                <a:latin typeface="Arial" pitchFamily="34" charset="0"/>
              </a:rPr>
              <a:t>В</a:t>
            </a:r>
          </a:p>
        </p:txBody>
      </p:sp>
      <p:sp>
        <p:nvSpPr>
          <p:cNvPr id="10251" name="Text Box 18"/>
          <p:cNvSpPr txBox="1">
            <a:spLocks noChangeArrowheads="1"/>
          </p:cNvSpPr>
          <p:nvPr/>
        </p:nvSpPr>
        <p:spPr bwMode="auto">
          <a:xfrm>
            <a:off x="6946900" y="2347913"/>
            <a:ext cx="477838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>
                <a:latin typeface="Arial" pitchFamily="34" charset="0"/>
              </a:rPr>
              <a:t>D</a:t>
            </a:r>
            <a:endParaRPr lang="ru-RU" sz="3200">
              <a:latin typeface="Arial" pitchFamily="34" charset="0"/>
            </a:endParaRPr>
          </a:p>
        </p:txBody>
      </p:sp>
      <p:sp>
        <p:nvSpPr>
          <p:cNvPr id="10252" name="Line 13"/>
          <p:cNvSpPr>
            <a:spLocks noChangeShapeType="1"/>
          </p:cNvSpPr>
          <p:nvPr/>
        </p:nvSpPr>
        <p:spPr bwMode="auto">
          <a:xfrm flipV="1">
            <a:off x="2051050" y="1411288"/>
            <a:ext cx="4249738" cy="35274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10242" name="Object 36"/>
          <p:cNvGraphicFramePr>
            <a:graphicFrameLocks noChangeAspect="1"/>
          </p:cNvGraphicFramePr>
          <p:nvPr/>
        </p:nvGraphicFramePr>
        <p:xfrm>
          <a:off x="5148263" y="2349500"/>
          <a:ext cx="719137" cy="574675"/>
        </p:xfrm>
        <a:graphic>
          <a:graphicData uri="http://schemas.openxmlformats.org/presentationml/2006/ole">
            <p:oleObj spid="_x0000_s10242" name="Формула" r:id="rId4" imgW="253800" imgH="203040" progId="Equation.3">
              <p:embed/>
            </p:oleObj>
          </a:graphicData>
        </a:graphic>
      </p:graphicFrame>
      <p:sp>
        <p:nvSpPr>
          <p:cNvPr id="10253" name="Rectangle 37"/>
          <p:cNvSpPr>
            <a:spLocks noChangeArrowheads="1"/>
          </p:cNvSpPr>
          <p:nvPr/>
        </p:nvSpPr>
        <p:spPr bwMode="auto">
          <a:xfrm>
            <a:off x="3924300" y="2420938"/>
            <a:ext cx="500063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О</a:t>
            </a:r>
          </a:p>
        </p:txBody>
      </p:sp>
      <p:sp>
        <p:nvSpPr>
          <p:cNvPr id="10254" name="Text Box 27"/>
          <p:cNvSpPr txBox="1">
            <a:spLocks noChangeArrowheads="1"/>
          </p:cNvSpPr>
          <p:nvPr/>
        </p:nvSpPr>
        <p:spPr bwMode="auto">
          <a:xfrm>
            <a:off x="4606925" y="5616575"/>
            <a:ext cx="1533525" cy="584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y-AM" sz="3200">
                <a:solidFill>
                  <a:srgbClr val="000000"/>
                </a:solidFill>
                <a:latin typeface="Univers"/>
              </a:rPr>
              <a:t>Գտնել</a:t>
            </a:r>
            <a:r>
              <a:rPr lang="ru-RU" sz="3200">
                <a:solidFill>
                  <a:srgbClr val="000000"/>
                </a:solidFill>
                <a:latin typeface="Univers"/>
              </a:rPr>
              <a:t>`</a:t>
            </a:r>
          </a:p>
        </p:txBody>
      </p:sp>
      <p:sp>
        <p:nvSpPr>
          <p:cNvPr id="10255" name="Line 28"/>
          <p:cNvSpPr>
            <a:spLocks noChangeShapeType="1"/>
          </p:cNvSpPr>
          <p:nvPr/>
        </p:nvSpPr>
        <p:spPr bwMode="auto">
          <a:xfrm>
            <a:off x="4427538" y="5445125"/>
            <a:ext cx="446405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10243" name="Object 39"/>
          <p:cNvGraphicFramePr>
            <a:graphicFrameLocks noChangeAspect="1"/>
          </p:cNvGraphicFramePr>
          <p:nvPr/>
        </p:nvGraphicFramePr>
        <p:xfrm>
          <a:off x="5972175" y="5661025"/>
          <a:ext cx="2486025" cy="482600"/>
        </p:xfrm>
        <a:graphic>
          <a:graphicData uri="http://schemas.openxmlformats.org/presentationml/2006/ole">
            <p:oleObj spid="_x0000_s10243" name="Формула" r:id="rId5" imgW="1041120" imgH="203040" progId="Equation.3">
              <p:embed/>
            </p:oleObj>
          </a:graphicData>
        </a:graphic>
      </p:graphicFrame>
      <p:graphicFrame>
        <p:nvGraphicFramePr>
          <p:cNvPr id="10244" name="Object 42"/>
          <p:cNvGraphicFramePr>
            <a:graphicFrameLocks noChangeAspect="1"/>
          </p:cNvGraphicFramePr>
          <p:nvPr/>
        </p:nvGraphicFramePr>
        <p:xfrm>
          <a:off x="6049963" y="6094413"/>
          <a:ext cx="1165225" cy="417512"/>
        </p:xfrm>
        <a:graphic>
          <a:graphicData uri="http://schemas.openxmlformats.org/presentationml/2006/ole">
            <p:oleObj spid="_x0000_s10244" name="Формула" r:id="rId6" imgW="495000" imgH="177480" progId="Equation.3">
              <p:embed/>
            </p:oleObj>
          </a:graphicData>
        </a:graphic>
      </p:graphicFrame>
      <p:sp>
        <p:nvSpPr>
          <p:cNvPr id="10256" name="Text Box 44"/>
          <p:cNvSpPr txBox="1">
            <a:spLocks noChangeArrowheads="1"/>
          </p:cNvSpPr>
          <p:nvPr/>
        </p:nvSpPr>
        <p:spPr bwMode="auto">
          <a:xfrm>
            <a:off x="7164388" y="217488"/>
            <a:ext cx="1539875" cy="46196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y-AM" sz="2400" b="1">
                <a:solidFill>
                  <a:srgbClr val="000000"/>
                </a:solidFill>
                <a:latin typeface="Univers"/>
              </a:rPr>
              <a:t>Խնդիր</a:t>
            </a:r>
            <a:r>
              <a:rPr lang="ru-RU" sz="2400" b="1">
                <a:solidFill>
                  <a:srgbClr val="000000"/>
                </a:solidFill>
                <a:latin typeface="Univers"/>
              </a:rPr>
              <a:t> 10</a:t>
            </a:r>
          </a:p>
        </p:txBody>
      </p:sp>
      <p:sp>
        <p:nvSpPr>
          <p:cNvPr id="10257" name="AutoShape 45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95288" y="6021388"/>
            <a:ext cx="649287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5" name="Freeform 2"/>
          <p:cNvSpPr>
            <a:spLocks/>
          </p:cNvSpPr>
          <p:nvPr/>
        </p:nvSpPr>
        <p:spPr bwMode="auto">
          <a:xfrm>
            <a:off x="1258888" y="692150"/>
            <a:ext cx="5113337" cy="4719638"/>
          </a:xfrm>
          <a:custGeom>
            <a:avLst/>
            <a:gdLst>
              <a:gd name="T0" fmla="*/ 5041900 w 3221"/>
              <a:gd name="T1" fmla="*/ 720725 h 2973"/>
              <a:gd name="T2" fmla="*/ 4826000 w 3221"/>
              <a:gd name="T3" fmla="*/ 360363 h 2973"/>
              <a:gd name="T4" fmla="*/ 4608512 w 3221"/>
              <a:gd name="T5" fmla="*/ 215900 h 2973"/>
              <a:gd name="T6" fmla="*/ 4321175 w 3221"/>
              <a:gd name="T7" fmla="*/ 144463 h 2973"/>
              <a:gd name="T8" fmla="*/ 3960812 w 3221"/>
              <a:gd name="T9" fmla="*/ 0 h 2973"/>
              <a:gd name="T10" fmla="*/ 3600450 w 3221"/>
              <a:gd name="T11" fmla="*/ 0 h 2973"/>
              <a:gd name="T12" fmla="*/ 3097212 w 3221"/>
              <a:gd name="T13" fmla="*/ 0 h 2973"/>
              <a:gd name="T14" fmla="*/ 2592387 w 3221"/>
              <a:gd name="T15" fmla="*/ 0 h 2973"/>
              <a:gd name="T16" fmla="*/ 2160587 w 3221"/>
              <a:gd name="T17" fmla="*/ 0 h 2973"/>
              <a:gd name="T18" fmla="*/ 1512887 w 3221"/>
              <a:gd name="T19" fmla="*/ 215900 h 2973"/>
              <a:gd name="T20" fmla="*/ 936625 w 3221"/>
              <a:gd name="T21" fmla="*/ 504825 h 2973"/>
              <a:gd name="T22" fmla="*/ 504825 w 3221"/>
              <a:gd name="T23" fmla="*/ 865188 h 2973"/>
              <a:gd name="T24" fmla="*/ 217488 w 3221"/>
              <a:gd name="T25" fmla="*/ 1441450 h 2973"/>
              <a:gd name="T26" fmla="*/ 0 w 3221"/>
              <a:gd name="T27" fmla="*/ 1944688 h 2973"/>
              <a:gd name="T28" fmla="*/ 0 w 3221"/>
              <a:gd name="T29" fmla="*/ 2305050 h 2973"/>
              <a:gd name="T30" fmla="*/ 74612 w 3221"/>
              <a:gd name="T31" fmla="*/ 2760663 h 2973"/>
              <a:gd name="T32" fmla="*/ 144462 w 3221"/>
              <a:gd name="T33" fmla="*/ 3097213 h 2973"/>
              <a:gd name="T34" fmla="*/ 158750 w 3221"/>
              <a:gd name="T35" fmla="*/ 3394076 h 2973"/>
              <a:gd name="T36" fmla="*/ 217488 w 3221"/>
              <a:gd name="T37" fmla="*/ 3673476 h 2973"/>
              <a:gd name="T38" fmla="*/ 300037 w 3221"/>
              <a:gd name="T39" fmla="*/ 3795713 h 2973"/>
              <a:gd name="T40" fmla="*/ 382587 w 3221"/>
              <a:gd name="T41" fmla="*/ 3954463 h 2973"/>
              <a:gd name="T42" fmla="*/ 936625 w 3221"/>
              <a:gd name="T43" fmla="*/ 4392613 h 2973"/>
              <a:gd name="T44" fmla="*/ 1185862 w 3221"/>
              <a:gd name="T45" fmla="*/ 4560888 h 2973"/>
              <a:gd name="T46" fmla="*/ 1652588 w 3221"/>
              <a:gd name="T47" fmla="*/ 4625976 h 2973"/>
              <a:gd name="T48" fmla="*/ 1828800 w 3221"/>
              <a:gd name="T49" fmla="*/ 4719638 h 2973"/>
              <a:gd name="T50" fmla="*/ 2233612 w 3221"/>
              <a:gd name="T51" fmla="*/ 4608513 h 2973"/>
              <a:gd name="T52" fmla="*/ 2314575 w 3221"/>
              <a:gd name="T53" fmla="*/ 4524376 h 2973"/>
              <a:gd name="T54" fmla="*/ 2952750 w 3221"/>
              <a:gd name="T55" fmla="*/ 4249738 h 2973"/>
              <a:gd name="T56" fmla="*/ 3457575 w 3221"/>
              <a:gd name="T57" fmla="*/ 4105276 h 2973"/>
              <a:gd name="T58" fmla="*/ 3883025 w 3221"/>
              <a:gd name="T59" fmla="*/ 4132263 h 2973"/>
              <a:gd name="T60" fmla="*/ 4826000 w 3221"/>
              <a:gd name="T61" fmla="*/ 3960813 h 2973"/>
              <a:gd name="T62" fmla="*/ 5041900 w 3221"/>
              <a:gd name="T63" fmla="*/ 2952750 h 2973"/>
              <a:gd name="T64" fmla="*/ 5113337 w 3221"/>
              <a:gd name="T65" fmla="*/ 2449513 h 2973"/>
              <a:gd name="T66" fmla="*/ 3025775 w 3221"/>
              <a:gd name="T67" fmla="*/ 2376488 h 2973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3221"/>
              <a:gd name="T103" fmla="*/ 0 h 2973"/>
              <a:gd name="T104" fmla="*/ 3221 w 3221"/>
              <a:gd name="T105" fmla="*/ 2973 h 2973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3221" h="2973">
                <a:moveTo>
                  <a:pt x="1906" y="1497"/>
                </a:moveTo>
                <a:lnTo>
                  <a:pt x="3176" y="454"/>
                </a:lnTo>
                <a:lnTo>
                  <a:pt x="3085" y="318"/>
                </a:lnTo>
                <a:lnTo>
                  <a:pt x="3040" y="227"/>
                </a:lnTo>
                <a:lnTo>
                  <a:pt x="2994" y="182"/>
                </a:lnTo>
                <a:lnTo>
                  <a:pt x="2903" y="136"/>
                </a:lnTo>
                <a:lnTo>
                  <a:pt x="2858" y="91"/>
                </a:lnTo>
                <a:lnTo>
                  <a:pt x="2722" y="91"/>
                </a:lnTo>
                <a:lnTo>
                  <a:pt x="2586" y="0"/>
                </a:lnTo>
                <a:lnTo>
                  <a:pt x="2495" y="0"/>
                </a:lnTo>
                <a:lnTo>
                  <a:pt x="2405" y="0"/>
                </a:lnTo>
                <a:lnTo>
                  <a:pt x="2268" y="0"/>
                </a:lnTo>
                <a:lnTo>
                  <a:pt x="2132" y="0"/>
                </a:lnTo>
                <a:lnTo>
                  <a:pt x="1951" y="0"/>
                </a:lnTo>
                <a:lnTo>
                  <a:pt x="1815" y="0"/>
                </a:lnTo>
                <a:lnTo>
                  <a:pt x="1633" y="0"/>
                </a:lnTo>
                <a:lnTo>
                  <a:pt x="1497" y="0"/>
                </a:lnTo>
                <a:lnTo>
                  <a:pt x="1361" y="0"/>
                </a:lnTo>
                <a:lnTo>
                  <a:pt x="1134" y="46"/>
                </a:lnTo>
                <a:lnTo>
                  <a:pt x="953" y="136"/>
                </a:lnTo>
                <a:lnTo>
                  <a:pt x="726" y="182"/>
                </a:lnTo>
                <a:lnTo>
                  <a:pt x="590" y="318"/>
                </a:lnTo>
                <a:lnTo>
                  <a:pt x="499" y="409"/>
                </a:lnTo>
                <a:lnTo>
                  <a:pt x="318" y="545"/>
                </a:lnTo>
                <a:lnTo>
                  <a:pt x="137" y="726"/>
                </a:lnTo>
                <a:lnTo>
                  <a:pt x="137" y="908"/>
                </a:lnTo>
                <a:lnTo>
                  <a:pt x="46" y="1044"/>
                </a:lnTo>
                <a:lnTo>
                  <a:pt x="0" y="1225"/>
                </a:lnTo>
                <a:lnTo>
                  <a:pt x="0" y="1361"/>
                </a:lnTo>
                <a:lnTo>
                  <a:pt x="0" y="1452"/>
                </a:lnTo>
                <a:lnTo>
                  <a:pt x="46" y="1588"/>
                </a:lnTo>
                <a:cubicBezTo>
                  <a:pt x="46" y="1638"/>
                  <a:pt x="43" y="1689"/>
                  <a:pt x="47" y="1739"/>
                </a:cubicBezTo>
                <a:cubicBezTo>
                  <a:pt x="50" y="1783"/>
                  <a:pt x="83" y="1803"/>
                  <a:pt x="83" y="1862"/>
                </a:cubicBezTo>
                <a:cubicBezTo>
                  <a:pt x="86" y="1892"/>
                  <a:pt x="92" y="1921"/>
                  <a:pt x="91" y="1951"/>
                </a:cubicBezTo>
                <a:cubicBezTo>
                  <a:pt x="86" y="2084"/>
                  <a:pt x="66" y="1958"/>
                  <a:pt x="83" y="2056"/>
                </a:cubicBezTo>
                <a:cubicBezTo>
                  <a:pt x="86" y="2071"/>
                  <a:pt x="92" y="2115"/>
                  <a:pt x="100" y="2138"/>
                </a:cubicBezTo>
                <a:cubicBezTo>
                  <a:pt x="104" y="2148"/>
                  <a:pt x="112" y="2168"/>
                  <a:pt x="112" y="2168"/>
                </a:cubicBezTo>
                <a:cubicBezTo>
                  <a:pt x="120" y="2217"/>
                  <a:pt x="121" y="2267"/>
                  <a:pt x="137" y="2314"/>
                </a:cubicBezTo>
                <a:cubicBezTo>
                  <a:pt x="142" y="2328"/>
                  <a:pt x="161" y="2332"/>
                  <a:pt x="171" y="2344"/>
                </a:cubicBezTo>
                <a:cubicBezTo>
                  <a:pt x="182" y="2357"/>
                  <a:pt x="183" y="2375"/>
                  <a:pt x="189" y="2391"/>
                </a:cubicBezTo>
                <a:cubicBezTo>
                  <a:pt x="199" y="2418"/>
                  <a:pt x="209" y="2449"/>
                  <a:pt x="224" y="2473"/>
                </a:cubicBezTo>
                <a:cubicBezTo>
                  <a:pt x="228" y="2480"/>
                  <a:pt x="241" y="2491"/>
                  <a:pt x="241" y="2491"/>
                </a:cubicBezTo>
                <a:lnTo>
                  <a:pt x="409" y="2677"/>
                </a:lnTo>
                <a:lnTo>
                  <a:pt x="590" y="2767"/>
                </a:lnTo>
                <a:cubicBezTo>
                  <a:pt x="638" y="2791"/>
                  <a:pt x="687" y="2814"/>
                  <a:pt x="735" y="2838"/>
                </a:cubicBezTo>
                <a:cubicBezTo>
                  <a:pt x="746" y="2843"/>
                  <a:pt x="738" y="2864"/>
                  <a:pt x="747" y="2873"/>
                </a:cubicBezTo>
                <a:cubicBezTo>
                  <a:pt x="774" y="2900"/>
                  <a:pt x="830" y="2902"/>
                  <a:pt x="864" y="2902"/>
                </a:cubicBezTo>
                <a:cubicBezTo>
                  <a:pt x="937" y="2903"/>
                  <a:pt x="980" y="2894"/>
                  <a:pt x="1041" y="2914"/>
                </a:cubicBezTo>
                <a:cubicBezTo>
                  <a:pt x="1072" y="2938"/>
                  <a:pt x="1103" y="2943"/>
                  <a:pt x="1141" y="2955"/>
                </a:cubicBezTo>
                <a:cubicBezTo>
                  <a:pt x="1145" y="2961"/>
                  <a:pt x="1145" y="2973"/>
                  <a:pt x="1152" y="2973"/>
                </a:cubicBezTo>
                <a:cubicBezTo>
                  <a:pt x="1171" y="2973"/>
                  <a:pt x="1205" y="2955"/>
                  <a:pt x="1205" y="2955"/>
                </a:cubicBezTo>
                <a:cubicBezTo>
                  <a:pt x="1272" y="2938"/>
                  <a:pt x="1342" y="2926"/>
                  <a:pt x="1407" y="2903"/>
                </a:cubicBezTo>
                <a:cubicBezTo>
                  <a:pt x="1415" y="2900"/>
                  <a:pt x="1413" y="2887"/>
                  <a:pt x="1417" y="2879"/>
                </a:cubicBezTo>
                <a:cubicBezTo>
                  <a:pt x="1430" y="2854"/>
                  <a:pt x="1429" y="2861"/>
                  <a:pt x="1458" y="2850"/>
                </a:cubicBezTo>
                <a:cubicBezTo>
                  <a:pt x="1500" y="2798"/>
                  <a:pt x="1523" y="2803"/>
                  <a:pt x="1587" y="2803"/>
                </a:cubicBezTo>
                <a:lnTo>
                  <a:pt x="1860" y="2677"/>
                </a:lnTo>
                <a:lnTo>
                  <a:pt x="2087" y="2631"/>
                </a:lnTo>
                <a:cubicBezTo>
                  <a:pt x="2117" y="2616"/>
                  <a:pt x="2145" y="2594"/>
                  <a:pt x="2178" y="2586"/>
                </a:cubicBezTo>
                <a:cubicBezTo>
                  <a:pt x="2190" y="2583"/>
                  <a:pt x="2198" y="2602"/>
                  <a:pt x="2210" y="2603"/>
                </a:cubicBezTo>
                <a:cubicBezTo>
                  <a:pt x="2289" y="2608"/>
                  <a:pt x="2367" y="2603"/>
                  <a:pt x="2446" y="2603"/>
                </a:cubicBezTo>
                <a:lnTo>
                  <a:pt x="2813" y="2586"/>
                </a:lnTo>
                <a:lnTo>
                  <a:pt x="3040" y="2495"/>
                </a:lnTo>
                <a:lnTo>
                  <a:pt x="3176" y="2132"/>
                </a:lnTo>
                <a:lnTo>
                  <a:pt x="3176" y="1860"/>
                </a:lnTo>
                <a:lnTo>
                  <a:pt x="3221" y="1633"/>
                </a:lnTo>
                <a:lnTo>
                  <a:pt x="3221" y="1543"/>
                </a:lnTo>
                <a:lnTo>
                  <a:pt x="3221" y="1497"/>
                </a:lnTo>
                <a:lnTo>
                  <a:pt x="1906" y="1497"/>
                </a:lnTo>
                <a:close/>
              </a:path>
            </a:pathLst>
          </a:custGeom>
          <a:gradFill rotWithShape="1">
            <a:gsLst>
              <a:gs pos="0">
                <a:srgbClr val="DFF6B0">
                  <a:alpha val="71001"/>
                </a:srgbClr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6" name="Text Box 3"/>
          <p:cNvSpPr txBox="1">
            <a:spLocks noChangeArrowheads="1"/>
          </p:cNvSpPr>
          <p:nvPr/>
        </p:nvSpPr>
        <p:spPr bwMode="auto">
          <a:xfrm>
            <a:off x="2339975" y="4652963"/>
            <a:ext cx="477838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200">
                <a:latin typeface="Arial" pitchFamily="34" charset="0"/>
              </a:rPr>
              <a:t>С</a:t>
            </a:r>
          </a:p>
        </p:txBody>
      </p:sp>
      <p:sp>
        <p:nvSpPr>
          <p:cNvPr id="11277" name="Freeform 4"/>
          <p:cNvSpPr>
            <a:spLocks/>
          </p:cNvSpPr>
          <p:nvPr/>
        </p:nvSpPr>
        <p:spPr bwMode="auto">
          <a:xfrm>
            <a:off x="4329113" y="1770063"/>
            <a:ext cx="2257425" cy="1296987"/>
          </a:xfrm>
          <a:custGeom>
            <a:avLst/>
            <a:gdLst>
              <a:gd name="T0" fmla="*/ 1576387 w 1422"/>
              <a:gd name="T1" fmla="*/ 0 h 817"/>
              <a:gd name="T2" fmla="*/ 0 w 1422"/>
              <a:gd name="T3" fmla="*/ 1290637 h 817"/>
              <a:gd name="T4" fmla="*/ 1992313 w 1422"/>
              <a:gd name="T5" fmla="*/ 1296987 h 817"/>
              <a:gd name="T6" fmla="*/ 2144713 w 1422"/>
              <a:gd name="T7" fmla="*/ 1144587 h 817"/>
              <a:gd name="T8" fmla="*/ 2257425 w 1422"/>
              <a:gd name="T9" fmla="*/ 954087 h 817"/>
              <a:gd name="T10" fmla="*/ 2181225 w 1422"/>
              <a:gd name="T11" fmla="*/ 839787 h 817"/>
              <a:gd name="T12" fmla="*/ 2181225 w 1422"/>
              <a:gd name="T13" fmla="*/ 649287 h 817"/>
              <a:gd name="T14" fmla="*/ 2068513 w 1422"/>
              <a:gd name="T15" fmla="*/ 457200 h 817"/>
              <a:gd name="T16" fmla="*/ 1954213 w 1422"/>
              <a:gd name="T17" fmla="*/ 266700 h 817"/>
              <a:gd name="T18" fmla="*/ 1879600 w 1422"/>
              <a:gd name="T19" fmla="*/ 114300 h 817"/>
              <a:gd name="T20" fmla="*/ 1766888 w 1422"/>
              <a:gd name="T21" fmla="*/ 76200 h 817"/>
              <a:gd name="T22" fmla="*/ 1727200 w 1422"/>
              <a:gd name="T23" fmla="*/ 38100 h 81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422"/>
              <a:gd name="T37" fmla="*/ 0 h 817"/>
              <a:gd name="T38" fmla="*/ 1422 w 1422"/>
              <a:gd name="T39" fmla="*/ 817 h 817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422" h="817">
                <a:moveTo>
                  <a:pt x="993" y="0"/>
                </a:moveTo>
                <a:lnTo>
                  <a:pt x="0" y="813"/>
                </a:lnTo>
                <a:lnTo>
                  <a:pt x="1255" y="817"/>
                </a:lnTo>
                <a:lnTo>
                  <a:pt x="1351" y="721"/>
                </a:lnTo>
                <a:lnTo>
                  <a:pt x="1422" y="601"/>
                </a:lnTo>
                <a:lnTo>
                  <a:pt x="1374" y="529"/>
                </a:lnTo>
                <a:lnTo>
                  <a:pt x="1374" y="409"/>
                </a:lnTo>
                <a:lnTo>
                  <a:pt x="1303" y="288"/>
                </a:lnTo>
                <a:lnTo>
                  <a:pt x="1231" y="168"/>
                </a:lnTo>
                <a:lnTo>
                  <a:pt x="1184" y="72"/>
                </a:lnTo>
                <a:lnTo>
                  <a:pt x="1113" y="48"/>
                </a:lnTo>
                <a:lnTo>
                  <a:pt x="1088" y="24"/>
                </a:lnTo>
              </a:path>
            </a:pathLst>
          </a:custGeom>
          <a:gradFill rotWithShape="1">
            <a:gsLst>
              <a:gs pos="0">
                <a:srgbClr val="CC66FF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8" name="Text Box 5"/>
          <p:cNvSpPr txBox="1">
            <a:spLocks noChangeArrowheads="1"/>
          </p:cNvSpPr>
          <p:nvPr/>
        </p:nvSpPr>
        <p:spPr bwMode="auto">
          <a:xfrm>
            <a:off x="1198563" y="2419350"/>
            <a:ext cx="455612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200">
                <a:latin typeface="Arial" pitchFamily="34" charset="0"/>
              </a:rPr>
              <a:t>А</a:t>
            </a:r>
          </a:p>
        </p:txBody>
      </p:sp>
      <p:sp>
        <p:nvSpPr>
          <p:cNvPr id="11279" name="Line 6"/>
          <p:cNvSpPr>
            <a:spLocks noChangeShapeType="1"/>
          </p:cNvSpPr>
          <p:nvPr/>
        </p:nvSpPr>
        <p:spPr bwMode="auto">
          <a:xfrm>
            <a:off x="1258888" y="3067050"/>
            <a:ext cx="58324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80" name="Text Box 7"/>
          <p:cNvSpPr txBox="1">
            <a:spLocks noChangeArrowheads="1"/>
          </p:cNvSpPr>
          <p:nvPr/>
        </p:nvSpPr>
        <p:spPr bwMode="auto">
          <a:xfrm>
            <a:off x="5734050" y="908050"/>
            <a:ext cx="455613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200">
                <a:latin typeface="Arial" pitchFamily="34" charset="0"/>
              </a:rPr>
              <a:t>В</a:t>
            </a:r>
          </a:p>
        </p:txBody>
      </p:sp>
      <p:sp>
        <p:nvSpPr>
          <p:cNvPr id="11281" name="Text Box 8"/>
          <p:cNvSpPr txBox="1">
            <a:spLocks noChangeArrowheads="1"/>
          </p:cNvSpPr>
          <p:nvPr/>
        </p:nvSpPr>
        <p:spPr bwMode="auto">
          <a:xfrm>
            <a:off x="6954838" y="2347913"/>
            <a:ext cx="458787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200">
                <a:latin typeface="Arial" pitchFamily="34" charset="0"/>
              </a:rPr>
              <a:t>Д</a:t>
            </a:r>
          </a:p>
        </p:txBody>
      </p:sp>
      <p:sp>
        <p:nvSpPr>
          <p:cNvPr id="11282" name="Line 9"/>
          <p:cNvSpPr>
            <a:spLocks noChangeShapeType="1"/>
          </p:cNvSpPr>
          <p:nvPr/>
        </p:nvSpPr>
        <p:spPr bwMode="auto">
          <a:xfrm flipV="1">
            <a:off x="2051050" y="1411288"/>
            <a:ext cx="4249738" cy="35274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83" name="Text Box 10"/>
          <p:cNvSpPr txBox="1">
            <a:spLocks noChangeArrowheads="1"/>
          </p:cNvSpPr>
          <p:nvPr/>
        </p:nvSpPr>
        <p:spPr bwMode="auto">
          <a:xfrm>
            <a:off x="4211638" y="5761038"/>
            <a:ext cx="1533525" cy="584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y-AM" sz="3200">
                <a:solidFill>
                  <a:srgbClr val="000000"/>
                </a:solidFill>
                <a:latin typeface="Univers"/>
              </a:rPr>
              <a:t>Գտնել</a:t>
            </a:r>
            <a:r>
              <a:rPr lang="ru-RU" sz="3200">
                <a:solidFill>
                  <a:srgbClr val="000000"/>
                </a:solidFill>
                <a:latin typeface="Univers"/>
              </a:rPr>
              <a:t>`</a:t>
            </a:r>
          </a:p>
        </p:txBody>
      </p:sp>
      <p:sp>
        <p:nvSpPr>
          <p:cNvPr id="11284" name="Line 11"/>
          <p:cNvSpPr>
            <a:spLocks noChangeShapeType="1"/>
          </p:cNvSpPr>
          <p:nvPr/>
        </p:nvSpPr>
        <p:spPr bwMode="auto">
          <a:xfrm>
            <a:off x="4284663" y="5589588"/>
            <a:ext cx="446405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11266" name="Object 12"/>
          <p:cNvGraphicFramePr>
            <a:graphicFrameLocks noChangeAspect="1"/>
          </p:cNvGraphicFramePr>
          <p:nvPr/>
        </p:nvGraphicFramePr>
        <p:xfrm>
          <a:off x="5497513" y="5727700"/>
          <a:ext cx="815975" cy="620713"/>
        </p:xfrm>
        <a:graphic>
          <a:graphicData uri="http://schemas.openxmlformats.org/presentationml/2006/ole">
            <p:oleObj spid="_x0000_s11266" name="Формула" r:id="rId4" imgW="266400" imgH="203040" progId="Equation.3">
              <p:embed/>
            </p:oleObj>
          </a:graphicData>
        </a:graphic>
      </p:graphicFrame>
      <p:graphicFrame>
        <p:nvGraphicFramePr>
          <p:cNvPr id="11267" name="Object 14"/>
          <p:cNvGraphicFramePr>
            <a:graphicFrameLocks noChangeAspect="1"/>
          </p:cNvGraphicFramePr>
          <p:nvPr/>
        </p:nvGraphicFramePr>
        <p:xfrm>
          <a:off x="6300788" y="5734050"/>
          <a:ext cx="854075" cy="620713"/>
        </p:xfrm>
        <a:graphic>
          <a:graphicData uri="http://schemas.openxmlformats.org/presentationml/2006/ole">
            <p:oleObj spid="_x0000_s11267" name="Формула" r:id="rId5" imgW="279360" imgH="203040" progId="Equation.3">
              <p:embed/>
            </p:oleObj>
          </a:graphicData>
        </a:graphic>
      </p:graphicFrame>
      <p:graphicFrame>
        <p:nvGraphicFramePr>
          <p:cNvPr id="11268" name="Object 17"/>
          <p:cNvGraphicFramePr>
            <a:graphicFrameLocks noChangeAspect="1"/>
          </p:cNvGraphicFramePr>
          <p:nvPr/>
        </p:nvGraphicFramePr>
        <p:xfrm>
          <a:off x="7092950" y="5734050"/>
          <a:ext cx="855663" cy="620713"/>
        </p:xfrm>
        <a:graphic>
          <a:graphicData uri="http://schemas.openxmlformats.org/presentationml/2006/ole">
            <p:oleObj spid="_x0000_s11268" name="Формула" r:id="rId6" imgW="279360" imgH="203040" progId="Equation.3">
              <p:embed/>
            </p:oleObj>
          </a:graphicData>
        </a:graphic>
      </p:graphicFrame>
      <p:graphicFrame>
        <p:nvGraphicFramePr>
          <p:cNvPr id="11269" name="Object 19"/>
          <p:cNvGraphicFramePr>
            <a:graphicFrameLocks noChangeAspect="1"/>
          </p:cNvGraphicFramePr>
          <p:nvPr/>
        </p:nvGraphicFramePr>
        <p:xfrm>
          <a:off x="5148263" y="2420938"/>
          <a:ext cx="347662" cy="503237"/>
        </p:xfrm>
        <a:graphic>
          <a:graphicData uri="http://schemas.openxmlformats.org/presentationml/2006/ole">
            <p:oleObj spid="_x0000_s11269" name="Формула" r:id="rId7" imgW="114120" imgH="164880" progId="Equation.3">
              <p:embed/>
            </p:oleObj>
          </a:graphicData>
        </a:graphic>
      </p:graphicFrame>
      <p:graphicFrame>
        <p:nvGraphicFramePr>
          <p:cNvPr id="11270" name="Object 20"/>
          <p:cNvGraphicFramePr>
            <a:graphicFrameLocks noChangeAspect="1"/>
          </p:cNvGraphicFramePr>
          <p:nvPr/>
        </p:nvGraphicFramePr>
        <p:xfrm>
          <a:off x="3635375" y="2349500"/>
          <a:ext cx="385763" cy="503238"/>
        </p:xfrm>
        <a:graphic>
          <a:graphicData uri="http://schemas.openxmlformats.org/presentationml/2006/ole">
            <p:oleObj spid="_x0000_s11270" name="Формула" r:id="rId8" imgW="126720" imgH="164880" progId="Equation.3">
              <p:embed/>
            </p:oleObj>
          </a:graphicData>
        </a:graphic>
      </p:graphicFrame>
      <p:graphicFrame>
        <p:nvGraphicFramePr>
          <p:cNvPr id="11271" name="Object 21"/>
          <p:cNvGraphicFramePr>
            <a:graphicFrameLocks noChangeAspect="1"/>
          </p:cNvGraphicFramePr>
          <p:nvPr/>
        </p:nvGraphicFramePr>
        <p:xfrm>
          <a:off x="3132138" y="3141663"/>
          <a:ext cx="385762" cy="541337"/>
        </p:xfrm>
        <a:graphic>
          <a:graphicData uri="http://schemas.openxmlformats.org/presentationml/2006/ole">
            <p:oleObj spid="_x0000_s11271" name="Формула" r:id="rId9" imgW="126720" imgH="177480" progId="Equation.3">
              <p:embed/>
            </p:oleObj>
          </a:graphicData>
        </a:graphic>
      </p:graphicFrame>
      <p:graphicFrame>
        <p:nvGraphicFramePr>
          <p:cNvPr id="11272" name="Object 22"/>
          <p:cNvGraphicFramePr>
            <a:graphicFrameLocks noChangeAspect="1"/>
          </p:cNvGraphicFramePr>
          <p:nvPr/>
        </p:nvGraphicFramePr>
        <p:xfrm>
          <a:off x="4356100" y="3141663"/>
          <a:ext cx="385763" cy="503237"/>
        </p:xfrm>
        <a:graphic>
          <a:graphicData uri="http://schemas.openxmlformats.org/presentationml/2006/ole">
            <p:oleObj spid="_x0000_s11272" name="Формула" r:id="rId10" imgW="126720" imgH="164880" progId="Equation.3">
              <p:embed/>
            </p:oleObj>
          </a:graphicData>
        </a:graphic>
      </p:graphicFrame>
      <p:graphicFrame>
        <p:nvGraphicFramePr>
          <p:cNvPr id="11273" name="Object 23"/>
          <p:cNvGraphicFramePr>
            <a:graphicFrameLocks noChangeAspect="1"/>
          </p:cNvGraphicFramePr>
          <p:nvPr/>
        </p:nvGraphicFramePr>
        <p:xfrm>
          <a:off x="7956550" y="5734050"/>
          <a:ext cx="738188" cy="504825"/>
        </p:xfrm>
        <a:graphic>
          <a:graphicData uri="http://schemas.openxmlformats.org/presentationml/2006/ole">
            <p:oleObj spid="_x0000_s11273" name="Формула" r:id="rId11" imgW="241200" imgH="164880" progId="Equation.3">
              <p:embed/>
            </p:oleObj>
          </a:graphicData>
        </a:graphic>
      </p:graphicFrame>
      <p:graphicFrame>
        <p:nvGraphicFramePr>
          <p:cNvPr id="11274" name="Object 24"/>
          <p:cNvGraphicFramePr>
            <a:graphicFrameLocks noChangeAspect="1"/>
          </p:cNvGraphicFramePr>
          <p:nvPr/>
        </p:nvGraphicFramePr>
        <p:xfrm>
          <a:off x="4284663" y="4797425"/>
          <a:ext cx="4117975" cy="620713"/>
        </p:xfrm>
        <a:graphic>
          <a:graphicData uri="http://schemas.openxmlformats.org/presentationml/2006/ole">
            <p:oleObj spid="_x0000_s11274" name="Формула" r:id="rId12" imgW="1346040" imgH="203040" progId="Equation.3">
              <p:embed/>
            </p:oleObj>
          </a:graphicData>
        </a:graphic>
      </p:graphicFrame>
      <p:sp>
        <p:nvSpPr>
          <p:cNvPr id="11285" name="Rectangle 25"/>
          <p:cNvSpPr>
            <a:spLocks noChangeArrowheads="1"/>
          </p:cNvSpPr>
          <p:nvPr/>
        </p:nvSpPr>
        <p:spPr bwMode="auto">
          <a:xfrm>
            <a:off x="4643438" y="2565400"/>
            <a:ext cx="500062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О</a:t>
            </a:r>
          </a:p>
        </p:txBody>
      </p:sp>
      <p:sp>
        <p:nvSpPr>
          <p:cNvPr id="11286" name="Text Box 27"/>
          <p:cNvSpPr txBox="1">
            <a:spLocks noChangeArrowheads="1"/>
          </p:cNvSpPr>
          <p:nvPr/>
        </p:nvSpPr>
        <p:spPr bwMode="auto">
          <a:xfrm>
            <a:off x="7164388" y="217488"/>
            <a:ext cx="1522412" cy="46196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y-AM" sz="2400" b="1">
                <a:solidFill>
                  <a:srgbClr val="000000"/>
                </a:solidFill>
                <a:latin typeface="Univers"/>
              </a:rPr>
              <a:t>Խնդիր</a:t>
            </a:r>
            <a:r>
              <a:rPr lang="ru-RU" sz="2400" b="1">
                <a:solidFill>
                  <a:srgbClr val="000000"/>
                </a:solidFill>
                <a:latin typeface="Univers"/>
              </a:rPr>
              <a:t> 11</a:t>
            </a:r>
          </a:p>
        </p:txBody>
      </p:sp>
      <p:sp>
        <p:nvSpPr>
          <p:cNvPr id="11287" name="AutoShape 28">
            <a:hlinkClick r:id="rId1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95288" y="6021388"/>
            <a:ext cx="649287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53" name="Freeform 25"/>
          <p:cNvSpPr>
            <a:spLocks/>
          </p:cNvSpPr>
          <p:nvPr/>
        </p:nvSpPr>
        <p:spPr bwMode="auto">
          <a:xfrm>
            <a:off x="1116013" y="476250"/>
            <a:ext cx="6669087" cy="4752975"/>
          </a:xfrm>
          <a:custGeom>
            <a:avLst/>
            <a:gdLst/>
            <a:ahLst/>
            <a:cxnLst>
              <a:cxn ang="0">
                <a:pos x="2341" y="1361"/>
              </a:cxn>
              <a:cxn ang="0">
                <a:pos x="3566" y="318"/>
              </a:cxn>
              <a:cxn ang="0">
                <a:pos x="3521" y="272"/>
              </a:cxn>
              <a:cxn ang="0">
                <a:pos x="3158" y="91"/>
              </a:cxn>
              <a:cxn ang="0">
                <a:pos x="2795" y="0"/>
              </a:cxn>
              <a:cxn ang="0">
                <a:pos x="2659" y="0"/>
              </a:cxn>
              <a:cxn ang="0">
                <a:pos x="2251" y="46"/>
              </a:cxn>
              <a:cxn ang="0">
                <a:pos x="1706" y="136"/>
              </a:cxn>
              <a:cxn ang="0">
                <a:pos x="935" y="182"/>
              </a:cxn>
              <a:cxn ang="0">
                <a:pos x="572" y="272"/>
              </a:cxn>
              <a:cxn ang="0">
                <a:pos x="346" y="499"/>
              </a:cxn>
              <a:cxn ang="0">
                <a:pos x="164" y="545"/>
              </a:cxn>
              <a:cxn ang="0">
                <a:pos x="151" y="616"/>
              </a:cxn>
              <a:cxn ang="0">
                <a:pos x="179" y="770"/>
              </a:cxn>
              <a:cxn ang="0">
                <a:pos x="210" y="953"/>
              </a:cxn>
              <a:cxn ang="0">
                <a:pos x="164" y="1134"/>
              </a:cxn>
              <a:cxn ang="0">
                <a:pos x="119" y="1316"/>
              </a:cxn>
              <a:cxn ang="0">
                <a:pos x="28" y="1542"/>
              </a:cxn>
              <a:cxn ang="0">
                <a:pos x="46" y="1992"/>
              </a:cxn>
              <a:cxn ang="0">
                <a:pos x="74" y="2084"/>
              </a:cxn>
              <a:cxn ang="0">
                <a:pos x="130" y="2273"/>
              </a:cxn>
              <a:cxn ang="0">
                <a:pos x="158" y="2358"/>
              </a:cxn>
              <a:cxn ang="0">
                <a:pos x="179" y="2400"/>
              </a:cxn>
              <a:cxn ang="0">
                <a:pos x="397" y="2561"/>
              </a:cxn>
              <a:cxn ang="0">
                <a:pos x="467" y="2632"/>
              </a:cxn>
              <a:cxn ang="0">
                <a:pos x="538" y="2744"/>
              </a:cxn>
              <a:cxn ang="0">
                <a:pos x="622" y="2765"/>
              </a:cxn>
              <a:cxn ang="0">
                <a:pos x="657" y="2793"/>
              </a:cxn>
              <a:cxn ang="0">
                <a:pos x="819" y="2856"/>
              </a:cxn>
              <a:cxn ang="0">
                <a:pos x="981" y="2858"/>
              </a:cxn>
              <a:cxn ang="0">
                <a:pos x="987" y="2885"/>
              </a:cxn>
              <a:cxn ang="0">
                <a:pos x="1100" y="2934"/>
              </a:cxn>
              <a:cxn ang="0">
                <a:pos x="1163" y="2948"/>
              </a:cxn>
              <a:cxn ang="0">
                <a:pos x="1480" y="2949"/>
              </a:cxn>
              <a:cxn ang="0">
                <a:pos x="1752" y="2949"/>
              </a:cxn>
              <a:cxn ang="0">
                <a:pos x="1888" y="2994"/>
              </a:cxn>
              <a:cxn ang="0">
                <a:pos x="1979" y="2949"/>
              </a:cxn>
              <a:cxn ang="0">
                <a:pos x="2160" y="2949"/>
              </a:cxn>
              <a:cxn ang="0">
                <a:pos x="2387" y="2949"/>
              </a:cxn>
              <a:cxn ang="0">
                <a:pos x="2614" y="2858"/>
              </a:cxn>
              <a:cxn ang="0">
                <a:pos x="2795" y="2767"/>
              </a:cxn>
              <a:cxn ang="0">
                <a:pos x="3067" y="2722"/>
              </a:cxn>
              <a:cxn ang="0">
                <a:pos x="3249" y="2631"/>
              </a:cxn>
              <a:cxn ang="0">
                <a:pos x="3339" y="2495"/>
              </a:cxn>
              <a:cxn ang="0">
                <a:pos x="3521" y="2404"/>
              </a:cxn>
              <a:cxn ang="0">
                <a:pos x="3657" y="2177"/>
              </a:cxn>
              <a:cxn ang="0">
                <a:pos x="3838" y="2087"/>
              </a:cxn>
              <a:cxn ang="0">
                <a:pos x="3860" y="2098"/>
              </a:cxn>
              <a:cxn ang="0">
                <a:pos x="3980" y="2070"/>
              </a:cxn>
              <a:cxn ang="0">
                <a:pos x="4071" y="2021"/>
              </a:cxn>
              <a:cxn ang="0">
                <a:pos x="4099" y="2007"/>
              </a:cxn>
              <a:cxn ang="0">
                <a:pos x="4120" y="2000"/>
              </a:cxn>
              <a:cxn ang="0">
                <a:pos x="4201" y="1769"/>
              </a:cxn>
              <a:cxn ang="0">
                <a:pos x="4156" y="1542"/>
              </a:cxn>
              <a:cxn ang="0">
                <a:pos x="4156" y="1361"/>
              </a:cxn>
              <a:cxn ang="0">
                <a:pos x="4111" y="1361"/>
              </a:cxn>
              <a:cxn ang="0">
                <a:pos x="2341" y="1361"/>
              </a:cxn>
            </a:cxnLst>
            <a:rect l="0" t="0" r="r" b="b"/>
            <a:pathLst>
              <a:path w="4201" h="2994">
                <a:moveTo>
                  <a:pt x="2341" y="1361"/>
                </a:moveTo>
                <a:lnTo>
                  <a:pt x="3566" y="318"/>
                </a:lnTo>
                <a:lnTo>
                  <a:pt x="3521" y="272"/>
                </a:lnTo>
                <a:lnTo>
                  <a:pt x="3158" y="91"/>
                </a:lnTo>
                <a:lnTo>
                  <a:pt x="2795" y="0"/>
                </a:lnTo>
                <a:lnTo>
                  <a:pt x="2659" y="0"/>
                </a:lnTo>
                <a:lnTo>
                  <a:pt x="2251" y="46"/>
                </a:lnTo>
                <a:lnTo>
                  <a:pt x="1706" y="136"/>
                </a:lnTo>
                <a:lnTo>
                  <a:pt x="935" y="182"/>
                </a:lnTo>
                <a:lnTo>
                  <a:pt x="572" y="272"/>
                </a:lnTo>
                <a:lnTo>
                  <a:pt x="346" y="499"/>
                </a:lnTo>
                <a:cubicBezTo>
                  <a:pt x="285" y="514"/>
                  <a:pt x="222" y="521"/>
                  <a:pt x="164" y="545"/>
                </a:cubicBezTo>
                <a:cubicBezTo>
                  <a:pt x="131" y="558"/>
                  <a:pt x="148" y="596"/>
                  <a:pt x="151" y="616"/>
                </a:cubicBezTo>
                <a:cubicBezTo>
                  <a:pt x="160" y="670"/>
                  <a:pt x="179" y="715"/>
                  <a:pt x="179" y="770"/>
                </a:cubicBezTo>
                <a:lnTo>
                  <a:pt x="210" y="953"/>
                </a:lnTo>
                <a:lnTo>
                  <a:pt x="164" y="1134"/>
                </a:lnTo>
                <a:lnTo>
                  <a:pt x="119" y="1316"/>
                </a:lnTo>
                <a:cubicBezTo>
                  <a:pt x="89" y="1391"/>
                  <a:pt x="37" y="1461"/>
                  <a:pt x="28" y="1542"/>
                </a:cubicBezTo>
                <a:cubicBezTo>
                  <a:pt x="12" y="1691"/>
                  <a:pt x="0" y="1849"/>
                  <a:pt x="46" y="1992"/>
                </a:cubicBezTo>
                <a:cubicBezTo>
                  <a:pt x="55" y="2021"/>
                  <a:pt x="74" y="2054"/>
                  <a:pt x="74" y="2084"/>
                </a:cubicBezTo>
                <a:cubicBezTo>
                  <a:pt x="90" y="2147"/>
                  <a:pt x="96" y="2217"/>
                  <a:pt x="130" y="2273"/>
                </a:cubicBezTo>
                <a:cubicBezTo>
                  <a:pt x="137" y="2302"/>
                  <a:pt x="147" y="2331"/>
                  <a:pt x="158" y="2358"/>
                </a:cubicBezTo>
                <a:cubicBezTo>
                  <a:pt x="164" y="2373"/>
                  <a:pt x="179" y="2400"/>
                  <a:pt x="179" y="2400"/>
                </a:cubicBezTo>
                <a:cubicBezTo>
                  <a:pt x="255" y="2450"/>
                  <a:pt x="324" y="2506"/>
                  <a:pt x="397" y="2561"/>
                </a:cubicBezTo>
                <a:cubicBezTo>
                  <a:pt x="424" y="2582"/>
                  <a:pt x="438" y="2613"/>
                  <a:pt x="467" y="2632"/>
                </a:cubicBezTo>
                <a:cubicBezTo>
                  <a:pt x="487" y="2673"/>
                  <a:pt x="518" y="2704"/>
                  <a:pt x="538" y="2744"/>
                </a:cubicBezTo>
                <a:cubicBezTo>
                  <a:pt x="635" y="2809"/>
                  <a:pt x="499" y="2727"/>
                  <a:pt x="622" y="2765"/>
                </a:cubicBezTo>
                <a:cubicBezTo>
                  <a:pt x="636" y="2769"/>
                  <a:pt x="645" y="2785"/>
                  <a:pt x="657" y="2793"/>
                </a:cubicBezTo>
                <a:cubicBezTo>
                  <a:pt x="706" y="2826"/>
                  <a:pt x="759" y="2856"/>
                  <a:pt x="819" y="2856"/>
                </a:cubicBezTo>
                <a:cubicBezTo>
                  <a:pt x="873" y="2857"/>
                  <a:pt x="928" y="2849"/>
                  <a:pt x="981" y="2858"/>
                </a:cubicBezTo>
                <a:cubicBezTo>
                  <a:pt x="990" y="2860"/>
                  <a:pt x="980" y="2879"/>
                  <a:pt x="987" y="2885"/>
                </a:cubicBezTo>
                <a:cubicBezTo>
                  <a:pt x="996" y="2893"/>
                  <a:pt x="1090" y="2932"/>
                  <a:pt x="1100" y="2934"/>
                </a:cubicBezTo>
                <a:cubicBezTo>
                  <a:pt x="1133" y="2956"/>
                  <a:pt x="1113" y="2948"/>
                  <a:pt x="1163" y="2948"/>
                </a:cubicBezTo>
                <a:lnTo>
                  <a:pt x="1480" y="2949"/>
                </a:lnTo>
                <a:lnTo>
                  <a:pt x="1752" y="2949"/>
                </a:lnTo>
                <a:lnTo>
                  <a:pt x="1888" y="2994"/>
                </a:lnTo>
                <a:lnTo>
                  <a:pt x="1979" y="2949"/>
                </a:lnTo>
                <a:lnTo>
                  <a:pt x="2160" y="2949"/>
                </a:lnTo>
                <a:lnTo>
                  <a:pt x="2387" y="2949"/>
                </a:lnTo>
                <a:lnTo>
                  <a:pt x="2614" y="2858"/>
                </a:lnTo>
                <a:lnTo>
                  <a:pt x="2795" y="2767"/>
                </a:lnTo>
                <a:lnTo>
                  <a:pt x="3067" y="2722"/>
                </a:lnTo>
                <a:lnTo>
                  <a:pt x="3249" y="2631"/>
                </a:lnTo>
                <a:lnTo>
                  <a:pt x="3339" y="2495"/>
                </a:lnTo>
                <a:lnTo>
                  <a:pt x="3521" y="2404"/>
                </a:lnTo>
                <a:lnTo>
                  <a:pt x="3657" y="2177"/>
                </a:lnTo>
                <a:cubicBezTo>
                  <a:pt x="3717" y="2147"/>
                  <a:pt x="3775" y="2111"/>
                  <a:pt x="3838" y="2087"/>
                </a:cubicBezTo>
                <a:cubicBezTo>
                  <a:pt x="3846" y="2084"/>
                  <a:pt x="3852" y="2097"/>
                  <a:pt x="3860" y="2098"/>
                </a:cubicBezTo>
                <a:cubicBezTo>
                  <a:pt x="3881" y="2100"/>
                  <a:pt x="3956" y="2073"/>
                  <a:pt x="3980" y="2070"/>
                </a:cubicBezTo>
                <a:cubicBezTo>
                  <a:pt x="4010" y="2052"/>
                  <a:pt x="4040" y="2038"/>
                  <a:pt x="4071" y="2021"/>
                </a:cubicBezTo>
                <a:cubicBezTo>
                  <a:pt x="4080" y="2016"/>
                  <a:pt x="4089" y="2011"/>
                  <a:pt x="4099" y="2007"/>
                </a:cubicBezTo>
                <a:cubicBezTo>
                  <a:pt x="4106" y="2004"/>
                  <a:pt x="4120" y="2000"/>
                  <a:pt x="4120" y="2000"/>
                </a:cubicBezTo>
                <a:lnTo>
                  <a:pt x="4201" y="1769"/>
                </a:lnTo>
                <a:lnTo>
                  <a:pt x="4156" y="1542"/>
                </a:lnTo>
                <a:lnTo>
                  <a:pt x="4156" y="1361"/>
                </a:lnTo>
                <a:lnTo>
                  <a:pt x="4111" y="1361"/>
                </a:lnTo>
                <a:lnTo>
                  <a:pt x="2341" y="1361"/>
                </a:lnTo>
                <a:close/>
              </a:path>
            </a:pathLst>
          </a:custGeom>
          <a:gradFill rotWithShape="1">
            <a:gsLst>
              <a:gs pos="0">
                <a:srgbClr val="FFFF99">
                  <a:alpha val="62000"/>
                </a:srgbClr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>
              <a:ln>
                <a:solidFill>
                  <a:schemeClr val="tx2">
                    <a:lumMod val="50000"/>
                    <a:lumOff val="50000"/>
                  </a:schemeClr>
                </a:solidFill>
              </a:ln>
            </a:endParaRPr>
          </a:p>
        </p:txBody>
      </p:sp>
      <p:sp>
        <p:nvSpPr>
          <p:cNvPr id="12297" name="Freeform 6"/>
          <p:cNvSpPr>
            <a:spLocks/>
          </p:cNvSpPr>
          <p:nvPr/>
        </p:nvSpPr>
        <p:spPr bwMode="auto">
          <a:xfrm>
            <a:off x="4895850" y="1339850"/>
            <a:ext cx="2189163" cy="1296988"/>
          </a:xfrm>
          <a:custGeom>
            <a:avLst/>
            <a:gdLst>
              <a:gd name="T0" fmla="*/ 1533525 w 1379"/>
              <a:gd name="T1" fmla="*/ 0 h 817"/>
              <a:gd name="T2" fmla="*/ 0 w 1379"/>
              <a:gd name="T3" fmla="*/ 1287463 h 817"/>
              <a:gd name="T4" fmla="*/ 1933576 w 1379"/>
              <a:gd name="T5" fmla="*/ 1296988 h 817"/>
              <a:gd name="T6" fmla="*/ 2079626 w 1379"/>
              <a:gd name="T7" fmla="*/ 1144588 h 817"/>
              <a:gd name="T8" fmla="*/ 2189163 w 1379"/>
              <a:gd name="T9" fmla="*/ 954088 h 817"/>
              <a:gd name="T10" fmla="*/ 2116138 w 1379"/>
              <a:gd name="T11" fmla="*/ 839788 h 817"/>
              <a:gd name="T12" fmla="*/ 2116138 w 1379"/>
              <a:gd name="T13" fmla="*/ 649288 h 817"/>
              <a:gd name="T14" fmla="*/ 2006601 w 1379"/>
              <a:gd name="T15" fmla="*/ 457200 h 817"/>
              <a:gd name="T16" fmla="*/ 1897063 w 1379"/>
              <a:gd name="T17" fmla="*/ 266700 h 817"/>
              <a:gd name="T18" fmla="*/ 1824038 w 1379"/>
              <a:gd name="T19" fmla="*/ 114300 h 817"/>
              <a:gd name="T20" fmla="*/ 1716088 w 1379"/>
              <a:gd name="T21" fmla="*/ 76200 h 817"/>
              <a:gd name="T22" fmla="*/ 1677988 w 1379"/>
              <a:gd name="T23" fmla="*/ 38100 h 81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379"/>
              <a:gd name="T37" fmla="*/ 0 h 817"/>
              <a:gd name="T38" fmla="*/ 1379 w 1379"/>
              <a:gd name="T39" fmla="*/ 817 h 817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379" h="817">
                <a:moveTo>
                  <a:pt x="966" y="0"/>
                </a:moveTo>
                <a:lnTo>
                  <a:pt x="0" y="811"/>
                </a:lnTo>
                <a:lnTo>
                  <a:pt x="1218" y="817"/>
                </a:lnTo>
                <a:lnTo>
                  <a:pt x="1310" y="721"/>
                </a:lnTo>
                <a:lnTo>
                  <a:pt x="1379" y="601"/>
                </a:lnTo>
                <a:lnTo>
                  <a:pt x="1333" y="529"/>
                </a:lnTo>
                <a:lnTo>
                  <a:pt x="1333" y="409"/>
                </a:lnTo>
                <a:lnTo>
                  <a:pt x="1264" y="288"/>
                </a:lnTo>
                <a:lnTo>
                  <a:pt x="1195" y="168"/>
                </a:lnTo>
                <a:lnTo>
                  <a:pt x="1149" y="72"/>
                </a:lnTo>
                <a:lnTo>
                  <a:pt x="1081" y="48"/>
                </a:lnTo>
                <a:lnTo>
                  <a:pt x="1057" y="24"/>
                </a:lnTo>
              </a:path>
            </a:pathLst>
          </a:custGeom>
          <a:gradFill rotWithShape="1">
            <a:gsLst>
              <a:gs pos="0">
                <a:srgbClr val="CC66FF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8" name="Line 9"/>
          <p:cNvSpPr>
            <a:spLocks noChangeShapeType="1"/>
          </p:cNvSpPr>
          <p:nvPr/>
        </p:nvSpPr>
        <p:spPr bwMode="auto">
          <a:xfrm>
            <a:off x="1965325" y="2636838"/>
            <a:ext cx="5624513" cy="1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9" name="Line 14"/>
          <p:cNvSpPr>
            <a:spLocks noChangeShapeType="1"/>
          </p:cNvSpPr>
          <p:nvPr/>
        </p:nvSpPr>
        <p:spPr bwMode="auto">
          <a:xfrm flipV="1">
            <a:off x="2700338" y="981075"/>
            <a:ext cx="4098925" cy="35274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12290" name="Object 16"/>
          <p:cNvGraphicFramePr>
            <a:graphicFrameLocks noChangeAspect="1"/>
          </p:cNvGraphicFramePr>
          <p:nvPr/>
        </p:nvGraphicFramePr>
        <p:xfrm>
          <a:off x="4494213" y="1992313"/>
          <a:ext cx="379412" cy="514350"/>
        </p:xfrm>
        <a:graphic>
          <a:graphicData uri="http://schemas.openxmlformats.org/presentationml/2006/ole">
            <p:oleObj spid="_x0000_s12290" name="Формула" r:id="rId4" imgW="126720" imgH="164880" progId="Equation.3">
              <p:embed/>
            </p:oleObj>
          </a:graphicData>
        </a:graphic>
      </p:graphicFrame>
      <p:graphicFrame>
        <p:nvGraphicFramePr>
          <p:cNvPr id="12291" name="Object 17"/>
          <p:cNvGraphicFramePr>
            <a:graphicFrameLocks noChangeAspect="1"/>
          </p:cNvGraphicFramePr>
          <p:nvPr/>
        </p:nvGraphicFramePr>
        <p:xfrm>
          <a:off x="4781550" y="2711450"/>
          <a:ext cx="381000" cy="554038"/>
        </p:xfrm>
        <a:graphic>
          <a:graphicData uri="http://schemas.openxmlformats.org/presentationml/2006/ole">
            <p:oleObj spid="_x0000_s12291" name="Формула" r:id="rId5" imgW="126720" imgH="177480" progId="Equation.3">
              <p:embed/>
            </p:oleObj>
          </a:graphicData>
        </a:graphic>
      </p:graphicFrame>
      <p:graphicFrame>
        <p:nvGraphicFramePr>
          <p:cNvPr id="12292" name="Object 18"/>
          <p:cNvGraphicFramePr>
            <a:graphicFrameLocks noChangeAspect="1"/>
          </p:cNvGraphicFramePr>
          <p:nvPr/>
        </p:nvGraphicFramePr>
        <p:xfrm>
          <a:off x="5357813" y="2063750"/>
          <a:ext cx="379412" cy="514350"/>
        </p:xfrm>
        <a:graphic>
          <a:graphicData uri="http://schemas.openxmlformats.org/presentationml/2006/ole">
            <p:oleObj spid="_x0000_s12292" name="Формула" r:id="rId6" imgW="126720" imgH="164880" progId="Equation.3">
              <p:embed/>
            </p:oleObj>
          </a:graphicData>
        </a:graphic>
      </p:graphicFrame>
      <p:grpSp>
        <p:nvGrpSpPr>
          <p:cNvPr id="12300" name="Group 36"/>
          <p:cNvGrpSpPr>
            <a:grpSpLocks/>
          </p:cNvGrpSpPr>
          <p:nvPr/>
        </p:nvGrpSpPr>
        <p:grpSpPr bwMode="auto">
          <a:xfrm>
            <a:off x="4427538" y="5589588"/>
            <a:ext cx="4392612" cy="827087"/>
            <a:chOff x="2744" y="3385"/>
            <a:chExt cx="2767" cy="521"/>
          </a:xfrm>
        </p:grpSpPr>
        <p:graphicFrame>
          <p:nvGraphicFramePr>
            <p:cNvPr id="12295" name="Object 19"/>
            <p:cNvGraphicFramePr>
              <a:graphicFrameLocks noChangeAspect="1"/>
            </p:cNvGraphicFramePr>
            <p:nvPr/>
          </p:nvGraphicFramePr>
          <p:xfrm>
            <a:off x="3651" y="3566"/>
            <a:ext cx="1502" cy="297"/>
          </p:xfrm>
          <a:graphic>
            <a:graphicData uri="http://schemas.openxmlformats.org/presentationml/2006/ole">
              <p:oleObj spid="_x0000_s12295" name="Формула" r:id="rId7" imgW="901440" imgH="177480" progId="Equation.3">
                <p:embed/>
              </p:oleObj>
            </a:graphicData>
          </a:graphic>
        </p:graphicFrame>
        <p:sp>
          <p:nvSpPr>
            <p:cNvPr id="12309" name="Line 21"/>
            <p:cNvSpPr>
              <a:spLocks noChangeShapeType="1"/>
            </p:cNvSpPr>
            <p:nvPr/>
          </p:nvSpPr>
          <p:spPr bwMode="auto">
            <a:xfrm flipV="1">
              <a:off x="2789" y="3385"/>
              <a:ext cx="272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10" name="Text Box 24"/>
            <p:cNvSpPr txBox="1">
              <a:spLocks noChangeArrowheads="1"/>
            </p:cNvSpPr>
            <p:nvPr/>
          </p:nvSpPr>
          <p:spPr bwMode="auto">
            <a:xfrm>
              <a:off x="2744" y="3538"/>
              <a:ext cx="966" cy="368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y-AM" sz="3200">
                  <a:solidFill>
                    <a:srgbClr val="000000"/>
                  </a:solidFill>
                  <a:latin typeface="Univers"/>
                </a:rPr>
                <a:t>Գտնել</a:t>
              </a:r>
              <a:r>
                <a:rPr lang="ru-RU" sz="3200">
                  <a:solidFill>
                    <a:srgbClr val="000000"/>
                  </a:solidFill>
                  <a:latin typeface="Univers"/>
                </a:rPr>
                <a:t>`</a:t>
              </a:r>
            </a:p>
          </p:txBody>
        </p:sp>
      </p:grpSp>
      <p:sp>
        <p:nvSpPr>
          <p:cNvPr id="12301" name="Rectangle 28"/>
          <p:cNvSpPr>
            <a:spLocks noChangeArrowheads="1"/>
          </p:cNvSpPr>
          <p:nvPr/>
        </p:nvSpPr>
        <p:spPr bwMode="auto">
          <a:xfrm>
            <a:off x="1901825" y="1919288"/>
            <a:ext cx="455613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А</a:t>
            </a:r>
          </a:p>
        </p:txBody>
      </p:sp>
      <p:sp>
        <p:nvSpPr>
          <p:cNvPr id="12302" name="Rectangle 29"/>
          <p:cNvSpPr>
            <a:spLocks noChangeArrowheads="1"/>
          </p:cNvSpPr>
          <p:nvPr/>
        </p:nvSpPr>
        <p:spPr bwMode="auto">
          <a:xfrm>
            <a:off x="6223000" y="479425"/>
            <a:ext cx="455613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В</a:t>
            </a:r>
          </a:p>
        </p:txBody>
      </p:sp>
      <p:sp>
        <p:nvSpPr>
          <p:cNvPr id="12303" name="Rectangle 30"/>
          <p:cNvSpPr>
            <a:spLocks noChangeArrowheads="1"/>
          </p:cNvSpPr>
          <p:nvPr/>
        </p:nvSpPr>
        <p:spPr bwMode="auto">
          <a:xfrm>
            <a:off x="7302500" y="1919288"/>
            <a:ext cx="477838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С</a:t>
            </a:r>
          </a:p>
        </p:txBody>
      </p:sp>
      <p:sp>
        <p:nvSpPr>
          <p:cNvPr id="12304" name="Rectangle 31"/>
          <p:cNvSpPr>
            <a:spLocks noChangeArrowheads="1"/>
          </p:cNvSpPr>
          <p:nvPr/>
        </p:nvSpPr>
        <p:spPr bwMode="auto">
          <a:xfrm>
            <a:off x="1901825" y="3935413"/>
            <a:ext cx="477838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Arial" pitchFamily="34" charset="0"/>
              </a:rPr>
              <a:t>D</a:t>
            </a:r>
            <a:endParaRPr lang="ru-RU" sz="3200">
              <a:latin typeface="Arial" pitchFamily="34" charset="0"/>
            </a:endParaRPr>
          </a:p>
        </p:txBody>
      </p:sp>
      <p:sp>
        <p:nvSpPr>
          <p:cNvPr id="12305" name="Rectangle 32"/>
          <p:cNvSpPr>
            <a:spLocks noChangeArrowheads="1"/>
          </p:cNvSpPr>
          <p:nvPr/>
        </p:nvSpPr>
        <p:spPr bwMode="auto">
          <a:xfrm>
            <a:off x="4062413" y="2568575"/>
            <a:ext cx="500062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latin typeface="Arial" pitchFamily="34" charset="0"/>
              </a:rPr>
              <a:t>О</a:t>
            </a:r>
          </a:p>
        </p:txBody>
      </p:sp>
      <p:graphicFrame>
        <p:nvGraphicFramePr>
          <p:cNvPr id="12293" name="Object 33"/>
          <p:cNvGraphicFramePr>
            <a:graphicFrameLocks noChangeAspect="1"/>
          </p:cNvGraphicFramePr>
          <p:nvPr/>
        </p:nvGraphicFramePr>
        <p:xfrm>
          <a:off x="6203950" y="1847850"/>
          <a:ext cx="612775" cy="511175"/>
        </p:xfrm>
        <a:graphic>
          <a:graphicData uri="http://schemas.openxmlformats.org/presentationml/2006/ole">
            <p:oleObj spid="_x0000_s12293" name="Формула" r:id="rId8" imgW="253800" imgH="203040" progId="Equation.3">
              <p:embed/>
            </p:oleObj>
          </a:graphicData>
        </a:graphic>
      </p:graphicFrame>
      <p:sp>
        <p:nvSpPr>
          <p:cNvPr id="12306" name="Arc 34"/>
          <p:cNvSpPr>
            <a:spLocks/>
          </p:cNvSpPr>
          <p:nvPr/>
        </p:nvSpPr>
        <p:spPr bwMode="auto">
          <a:xfrm>
            <a:off x="5573713" y="2063750"/>
            <a:ext cx="288925" cy="576263"/>
          </a:xfrm>
          <a:custGeom>
            <a:avLst/>
            <a:gdLst>
              <a:gd name="T0" fmla="*/ 0 w 21600"/>
              <a:gd name="T1" fmla="*/ 0 h 21600"/>
              <a:gd name="T2" fmla="*/ 3864707 w 21600"/>
              <a:gd name="T3" fmla="*/ 15374031 h 21600"/>
              <a:gd name="T4" fmla="*/ 0 w 21600"/>
              <a:gd name="T5" fmla="*/ 15374031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12294" name="Object 35"/>
          <p:cNvGraphicFramePr>
            <a:graphicFrameLocks noChangeAspect="1"/>
          </p:cNvGraphicFramePr>
          <p:nvPr/>
        </p:nvGraphicFramePr>
        <p:xfrm>
          <a:off x="3630613" y="2711450"/>
          <a:ext cx="342900" cy="514350"/>
        </p:xfrm>
        <a:graphic>
          <a:graphicData uri="http://schemas.openxmlformats.org/presentationml/2006/ole">
            <p:oleObj spid="_x0000_s12294" name="Формула" r:id="rId9" imgW="114120" imgH="164880" progId="Equation.3">
              <p:embed/>
            </p:oleObj>
          </a:graphicData>
        </a:graphic>
      </p:graphicFrame>
      <p:sp>
        <p:nvSpPr>
          <p:cNvPr id="12307" name="Text Box 37"/>
          <p:cNvSpPr txBox="1">
            <a:spLocks noChangeArrowheads="1"/>
          </p:cNvSpPr>
          <p:nvPr/>
        </p:nvSpPr>
        <p:spPr bwMode="auto">
          <a:xfrm>
            <a:off x="7164388" y="217488"/>
            <a:ext cx="1539875" cy="46196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y-AM" sz="2400" b="1">
                <a:solidFill>
                  <a:srgbClr val="000000"/>
                </a:solidFill>
                <a:latin typeface="Univers"/>
              </a:rPr>
              <a:t>Խնդիր</a:t>
            </a:r>
            <a:r>
              <a:rPr lang="ru-RU" sz="2400" b="1">
                <a:solidFill>
                  <a:srgbClr val="000000"/>
                </a:solidFill>
                <a:latin typeface="Univers"/>
              </a:rPr>
              <a:t> 12</a:t>
            </a:r>
          </a:p>
        </p:txBody>
      </p:sp>
      <p:sp>
        <p:nvSpPr>
          <p:cNvPr id="12308" name="AutoShape 38">
            <a:hlinkClick r:id="rId1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95288" y="6021388"/>
            <a:ext cx="649287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Freeform 9"/>
          <p:cNvSpPr>
            <a:spLocks/>
          </p:cNvSpPr>
          <p:nvPr/>
        </p:nvSpPr>
        <p:spPr bwMode="auto">
          <a:xfrm>
            <a:off x="2413000" y="2619375"/>
            <a:ext cx="2168525" cy="1892300"/>
          </a:xfrm>
          <a:custGeom>
            <a:avLst/>
            <a:gdLst>
              <a:gd name="T0" fmla="*/ 2168525 w 1366"/>
              <a:gd name="T1" fmla="*/ 1562100 h 1192"/>
              <a:gd name="T2" fmla="*/ 1968500 w 1366"/>
              <a:gd name="T3" fmla="*/ 0 h 1192"/>
              <a:gd name="T4" fmla="*/ 0 w 1366"/>
              <a:gd name="T5" fmla="*/ 1182687 h 1192"/>
              <a:gd name="T6" fmla="*/ 33338 w 1366"/>
              <a:gd name="T7" fmla="*/ 1171575 h 1192"/>
              <a:gd name="T8" fmla="*/ 106363 w 1366"/>
              <a:gd name="T9" fmla="*/ 1460500 h 1192"/>
              <a:gd name="T10" fmla="*/ 250825 w 1366"/>
              <a:gd name="T11" fmla="*/ 1676400 h 1192"/>
              <a:gd name="T12" fmla="*/ 609600 w 1366"/>
              <a:gd name="T13" fmla="*/ 1820863 h 1192"/>
              <a:gd name="T14" fmla="*/ 971550 w 1366"/>
              <a:gd name="T15" fmla="*/ 1892300 h 1192"/>
              <a:gd name="T16" fmla="*/ 1403350 w 1366"/>
              <a:gd name="T17" fmla="*/ 1892300 h 1192"/>
              <a:gd name="T18" fmla="*/ 1763713 w 1366"/>
              <a:gd name="T19" fmla="*/ 1892300 h 1192"/>
              <a:gd name="T20" fmla="*/ 1908175 w 1366"/>
              <a:gd name="T21" fmla="*/ 1820863 h 119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366"/>
              <a:gd name="T34" fmla="*/ 0 h 1192"/>
              <a:gd name="T35" fmla="*/ 1366 w 1366"/>
              <a:gd name="T36" fmla="*/ 1192 h 119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366" h="1192">
                <a:moveTo>
                  <a:pt x="1366" y="984"/>
                </a:moveTo>
                <a:lnTo>
                  <a:pt x="1240" y="0"/>
                </a:lnTo>
                <a:lnTo>
                  <a:pt x="0" y="745"/>
                </a:lnTo>
                <a:lnTo>
                  <a:pt x="21" y="738"/>
                </a:lnTo>
                <a:lnTo>
                  <a:pt x="67" y="920"/>
                </a:lnTo>
                <a:lnTo>
                  <a:pt x="158" y="1056"/>
                </a:lnTo>
                <a:lnTo>
                  <a:pt x="384" y="1147"/>
                </a:lnTo>
                <a:lnTo>
                  <a:pt x="612" y="1192"/>
                </a:lnTo>
                <a:lnTo>
                  <a:pt x="884" y="1192"/>
                </a:lnTo>
                <a:lnTo>
                  <a:pt x="1111" y="1192"/>
                </a:lnTo>
                <a:lnTo>
                  <a:pt x="1202" y="1147"/>
                </a:lnTo>
              </a:path>
            </a:pathLst>
          </a:custGeom>
          <a:gradFill rotWithShape="1">
            <a:gsLst>
              <a:gs pos="0">
                <a:srgbClr val="CC66FF"/>
              </a:gs>
              <a:gs pos="100000">
                <a:schemeClr val="bg1">
                  <a:alpha val="73000"/>
                </a:schemeClr>
              </a:gs>
            </a:gsLst>
            <a:path path="rect">
              <a:fillToRect l="100000" b="10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18" name="Freeform 14"/>
          <p:cNvSpPr>
            <a:spLocks/>
          </p:cNvSpPr>
          <p:nvPr/>
        </p:nvSpPr>
        <p:spPr bwMode="auto">
          <a:xfrm rot="10800000">
            <a:off x="4356100" y="2565400"/>
            <a:ext cx="2233613" cy="1728788"/>
          </a:xfrm>
          <a:custGeom>
            <a:avLst/>
            <a:gdLst>
              <a:gd name="T0" fmla="*/ 0 w 1406"/>
              <a:gd name="T1" fmla="*/ 1296988 h 1089"/>
              <a:gd name="T2" fmla="*/ 2233613 w 1406"/>
              <a:gd name="T3" fmla="*/ 1728788 h 1089"/>
              <a:gd name="T4" fmla="*/ 2017559 w 1406"/>
              <a:gd name="T5" fmla="*/ 0 h 1089"/>
              <a:gd name="T6" fmla="*/ 1730018 w 1406"/>
              <a:gd name="T7" fmla="*/ 0 h 1089"/>
              <a:gd name="T8" fmla="*/ 1369398 w 1406"/>
              <a:gd name="T9" fmla="*/ 73025 h 1089"/>
              <a:gd name="T10" fmla="*/ 937291 w 1406"/>
              <a:gd name="T11" fmla="*/ 215900 h 1089"/>
              <a:gd name="T12" fmla="*/ 360619 w 1406"/>
              <a:gd name="T13" fmla="*/ 431800 h 1089"/>
              <a:gd name="T14" fmla="*/ 144565 w 1406"/>
              <a:gd name="T15" fmla="*/ 792163 h 1089"/>
              <a:gd name="T16" fmla="*/ 144565 w 1406"/>
              <a:gd name="T17" fmla="*/ 936625 h 108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406"/>
              <a:gd name="T28" fmla="*/ 0 h 1089"/>
              <a:gd name="T29" fmla="*/ 1406 w 1406"/>
              <a:gd name="T30" fmla="*/ 1089 h 108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406" h="1089">
                <a:moveTo>
                  <a:pt x="0" y="817"/>
                </a:moveTo>
                <a:lnTo>
                  <a:pt x="1406" y="1089"/>
                </a:lnTo>
                <a:lnTo>
                  <a:pt x="1270" y="0"/>
                </a:lnTo>
                <a:lnTo>
                  <a:pt x="1089" y="0"/>
                </a:lnTo>
                <a:lnTo>
                  <a:pt x="862" y="46"/>
                </a:lnTo>
                <a:lnTo>
                  <a:pt x="590" y="136"/>
                </a:lnTo>
                <a:lnTo>
                  <a:pt x="227" y="272"/>
                </a:lnTo>
                <a:lnTo>
                  <a:pt x="91" y="499"/>
                </a:lnTo>
                <a:lnTo>
                  <a:pt x="91" y="590"/>
                </a:lnTo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path path="rect">
              <a:fillToRect l="100000" t="10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19" name="Freeform 11"/>
          <p:cNvSpPr>
            <a:spLocks/>
          </p:cNvSpPr>
          <p:nvPr/>
        </p:nvSpPr>
        <p:spPr bwMode="auto">
          <a:xfrm>
            <a:off x="4429125" y="1485900"/>
            <a:ext cx="2665413" cy="1584325"/>
          </a:xfrm>
          <a:custGeom>
            <a:avLst/>
            <a:gdLst>
              <a:gd name="T0" fmla="*/ 1945847 w 1678"/>
              <a:gd name="T1" fmla="*/ 0 h 998"/>
              <a:gd name="T2" fmla="*/ 0 w 1678"/>
              <a:gd name="T3" fmla="*/ 1079500 h 998"/>
              <a:gd name="T4" fmla="*/ 2377904 w 1678"/>
              <a:gd name="T5" fmla="*/ 1584325 h 998"/>
              <a:gd name="T6" fmla="*/ 2593933 w 1678"/>
              <a:gd name="T7" fmla="*/ 1223963 h 998"/>
              <a:gd name="T8" fmla="*/ 2665413 w 1678"/>
              <a:gd name="T9" fmla="*/ 863600 h 998"/>
              <a:gd name="T10" fmla="*/ 2665413 w 1678"/>
              <a:gd name="T11" fmla="*/ 719138 h 998"/>
              <a:gd name="T12" fmla="*/ 2593933 w 1678"/>
              <a:gd name="T13" fmla="*/ 576263 h 998"/>
              <a:gd name="T14" fmla="*/ 2520864 w 1678"/>
              <a:gd name="T15" fmla="*/ 431800 h 998"/>
              <a:gd name="T16" fmla="*/ 2520864 w 1678"/>
              <a:gd name="T17" fmla="*/ 287338 h 998"/>
              <a:gd name="T18" fmla="*/ 2449384 w 1678"/>
              <a:gd name="T19" fmla="*/ 215900 h 998"/>
              <a:gd name="T20" fmla="*/ 2449384 w 1678"/>
              <a:gd name="T21" fmla="*/ 144463 h 998"/>
              <a:gd name="T22" fmla="*/ 2377904 w 1678"/>
              <a:gd name="T23" fmla="*/ 71438 h 998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678"/>
              <a:gd name="T37" fmla="*/ 0 h 998"/>
              <a:gd name="T38" fmla="*/ 1678 w 1678"/>
              <a:gd name="T39" fmla="*/ 998 h 998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678" h="998">
                <a:moveTo>
                  <a:pt x="1225" y="0"/>
                </a:moveTo>
                <a:lnTo>
                  <a:pt x="0" y="680"/>
                </a:lnTo>
                <a:lnTo>
                  <a:pt x="1497" y="998"/>
                </a:lnTo>
                <a:lnTo>
                  <a:pt x="1633" y="771"/>
                </a:lnTo>
                <a:lnTo>
                  <a:pt x="1678" y="544"/>
                </a:lnTo>
                <a:lnTo>
                  <a:pt x="1678" y="453"/>
                </a:lnTo>
                <a:lnTo>
                  <a:pt x="1633" y="363"/>
                </a:lnTo>
                <a:lnTo>
                  <a:pt x="1587" y="272"/>
                </a:lnTo>
                <a:lnTo>
                  <a:pt x="1587" y="181"/>
                </a:lnTo>
                <a:lnTo>
                  <a:pt x="1542" y="136"/>
                </a:lnTo>
                <a:lnTo>
                  <a:pt x="1542" y="91"/>
                </a:lnTo>
                <a:lnTo>
                  <a:pt x="1497" y="45"/>
                </a:lnTo>
              </a:path>
            </a:pathLst>
          </a:custGeom>
          <a:gradFill rotWithShape="1">
            <a:gsLst>
              <a:gs pos="0">
                <a:srgbClr val="F0FA90">
                  <a:alpha val="64000"/>
                </a:srgbClr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0" name="Freeform 8"/>
          <p:cNvSpPr>
            <a:spLocks/>
          </p:cNvSpPr>
          <p:nvPr/>
        </p:nvSpPr>
        <p:spPr bwMode="auto">
          <a:xfrm>
            <a:off x="4214813" y="693738"/>
            <a:ext cx="2386012" cy="1897062"/>
          </a:xfrm>
          <a:custGeom>
            <a:avLst/>
            <a:gdLst>
              <a:gd name="T0" fmla="*/ 0 w 1503"/>
              <a:gd name="T1" fmla="*/ 360362 h 1195"/>
              <a:gd name="T2" fmla="*/ 149225 w 1503"/>
              <a:gd name="T3" fmla="*/ 1819275 h 1195"/>
              <a:gd name="T4" fmla="*/ 176212 w 1503"/>
              <a:gd name="T5" fmla="*/ 1897062 h 1195"/>
              <a:gd name="T6" fmla="*/ 2195512 w 1503"/>
              <a:gd name="T7" fmla="*/ 709612 h 1195"/>
              <a:gd name="T8" fmla="*/ 2386012 w 1503"/>
              <a:gd name="T9" fmla="*/ 630237 h 1195"/>
              <a:gd name="T10" fmla="*/ 2089150 w 1503"/>
              <a:gd name="T11" fmla="*/ 431800 h 1195"/>
              <a:gd name="T12" fmla="*/ 1944687 w 1503"/>
              <a:gd name="T13" fmla="*/ 215900 h 1195"/>
              <a:gd name="T14" fmla="*/ 1585912 w 1503"/>
              <a:gd name="T15" fmla="*/ 71437 h 1195"/>
              <a:gd name="T16" fmla="*/ 1225550 w 1503"/>
              <a:gd name="T17" fmla="*/ 0 h 1195"/>
              <a:gd name="T18" fmla="*/ 792162 w 1503"/>
              <a:gd name="T19" fmla="*/ 0 h 1195"/>
              <a:gd name="T20" fmla="*/ 431800 w 1503"/>
              <a:gd name="T21" fmla="*/ 0 h 1195"/>
              <a:gd name="T22" fmla="*/ 287337 w 1503"/>
              <a:gd name="T23" fmla="*/ 71437 h 119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503"/>
              <a:gd name="T37" fmla="*/ 0 h 1195"/>
              <a:gd name="T38" fmla="*/ 1503 w 1503"/>
              <a:gd name="T39" fmla="*/ 1195 h 119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503" h="1195">
                <a:moveTo>
                  <a:pt x="0" y="227"/>
                </a:moveTo>
                <a:lnTo>
                  <a:pt x="94" y="1146"/>
                </a:lnTo>
                <a:lnTo>
                  <a:pt x="111" y="1195"/>
                </a:lnTo>
                <a:lnTo>
                  <a:pt x="1383" y="447"/>
                </a:lnTo>
                <a:lnTo>
                  <a:pt x="1503" y="397"/>
                </a:lnTo>
                <a:lnTo>
                  <a:pt x="1316" y="272"/>
                </a:lnTo>
                <a:lnTo>
                  <a:pt x="1225" y="136"/>
                </a:lnTo>
                <a:lnTo>
                  <a:pt x="999" y="45"/>
                </a:lnTo>
                <a:lnTo>
                  <a:pt x="772" y="0"/>
                </a:lnTo>
                <a:lnTo>
                  <a:pt x="499" y="0"/>
                </a:lnTo>
                <a:lnTo>
                  <a:pt x="272" y="0"/>
                </a:lnTo>
                <a:lnTo>
                  <a:pt x="181" y="45"/>
                </a:lnTo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>
                  <a:alpha val="73000"/>
                </a:schemeClr>
              </a:gs>
            </a:gsLst>
            <a:path path="rect">
              <a:fillToRect t="100000" r="10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1" name="Freeform 13"/>
          <p:cNvSpPr>
            <a:spLocks/>
          </p:cNvSpPr>
          <p:nvPr/>
        </p:nvSpPr>
        <p:spPr bwMode="auto">
          <a:xfrm>
            <a:off x="2124075" y="857250"/>
            <a:ext cx="2247900" cy="1704975"/>
          </a:xfrm>
          <a:custGeom>
            <a:avLst/>
            <a:gdLst>
              <a:gd name="T0" fmla="*/ 0 w 1416"/>
              <a:gd name="T1" fmla="*/ 1293812 h 1074"/>
              <a:gd name="T2" fmla="*/ 2247900 w 1416"/>
              <a:gd name="T3" fmla="*/ 1704975 h 1074"/>
              <a:gd name="T4" fmla="*/ 2047875 w 1416"/>
              <a:gd name="T5" fmla="*/ 0 h 1074"/>
              <a:gd name="T6" fmla="*/ 1728788 w 1416"/>
              <a:gd name="T7" fmla="*/ 52388 h 1074"/>
              <a:gd name="T8" fmla="*/ 1368425 w 1416"/>
              <a:gd name="T9" fmla="*/ 122237 h 1074"/>
              <a:gd name="T10" fmla="*/ 936625 w 1416"/>
              <a:gd name="T11" fmla="*/ 258762 h 1074"/>
              <a:gd name="T12" fmla="*/ 360362 w 1416"/>
              <a:gd name="T13" fmla="*/ 466725 h 1074"/>
              <a:gd name="T14" fmla="*/ 144462 w 1416"/>
              <a:gd name="T15" fmla="*/ 811212 h 1074"/>
              <a:gd name="T16" fmla="*/ 144462 w 1416"/>
              <a:gd name="T17" fmla="*/ 949325 h 107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416"/>
              <a:gd name="T28" fmla="*/ 0 h 1074"/>
              <a:gd name="T29" fmla="*/ 1416 w 1416"/>
              <a:gd name="T30" fmla="*/ 1074 h 107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416" h="1074">
                <a:moveTo>
                  <a:pt x="0" y="815"/>
                </a:moveTo>
                <a:lnTo>
                  <a:pt x="1416" y="1074"/>
                </a:lnTo>
                <a:lnTo>
                  <a:pt x="1290" y="0"/>
                </a:lnTo>
                <a:lnTo>
                  <a:pt x="1089" y="33"/>
                </a:lnTo>
                <a:lnTo>
                  <a:pt x="862" y="77"/>
                </a:lnTo>
                <a:lnTo>
                  <a:pt x="590" y="163"/>
                </a:lnTo>
                <a:lnTo>
                  <a:pt x="227" y="294"/>
                </a:lnTo>
                <a:lnTo>
                  <a:pt x="91" y="511"/>
                </a:lnTo>
                <a:lnTo>
                  <a:pt x="91" y="598"/>
                </a:lnTo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path path="rect">
              <a:fillToRect l="100000" t="10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2" name="Line 5"/>
          <p:cNvSpPr>
            <a:spLocks noChangeShapeType="1"/>
          </p:cNvSpPr>
          <p:nvPr/>
        </p:nvSpPr>
        <p:spPr bwMode="auto">
          <a:xfrm>
            <a:off x="2124075" y="2133600"/>
            <a:ext cx="4684713" cy="9366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3" name="Freeform 12"/>
          <p:cNvSpPr>
            <a:spLocks/>
          </p:cNvSpPr>
          <p:nvPr/>
        </p:nvSpPr>
        <p:spPr bwMode="auto">
          <a:xfrm>
            <a:off x="1692275" y="2133600"/>
            <a:ext cx="2727325" cy="1662113"/>
          </a:xfrm>
          <a:custGeom>
            <a:avLst/>
            <a:gdLst>
              <a:gd name="T0" fmla="*/ 596900 w 1718"/>
              <a:gd name="T1" fmla="*/ 1662113 h 1047"/>
              <a:gd name="T2" fmla="*/ 2727325 w 1718"/>
              <a:gd name="T3" fmla="*/ 457200 h 1047"/>
              <a:gd name="T4" fmla="*/ 2679700 w 1718"/>
              <a:gd name="T5" fmla="*/ 447675 h 1047"/>
              <a:gd name="T6" fmla="*/ 287338 w 1718"/>
              <a:gd name="T7" fmla="*/ 0 h 1047"/>
              <a:gd name="T8" fmla="*/ 71438 w 1718"/>
              <a:gd name="T9" fmla="*/ 328613 h 1047"/>
              <a:gd name="T10" fmla="*/ 0 w 1718"/>
              <a:gd name="T11" fmla="*/ 655638 h 1047"/>
              <a:gd name="T12" fmla="*/ 0 w 1718"/>
              <a:gd name="T13" fmla="*/ 787400 h 1047"/>
              <a:gd name="T14" fmla="*/ 71438 w 1718"/>
              <a:gd name="T15" fmla="*/ 917575 h 1047"/>
              <a:gd name="T16" fmla="*/ 144463 w 1718"/>
              <a:gd name="T17" fmla="*/ 1049338 h 1047"/>
              <a:gd name="T18" fmla="*/ 144463 w 1718"/>
              <a:gd name="T19" fmla="*/ 1179513 h 1047"/>
              <a:gd name="T20" fmla="*/ 215900 w 1718"/>
              <a:gd name="T21" fmla="*/ 1244600 h 1047"/>
              <a:gd name="T22" fmla="*/ 215900 w 1718"/>
              <a:gd name="T23" fmla="*/ 1309688 h 1047"/>
              <a:gd name="T24" fmla="*/ 287338 w 1718"/>
              <a:gd name="T25" fmla="*/ 1376363 h 104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718"/>
              <a:gd name="T40" fmla="*/ 0 h 1047"/>
              <a:gd name="T41" fmla="*/ 1718 w 1718"/>
              <a:gd name="T42" fmla="*/ 1047 h 1047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718" h="1047">
                <a:moveTo>
                  <a:pt x="376" y="1047"/>
                </a:moveTo>
                <a:lnTo>
                  <a:pt x="1718" y="288"/>
                </a:lnTo>
                <a:lnTo>
                  <a:pt x="1688" y="282"/>
                </a:lnTo>
                <a:lnTo>
                  <a:pt x="181" y="0"/>
                </a:lnTo>
                <a:lnTo>
                  <a:pt x="45" y="207"/>
                </a:lnTo>
                <a:lnTo>
                  <a:pt x="0" y="413"/>
                </a:lnTo>
                <a:lnTo>
                  <a:pt x="0" y="496"/>
                </a:lnTo>
                <a:lnTo>
                  <a:pt x="45" y="578"/>
                </a:lnTo>
                <a:lnTo>
                  <a:pt x="91" y="661"/>
                </a:lnTo>
                <a:lnTo>
                  <a:pt x="91" y="743"/>
                </a:lnTo>
                <a:lnTo>
                  <a:pt x="136" y="784"/>
                </a:lnTo>
                <a:lnTo>
                  <a:pt x="136" y="825"/>
                </a:lnTo>
                <a:lnTo>
                  <a:pt x="181" y="867"/>
                </a:lnTo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path path="rect">
              <a:fillToRect l="100000" b="10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4" name="Line 4"/>
          <p:cNvSpPr>
            <a:spLocks noChangeShapeType="1"/>
          </p:cNvSpPr>
          <p:nvPr/>
        </p:nvSpPr>
        <p:spPr bwMode="auto">
          <a:xfrm flipV="1">
            <a:off x="2125663" y="1341438"/>
            <a:ext cx="4468812" cy="25923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5" name="Rectangle 16"/>
          <p:cNvSpPr>
            <a:spLocks noChangeArrowheads="1"/>
          </p:cNvSpPr>
          <p:nvPr/>
        </p:nvSpPr>
        <p:spPr bwMode="auto">
          <a:xfrm>
            <a:off x="1620838" y="1989138"/>
            <a:ext cx="477837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С</a:t>
            </a:r>
          </a:p>
        </p:txBody>
      </p:sp>
      <p:sp>
        <p:nvSpPr>
          <p:cNvPr id="13326" name="Rectangle 17"/>
          <p:cNvSpPr>
            <a:spLocks noChangeArrowheads="1"/>
          </p:cNvSpPr>
          <p:nvPr/>
        </p:nvSpPr>
        <p:spPr bwMode="auto">
          <a:xfrm>
            <a:off x="3636963" y="477838"/>
            <a:ext cx="477837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Arial" pitchFamily="34" charset="0"/>
              </a:rPr>
              <a:t>D</a:t>
            </a:r>
            <a:endParaRPr lang="ru-RU" sz="3200">
              <a:latin typeface="Arial" pitchFamily="34" charset="0"/>
            </a:endParaRPr>
          </a:p>
        </p:txBody>
      </p:sp>
      <p:sp>
        <p:nvSpPr>
          <p:cNvPr id="13327" name="Rectangle 18"/>
          <p:cNvSpPr>
            <a:spLocks noChangeArrowheads="1"/>
          </p:cNvSpPr>
          <p:nvPr/>
        </p:nvSpPr>
        <p:spPr bwMode="auto">
          <a:xfrm>
            <a:off x="6373813" y="693738"/>
            <a:ext cx="420687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К</a:t>
            </a:r>
          </a:p>
        </p:txBody>
      </p:sp>
      <p:sp>
        <p:nvSpPr>
          <p:cNvPr id="13328" name="Rectangle 19"/>
          <p:cNvSpPr>
            <a:spLocks noChangeArrowheads="1"/>
          </p:cNvSpPr>
          <p:nvPr/>
        </p:nvSpPr>
        <p:spPr bwMode="auto">
          <a:xfrm>
            <a:off x="6732588" y="2420938"/>
            <a:ext cx="522287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М</a:t>
            </a:r>
          </a:p>
        </p:txBody>
      </p:sp>
      <p:sp>
        <p:nvSpPr>
          <p:cNvPr id="13329" name="Rectangle 30"/>
          <p:cNvSpPr>
            <a:spLocks noChangeArrowheads="1"/>
          </p:cNvSpPr>
          <p:nvPr/>
        </p:nvSpPr>
        <p:spPr bwMode="auto">
          <a:xfrm>
            <a:off x="4716463" y="3644900"/>
            <a:ext cx="455612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А</a:t>
            </a:r>
          </a:p>
        </p:txBody>
      </p:sp>
      <p:sp>
        <p:nvSpPr>
          <p:cNvPr id="13330" name="Rectangle 31"/>
          <p:cNvSpPr>
            <a:spLocks noChangeArrowheads="1"/>
          </p:cNvSpPr>
          <p:nvPr/>
        </p:nvSpPr>
        <p:spPr bwMode="auto">
          <a:xfrm>
            <a:off x="2413000" y="3789363"/>
            <a:ext cx="455613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В</a:t>
            </a:r>
          </a:p>
        </p:txBody>
      </p:sp>
      <p:sp>
        <p:nvSpPr>
          <p:cNvPr id="13331" name="Line 36"/>
          <p:cNvSpPr>
            <a:spLocks noChangeShapeType="1"/>
          </p:cNvSpPr>
          <p:nvPr/>
        </p:nvSpPr>
        <p:spPr bwMode="auto">
          <a:xfrm>
            <a:off x="4140200" y="620713"/>
            <a:ext cx="433388" cy="35290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13314" name="Object 46"/>
          <p:cNvGraphicFramePr>
            <a:graphicFrameLocks noChangeAspect="1"/>
          </p:cNvGraphicFramePr>
          <p:nvPr/>
        </p:nvGraphicFramePr>
        <p:xfrm>
          <a:off x="3563938" y="3068638"/>
          <a:ext cx="792162" cy="593725"/>
        </p:xfrm>
        <a:graphic>
          <a:graphicData uri="http://schemas.openxmlformats.org/presentationml/2006/ole">
            <p:oleObj spid="_x0000_s13314" name="Формула" r:id="rId4" imgW="253800" imgH="190440" progId="Equation.3">
              <p:embed/>
            </p:oleObj>
          </a:graphicData>
        </a:graphic>
      </p:graphicFrame>
      <p:graphicFrame>
        <p:nvGraphicFramePr>
          <p:cNvPr id="13315" name="Object 47"/>
          <p:cNvGraphicFramePr>
            <a:graphicFrameLocks noChangeAspect="1"/>
          </p:cNvGraphicFramePr>
          <p:nvPr/>
        </p:nvGraphicFramePr>
        <p:xfrm>
          <a:off x="5292725" y="2060575"/>
          <a:ext cx="719138" cy="574675"/>
        </p:xfrm>
        <a:graphic>
          <a:graphicData uri="http://schemas.openxmlformats.org/presentationml/2006/ole">
            <p:oleObj spid="_x0000_s13315" name="Формула" r:id="rId5" imgW="253800" imgH="203040" progId="Equation.3">
              <p:embed/>
            </p:oleObj>
          </a:graphicData>
        </a:graphic>
      </p:graphicFrame>
      <p:sp>
        <p:nvSpPr>
          <p:cNvPr id="13332" name="Rectangle 48"/>
          <p:cNvSpPr>
            <a:spLocks noChangeArrowheads="1"/>
          </p:cNvSpPr>
          <p:nvPr/>
        </p:nvSpPr>
        <p:spPr bwMode="auto">
          <a:xfrm>
            <a:off x="4427538" y="2565400"/>
            <a:ext cx="500062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О</a:t>
            </a:r>
          </a:p>
        </p:txBody>
      </p:sp>
      <p:grpSp>
        <p:nvGrpSpPr>
          <p:cNvPr id="13333" name="Group 51"/>
          <p:cNvGrpSpPr>
            <a:grpSpLocks/>
          </p:cNvGrpSpPr>
          <p:nvPr/>
        </p:nvGrpSpPr>
        <p:grpSpPr bwMode="auto">
          <a:xfrm>
            <a:off x="4427538" y="5589588"/>
            <a:ext cx="4535487" cy="873125"/>
            <a:chOff x="2744" y="3339"/>
            <a:chExt cx="2857" cy="550"/>
          </a:xfrm>
        </p:grpSpPr>
        <p:sp>
          <p:nvSpPr>
            <p:cNvPr id="13336" name="Text Box 38"/>
            <p:cNvSpPr txBox="1">
              <a:spLocks noChangeArrowheads="1"/>
            </p:cNvSpPr>
            <p:nvPr/>
          </p:nvSpPr>
          <p:spPr bwMode="auto">
            <a:xfrm>
              <a:off x="2744" y="3521"/>
              <a:ext cx="966" cy="368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y-AM" sz="3200">
                  <a:solidFill>
                    <a:srgbClr val="000000"/>
                  </a:solidFill>
                  <a:latin typeface="Univers"/>
                </a:rPr>
                <a:t>Գտնել</a:t>
              </a:r>
              <a:r>
                <a:rPr lang="ru-RU" sz="3200">
                  <a:solidFill>
                    <a:srgbClr val="000000"/>
                  </a:solidFill>
                  <a:latin typeface="Univers"/>
                </a:rPr>
                <a:t>`</a:t>
              </a:r>
            </a:p>
          </p:txBody>
        </p:sp>
        <p:sp>
          <p:nvSpPr>
            <p:cNvPr id="13337" name="Line 39"/>
            <p:cNvSpPr>
              <a:spLocks noChangeShapeType="1"/>
            </p:cNvSpPr>
            <p:nvPr/>
          </p:nvSpPr>
          <p:spPr bwMode="auto">
            <a:xfrm>
              <a:off x="2789" y="3339"/>
              <a:ext cx="281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13316" name="Object 50"/>
            <p:cNvGraphicFramePr>
              <a:graphicFrameLocks noChangeAspect="1"/>
            </p:cNvGraphicFramePr>
            <p:nvPr/>
          </p:nvGraphicFramePr>
          <p:xfrm>
            <a:off x="3752" y="3521"/>
            <a:ext cx="1612" cy="334"/>
          </p:xfrm>
          <a:graphic>
            <a:graphicData uri="http://schemas.openxmlformats.org/presentationml/2006/ole">
              <p:oleObj spid="_x0000_s13316" name="Формула" r:id="rId6" imgW="977760" imgH="203040" progId="Equation.3">
                <p:embed/>
              </p:oleObj>
            </a:graphicData>
          </a:graphic>
        </p:graphicFrame>
      </p:grpSp>
      <p:sp>
        <p:nvSpPr>
          <p:cNvPr id="13334" name="Text Box 52"/>
          <p:cNvSpPr txBox="1">
            <a:spLocks noChangeArrowheads="1"/>
          </p:cNvSpPr>
          <p:nvPr/>
        </p:nvSpPr>
        <p:spPr bwMode="auto">
          <a:xfrm>
            <a:off x="7164388" y="217488"/>
            <a:ext cx="1539875" cy="46196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y-AM" sz="2400" b="1">
                <a:solidFill>
                  <a:srgbClr val="000000"/>
                </a:solidFill>
                <a:latin typeface="Univers"/>
              </a:rPr>
              <a:t>Խնդիր</a:t>
            </a:r>
            <a:r>
              <a:rPr lang="ru-RU" sz="2400" b="1">
                <a:solidFill>
                  <a:srgbClr val="000000"/>
                </a:solidFill>
                <a:latin typeface="Univers"/>
              </a:rPr>
              <a:t> 13</a:t>
            </a:r>
          </a:p>
        </p:txBody>
      </p:sp>
      <p:sp>
        <p:nvSpPr>
          <p:cNvPr id="13335" name="AutoShape 53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95288" y="6021388"/>
            <a:ext cx="649287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Freeform 23"/>
          <p:cNvSpPr>
            <a:spLocks/>
          </p:cNvSpPr>
          <p:nvPr/>
        </p:nvSpPr>
        <p:spPr bwMode="auto">
          <a:xfrm>
            <a:off x="2339975" y="2852738"/>
            <a:ext cx="2232025" cy="1944687"/>
          </a:xfrm>
          <a:custGeom>
            <a:avLst/>
            <a:gdLst>
              <a:gd name="T0" fmla="*/ 0 w 1406"/>
              <a:gd name="T1" fmla="*/ 1225550 h 1225"/>
              <a:gd name="T2" fmla="*/ 2016125 w 1406"/>
              <a:gd name="T3" fmla="*/ 0 h 1225"/>
              <a:gd name="T4" fmla="*/ 2232025 w 1406"/>
              <a:gd name="T5" fmla="*/ 1728787 h 1225"/>
              <a:gd name="T6" fmla="*/ 2087563 w 1406"/>
              <a:gd name="T7" fmla="*/ 1800225 h 1225"/>
              <a:gd name="T8" fmla="*/ 2016125 w 1406"/>
              <a:gd name="T9" fmla="*/ 1800225 h 1225"/>
              <a:gd name="T10" fmla="*/ 1798638 w 1406"/>
              <a:gd name="T11" fmla="*/ 1800225 h 1225"/>
              <a:gd name="T12" fmla="*/ 1366837 w 1406"/>
              <a:gd name="T13" fmla="*/ 1944687 h 1225"/>
              <a:gd name="T14" fmla="*/ 1008063 w 1406"/>
              <a:gd name="T15" fmla="*/ 1873250 h 1225"/>
              <a:gd name="T16" fmla="*/ 574675 w 1406"/>
              <a:gd name="T17" fmla="*/ 1873250 h 1225"/>
              <a:gd name="T18" fmla="*/ 142875 w 1406"/>
              <a:gd name="T19" fmla="*/ 1728787 h 1225"/>
              <a:gd name="T20" fmla="*/ 142875 w 1406"/>
              <a:gd name="T21" fmla="*/ 1584324 h 1225"/>
              <a:gd name="T22" fmla="*/ 71437 w 1406"/>
              <a:gd name="T23" fmla="*/ 1512887 h 1225"/>
              <a:gd name="T24" fmla="*/ 71437 w 1406"/>
              <a:gd name="T25" fmla="*/ 1441449 h 122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406"/>
              <a:gd name="T40" fmla="*/ 0 h 1225"/>
              <a:gd name="T41" fmla="*/ 1406 w 1406"/>
              <a:gd name="T42" fmla="*/ 1225 h 1225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406" h="1225">
                <a:moveTo>
                  <a:pt x="0" y="772"/>
                </a:moveTo>
                <a:lnTo>
                  <a:pt x="1270" y="0"/>
                </a:lnTo>
                <a:lnTo>
                  <a:pt x="1406" y="1089"/>
                </a:lnTo>
                <a:lnTo>
                  <a:pt x="1315" y="1134"/>
                </a:lnTo>
                <a:lnTo>
                  <a:pt x="1270" y="1134"/>
                </a:lnTo>
                <a:lnTo>
                  <a:pt x="1133" y="1134"/>
                </a:lnTo>
                <a:lnTo>
                  <a:pt x="861" y="1225"/>
                </a:lnTo>
                <a:lnTo>
                  <a:pt x="635" y="1180"/>
                </a:lnTo>
                <a:lnTo>
                  <a:pt x="362" y="1180"/>
                </a:lnTo>
                <a:lnTo>
                  <a:pt x="90" y="1089"/>
                </a:lnTo>
                <a:lnTo>
                  <a:pt x="90" y="998"/>
                </a:lnTo>
                <a:lnTo>
                  <a:pt x="45" y="953"/>
                </a:lnTo>
                <a:lnTo>
                  <a:pt x="45" y="908"/>
                </a:lnTo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path path="rect">
              <a:fillToRect l="100000" b="10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41" name="Freeform 6"/>
          <p:cNvSpPr>
            <a:spLocks/>
          </p:cNvSpPr>
          <p:nvPr/>
        </p:nvSpPr>
        <p:spPr bwMode="auto">
          <a:xfrm>
            <a:off x="4343400" y="2895600"/>
            <a:ext cx="2219325" cy="1792288"/>
          </a:xfrm>
          <a:custGeom>
            <a:avLst/>
            <a:gdLst>
              <a:gd name="T0" fmla="*/ 2219325 w 1398"/>
              <a:gd name="T1" fmla="*/ 438150 h 1129"/>
              <a:gd name="T2" fmla="*/ 0 w 1398"/>
              <a:gd name="T3" fmla="*/ 0 h 1129"/>
              <a:gd name="T4" fmla="*/ 228600 w 1398"/>
              <a:gd name="T5" fmla="*/ 1792288 h 1129"/>
              <a:gd name="T6" fmla="*/ 515938 w 1398"/>
              <a:gd name="T7" fmla="*/ 1792288 h 1129"/>
              <a:gd name="T8" fmla="*/ 874713 w 1398"/>
              <a:gd name="T9" fmla="*/ 1719263 h 1129"/>
              <a:gd name="T10" fmla="*/ 1306512 w 1398"/>
              <a:gd name="T11" fmla="*/ 1576388 h 1129"/>
              <a:gd name="T12" fmla="*/ 1882775 w 1398"/>
              <a:gd name="T13" fmla="*/ 1360488 h 1129"/>
              <a:gd name="T14" fmla="*/ 2098675 w 1398"/>
              <a:gd name="T15" fmla="*/ 1000125 h 1129"/>
              <a:gd name="T16" fmla="*/ 2098675 w 1398"/>
              <a:gd name="T17" fmla="*/ 855663 h 112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398"/>
              <a:gd name="T28" fmla="*/ 0 h 1129"/>
              <a:gd name="T29" fmla="*/ 1398 w 1398"/>
              <a:gd name="T30" fmla="*/ 1129 h 112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398" h="1129">
                <a:moveTo>
                  <a:pt x="1398" y="276"/>
                </a:moveTo>
                <a:lnTo>
                  <a:pt x="0" y="0"/>
                </a:lnTo>
                <a:lnTo>
                  <a:pt x="144" y="1129"/>
                </a:lnTo>
                <a:lnTo>
                  <a:pt x="325" y="1129"/>
                </a:lnTo>
                <a:lnTo>
                  <a:pt x="551" y="1083"/>
                </a:lnTo>
                <a:lnTo>
                  <a:pt x="823" y="993"/>
                </a:lnTo>
                <a:lnTo>
                  <a:pt x="1186" y="857"/>
                </a:lnTo>
                <a:lnTo>
                  <a:pt x="1322" y="630"/>
                </a:lnTo>
                <a:lnTo>
                  <a:pt x="1322" y="539"/>
                </a:lnTo>
              </a:path>
            </a:pathLst>
          </a:custGeom>
          <a:gradFill rotWithShape="1">
            <a:gsLst>
              <a:gs pos="0">
                <a:schemeClr val="folHlink">
                  <a:alpha val="93999"/>
                </a:schemeClr>
              </a:gs>
              <a:gs pos="100000">
                <a:schemeClr val="bg1"/>
              </a:gs>
            </a:gsLst>
            <a:path path="rect">
              <a:fillToRect r="100000" b="10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42" name="Freeform 7"/>
          <p:cNvSpPr>
            <a:spLocks/>
          </p:cNvSpPr>
          <p:nvPr/>
        </p:nvSpPr>
        <p:spPr bwMode="auto">
          <a:xfrm>
            <a:off x="4357688" y="1735138"/>
            <a:ext cx="2663825" cy="1622425"/>
          </a:xfrm>
          <a:custGeom>
            <a:avLst/>
            <a:gdLst>
              <a:gd name="T0" fmla="*/ 1930400 w 1678"/>
              <a:gd name="T1" fmla="*/ 0 h 1022"/>
              <a:gd name="T2" fmla="*/ 0 w 1678"/>
              <a:gd name="T3" fmla="*/ 1117600 h 1022"/>
              <a:gd name="T4" fmla="*/ 2376488 w 1678"/>
              <a:gd name="T5" fmla="*/ 1622425 h 1022"/>
              <a:gd name="T6" fmla="*/ 2592388 w 1678"/>
              <a:gd name="T7" fmla="*/ 1262063 h 1022"/>
              <a:gd name="T8" fmla="*/ 2663825 w 1678"/>
              <a:gd name="T9" fmla="*/ 901700 h 1022"/>
              <a:gd name="T10" fmla="*/ 2663825 w 1678"/>
              <a:gd name="T11" fmla="*/ 757238 h 1022"/>
              <a:gd name="T12" fmla="*/ 2592388 w 1678"/>
              <a:gd name="T13" fmla="*/ 614363 h 1022"/>
              <a:gd name="T14" fmla="*/ 2519363 w 1678"/>
              <a:gd name="T15" fmla="*/ 469900 h 1022"/>
              <a:gd name="T16" fmla="*/ 2519363 w 1678"/>
              <a:gd name="T17" fmla="*/ 325438 h 1022"/>
              <a:gd name="T18" fmla="*/ 2447925 w 1678"/>
              <a:gd name="T19" fmla="*/ 254000 h 1022"/>
              <a:gd name="T20" fmla="*/ 2447925 w 1678"/>
              <a:gd name="T21" fmla="*/ 182563 h 1022"/>
              <a:gd name="T22" fmla="*/ 2376488 w 1678"/>
              <a:gd name="T23" fmla="*/ 109538 h 102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678"/>
              <a:gd name="T37" fmla="*/ 0 h 1022"/>
              <a:gd name="T38" fmla="*/ 1678 w 1678"/>
              <a:gd name="T39" fmla="*/ 1022 h 1022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678" h="1022">
                <a:moveTo>
                  <a:pt x="1216" y="0"/>
                </a:moveTo>
                <a:lnTo>
                  <a:pt x="0" y="704"/>
                </a:lnTo>
                <a:lnTo>
                  <a:pt x="1497" y="1022"/>
                </a:lnTo>
                <a:lnTo>
                  <a:pt x="1633" y="795"/>
                </a:lnTo>
                <a:lnTo>
                  <a:pt x="1678" y="568"/>
                </a:lnTo>
                <a:lnTo>
                  <a:pt x="1678" y="477"/>
                </a:lnTo>
                <a:lnTo>
                  <a:pt x="1633" y="387"/>
                </a:lnTo>
                <a:lnTo>
                  <a:pt x="1587" y="296"/>
                </a:lnTo>
                <a:lnTo>
                  <a:pt x="1587" y="205"/>
                </a:lnTo>
                <a:lnTo>
                  <a:pt x="1542" y="160"/>
                </a:lnTo>
                <a:lnTo>
                  <a:pt x="1542" y="115"/>
                </a:lnTo>
                <a:lnTo>
                  <a:pt x="1497" y="69"/>
                </a:lnTo>
              </a:path>
            </a:pathLst>
          </a:custGeom>
          <a:gradFill rotWithShape="1">
            <a:gsLst>
              <a:gs pos="0">
                <a:srgbClr val="CC66FF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43" name="Freeform 8"/>
          <p:cNvSpPr>
            <a:spLocks/>
          </p:cNvSpPr>
          <p:nvPr/>
        </p:nvSpPr>
        <p:spPr bwMode="auto">
          <a:xfrm>
            <a:off x="4141788" y="981075"/>
            <a:ext cx="2193925" cy="1901825"/>
          </a:xfrm>
          <a:custGeom>
            <a:avLst/>
            <a:gdLst>
              <a:gd name="T0" fmla="*/ 0 w 1382"/>
              <a:gd name="T1" fmla="*/ 360362 h 1198"/>
              <a:gd name="T2" fmla="*/ 196850 w 1382"/>
              <a:gd name="T3" fmla="*/ 1901825 h 1198"/>
              <a:gd name="T4" fmla="*/ 2193925 w 1382"/>
              <a:gd name="T5" fmla="*/ 709612 h 1198"/>
              <a:gd name="T6" fmla="*/ 2160588 w 1382"/>
              <a:gd name="T7" fmla="*/ 720725 h 1198"/>
              <a:gd name="T8" fmla="*/ 2087563 w 1382"/>
              <a:gd name="T9" fmla="*/ 431800 h 1198"/>
              <a:gd name="T10" fmla="*/ 1943100 w 1382"/>
              <a:gd name="T11" fmla="*/ 215900 h 1198"/>
              <a:gd name="T12" fmla="*/ 1584325 w 1382"/>
              <a:gd name="T13" fmla="*/ 71437 h 1198"/>
              <a:gd name="T14" fmla="*/ 1223962 w 1382"/>
              <a:gd name="T15" fmla="*/ 0 h 1198"/>
              <a:gd name="T16" fmla="*/ 792162 w 1382"/>
              <a:gd name="T17" fmla="*/ 0 h 1198"/>
              <a:gd name="T18" fmla="*/ 431800 w 1382"/>
              <a:gd name="T19" fmla="*/ 0 h 1198"/>
              <a:gd name="T20" fmla="*/ 287337 w 1382"/>
              <a:gd name="T21" fmla="*/ 71437 h 1198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382"/>
              <a:gd name="T34" fmla="*/ 0 h 1198"/>
              <a:gd name="T35" fmla="*/ 1382 w 1382"/>
              <a:gd name="T36" fmla="*/ 1198 h 1198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382" h="1198">
                <a:moveTo>
                  <a:pt x="0" y="227"/>
                </a:moveTo>
                <a:lnTo>
                  <a:pt x="124" y="1198"/>
                </a:lnTo>
                <a:lnTo>
                  <a:pt x="1382" y="447"/>
                </a:lnTo>
                <a:lnTo>
                  <a:pt x="1361" y="454"/>
                </a:lnTo>
                <a:lnTo>
                  <a:pt x="1315" y="272"/>
                </a:lnTo>
                <a:lnTo>
                  <a:pt x="1224" y="136"/>
                </a:lnTo>
                <a:lnTo>
                  <a:pt x="998" y="45"/>
                </a:lnTo>
                <a:lnTo>
                  <a:pt x="771" y="0"/>
                </a:lnTo>
                <a:lnTo>
                  <a:pt x="499" y="0"/>
                </a:lnTo>
                <a:lnTo>
                  <a:pt x="272" y="0"/>
                </a:lnTo>
                <a:lnTo>
                  <a:pt x="181" y="45"/>
                </a:lnTo>
              </a:path>
            </a:pathLst>
          </a:custGeom>
          <a:gradFill rotWithShape="1">
            <a:gsLst>
              <a:gs pos="0">
                <a:srgbClr val="CC66FF"/>
              </a:gs>
              <a:gs pos="100000">
                <a:schemeClr val="bg1">
                  <a:alpha val="73000"/>
                </a:schemeClr>
              </a:gs>
            </a:gsLst>
            <a:path path="rect">
              <a:fillToRect t="100000" r="10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44" name="Freeform 9"/>
          <p:cNvSpPr>
            <a:spLocks/>
          </p:cNvSpPr>
          <p:nvPr/>
        </p:nvSpPr>
        <p:spPr bwMode="auto">
          <a:xfrm>
            <a:off x="2124075" y="1196975"/>
            <a:ext cx="2232025" cy="1728788"/>
          </a:xfrm>
          <a:custGeom>
            <a:avLst/>
            <a:gdLst>
              <a:gd name="T0" fmla="*/ 0 w 1406"/>
              <a:gd name="T1" fmla="*/ 1296988 h 1089"/>
              <a:gd name="T2" fmla="*/ 2232025 w 1406"/>
              <a:gd name="T3" fmla="*/ 1728788 h 1089"/>
              <a:gd name="T4" fmla="*/ 2016125 w 1406"/>
              <a:gd name="T5" fmla="*/ 0 h 1089"/>
              <a:gd name="T6" fmla="*/ 1728788 w 1406"/>
              <a:gd name="T7" fmla="*/ 0 h 1089"/>
              <a:gd name="T8" fmla="*/ 1368425 w 1406"/>
              <a:gd name="T9" fmla="*/ 73025 h 1089"/>
              <a:gd name="T10" fmla="*/ 936625 w 1406"/>
              <a:gd name="T11" fmla="*/ 215900 h 1089"/>
              <a:gd name="T12" fmla="*/ 360362 w 1406"/>
              <a:gd name="T13" fmla="*/ 431800 h 1089"/>
              <a:gd name="T14" fmla="*/ 144462 w 1406"/>
              <a:gd name="T15" fmla="*/ 792163 h 1089"/>
              <a:gd name="T16" fmla="*/ 144462 w 1406"/>
              <a:gd name="T17" fmla="*/ 936625 h 108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406"/>
              <a:gd name="T28" fmla="*/ 0 h 1089"/>
              <a:gd name="T29" fmla="*/ 1406 w 1406"/>
              <a:gd name="T30" fmla="*/ 1089 h 108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406" h="1089">
                <a:moveTo>
                  <a:pt x="0" y="817"/>
                </a:moveTo>
                <a:lnTo>
                  <a:pt x="1406" y="1089"/>
                </a:lnTo>
                <a:lnTo>
                  <a:pt x="1270" y="0"/>
                </a:lnTo>
                <a:lnTo>
                  <a:pt x="1089" y="0"/>
                </a:lnTo>
                <a:lnTo>
                  <a:pt x="862" y="46"/>
                </a:lnTo>
                <a:lnTo>
                  <a:pt x="590" y="136"/>
                </a:lnTo>
                <a:lnTo>
                  <a:pt x="227" y="272"/>
                </a:lnTo>
                <a:lnTo>
                  <a:pt x="91" y="499"/>
                </a:lnTo>
                <a:lnTo>
                  <a:pt x="91" y="590"/>
                </a:lnTo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path path="rect">
              <a:fillToRect l="100000" t="10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45" name="Freeform 10"/>
          <p:cNvSpPr>
            <a:spLocks/>
          </p:cNvSpPr>
          <p:nvPr/>
        </p:nvSpPr>
        <p:spPr bwMode="auto">
          <a:xfrm>
            <a:off x="2051050" y="2420938"/>
            <a:ext cx="4681538" cy="936625"/>
          </a:xfrm>
          <a:custGeom>
            <a:avLst/>
            <a:gdLst>
              <a:gd name="T0" fmla="*/ 0 w 2949"/>
              <a:gd name="T1" fmla="*/ 0 h 590"/>
              <a:gd name="T2" fmla="*/ 2341563 w 2949"/>
              <a:gd name="T3" fmla="*/ 461963 h 590"/>
              <a:gd name="T4" fmla="*/ 4681538 w 2949"/>
              <a:gd name="T5" fmla="*/ 936625 h 590"/>
              <a:gd name="T6" fmla="*/ 0 60000 65536"/>
              <a:gd name="T7" fmla="*/ 0 60000 65536"/>
              <a:gd name="T8" fmla="*/ 0 60000 65536"/>
              <a:gd name="T9" fmla="*/ 0 w 2949"/>
              <a:gd name="T10" fmla="*/ 0 h 590"/>
              <a:gd name="T11" fmla="*/ 2949 w 2949"/>
              <a:gd name="T12" fmla="*/ 590 h 59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49" h="590">
                <a:moveTo>
                  <a:pt x="0" y="0"/>
                </a:moveTo>
                <a:lnTo>
                  <a:pt x="1475" y="291"/>
                </a:lnTo>
                <a:lnTo>
                  <a:pt x="2949" y="59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46" name="Line 11"/>
          <p:cNvSpPr>
            <a:spLocks noChangeShapeType="1"/>
          </p:cNvSpPr>
          <p:nvPr/>
        </p:nvSpPr>
        <p:spPr bwMode="auto">
          <a:xfrm>
            <a:off x="4141788" y="1341438"/>
            <a:ext cx="360362" cy="29511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47" name="Freeform 12"/>
          <p:cNvSpPr>
            <a:spLocks/>
          </p:cNvSpPr>
          <p:nvPr/>
        </p:nvSpPr>
        <p:spPr bwMode="auto">
          <a:xfrm>
            <a:off x="1619250" y="2420938"/>
            <a:ext cx="2663825" cy="1662112"/>
          </a:xfrm>
          <a:custGeom>
            <a:avLst/>
            <a:gdLst>
              <a:gd name="T0" fmla="*/ 596900 w 1678"/>
              <a:gd name="T1" fmla="*/ 1662112 h 1047"/>
              <a:gd name="T2" fmla="*/ 2663825 w 1678"/>
              <a:gd name="T3" fmla="*/ 458787 h 1047"/>
              <a:gd name="T4" fmla="*/ 287338 w 1678"/>
              <a:gd name="T5" fmla="*/ 0 h 1047"/>
              <a:gd name="T6" fmla="*/ 71438 w 1678"/>
              <a:gd name="T7" fmla="*/ 328612 h 1047"/>
              <a:gd name="T8" fmla="*/ 0 w 1678"/>
              <a:gd name="T9" fmla="*/ 655637 h 1047"/>
              <a:gd name="T10" fmla="*/ 0 w 1678"/>
              <a:gd name="T11" fmla="*/ 787400 h 1047"/>
              <a:gd name="T12" fmla="*/ 71438 w 1678"/>
              <a:gd name="T13" fmla="*/ 917575 h 1047"/>
              <a:gd name="T14" fmla="*/ 144463 w 1678"/>
              <a:gd name="T15" fmla="*/ 1049337 h 1047"/>
              <a:gd name="T16" fmla="*/ 144463 w 1678"/>
              <a:gd name="T17" fmla="*/ 1179512 h 1047"/>
              <a:gd name="T18" fmla="*/ 215900 w 1678"/>
              <a:gd name="T19" fmla="*/ 1244599 h 1047"/>
              <a:gd name="T20" fmla="*/ 215900 w 1678"/>
              <a:gd name="T21" fmla="*/ 1309687 h 1047"/>
              <a:gd name="T22" fmla="*/ 287338 w 1678"/>
              <a:gd name="T23" fmla="*/ 1376362 h 104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678"/>
              <a:gd name="T37" fmla="*/ 0 h 1047"/>
              <a:gd name="T38" fmla="*/ 1678 w 1678"/>
              <a:gd name="T39" fmla="*/ 1047 h 1047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678" h="1047">
                <a:moveTo>
                  <a:pt x="376" y="1047"/>
                </a:moveTo>
                <a:lnTo>
                  <a:pt x="1678" y="289"/>
                </a:lnTo>
                <a:lnTo>
                  <a:pt x="181" y="0"/>
                </a:lnTo>
                <a:lnTo>
                  <a:pt x="45" y="207"/>
                </a:lnTo>
                <a:lnTo>
                  <a:pt x="0" y="413"/>
                </a:lnTo>
                <a:lnTo>
                  <a:pt x="0" y="496"/>
                </a:lnTo>
                <a:lnTo>
                  <a:pt x="45" y="578"/>
                </a:lnTo>
                <a:lnTo>
                  <a:pt x="91" y="661"/>
                </a:lnTo>
                <a:lnTo>
                  <a:pt x="91" y="743"/>
                </a:lnTo>
                <a:lnTo>
                  <a:pt x="136" y="784"/>
                </a:lnTo>
                <a:lnTo>
                  <a:pt x="136" y="825"/>
                </a:lnTo>
                <a:lnTo>
                  <a:pt x="181" y="867"/>
                </a:lnTo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path path="rect">
              <a:fillToRect l="100000" b="10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48" name="Line 13"/>
          <p:cNvSpPr>
            <a:spLocks noChangeShapeType="1"/>
          </p:cNvSpPr>
          <p:nvPr/>
        </p:nvSpPr>
        <p:spPr bwMode="auto">
          <a:xfrm flipV="1">
            <a:off x="2124075" y="1557338"/>
            <a:ext cx="4391025" cy="26638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49" name="Rectangle 14"/>
          <p:cNvSpPr>
            <a:spLocks noChangeArrowheads="1"/>
          </p:cNvSpPr>
          <p:nvPr/>
        </p:nvSpPr>
        <p:spPr bwMode="auto">
          <a:xfrm>
            <a:off x="1547813" y="2276475"/>
            <a:ext cx="477837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С</a:t>
            </a:r>
          </a:p>
        </p:txBody>
      </p:sp>
      <p:sp>
        <p:nvSpPr>
          <p:cNvPr id="14350" name="Rectangle 15"/>
          <p:cNvSpPr>
            <a:spLocks noChangeArrowheads="1"/>
          </p:cNvSpPr>
          <p:nvPr/>
        </p:nvSpPr>
        <p:spPr bwMode="auto">
          <a:xfrm>
            <a:off x="3563938" y="765175"/>
            <a:ext cx="477837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Arial" pitchFamily="34" charset="0"/>
              </a:rPr>
              <a:t>D</a:t>
            </a:r>
            <a:endParaRPr lang="ru-RU" sz="3200">
              <a:latin typeface="Arial" pitchFamily="34" charset="0"/>
            </a:endParaRPr>
          </a:p>
        </p:txBody>
      </p:sp>
      <p:sp>
        <p:nvSpPr>
          <p:cNvPr id="14351" name="Rectangle 16"/>
          <p:cNvSpPr>
            <a:spLocks noChangeArrowheads="1"/>
          </p:cNvSpPr>
          <p:nvPr/>
        </p:nvSpPr>
        <p:spPr bwMode="auto">
          <a:xfrm>
            <a:off x="6300788" y="981075"/>
            <a:ext cx="420687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К</a:t>
            </a:r>
          </a:p>
        </p:txBody>
      </p:sp>
      <p:sp>
        <p:nvSpPr>
          <p:cNvPr id="14352" name="Rectangle 17"/>
          <p:cNvSpPr>
            <a:spLocks noChangeArrowheads="1"/>
          </p:cNvSpPr>
          <p:nvPr/>
        </p:nvSpPr>
        <p:spPr bwMode="auto">
          <a:xfrm>
            <a:off x="6659563" y="2708275"/>
            <a:ext cx="522287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М</a:t>
            </a:r>
          </a:p>
        </p:txBody>
      </p:sp>
      <p:sp>
        <p:nvSpPr>
          <p:cNvPr id="14353" name="Rectangle 18"/>
          <p:cNvSpPr>
            <a:spLocks noChangeArrowheads="1"/>
          </p:cNvSpPr>
          <p:nvPr/>
        </p:nvSpPr>
        <p:spPr bwMode="auto">
          <a:xfrm>
            <a:off x="4643438" y="3932238"/>
            <a:ext cx="455612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А</a:t>
            </a:r>
          </a:p>
        </p:txBody>
      </p:sp>
      <p:sp>
        <p:nvSpPr>
          <p:cNvPr id="14354" name="Rectangle 19"/>
          <p:cNvSpPr>
            <a:spLocks noChangeArrowheads="1"/>
          </p:cNvSpPr>
          <p:nvPr/>
        </p:nvSpPr>
        <p:spPr bwMode="auto">
          <a:xfrm>
            <a:off x="2339975" y="4076700"/>
            <a:ext cx="455613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В</a:t>
            </a:r>
          </a:p>
        </p:txBody>
      </p:sp>
      <p:sp>
        <p:nvSpPr>
          <p:cNvPr id="14355" name="Arc 28"/>
          <p:cNvSpPr>
            <a:spLocks/>
          </p:cNvSpPr>
          <p:nvPr/>
        </p:nvSpPr>
        <p:spPr bwMode="auto">
          <a:xfrm rot="4513368" flipH="1">
            <a:off x="4212432" y="1845469"/>
            <a:ext cx="792162" cy="647700"/>
          </a:xfrm>
          <a:custGeom>
            <a:avLst/>
            <a:gdLst>
              <a:gd name="T0" fmla="*/ 0 w 21600"/>
              <a:gd name="T1" fmla="*/ 0 h 21600"/>
              <a:gd name="T2" fmla="*/ 29051880 w 21600"/>
              <a:gd name="T3" fmla="*/ 19422005 h 21600"/>
              <a:gd name="T4" fmla="*/ 0 w 21600"/>
              <a:gd name="T5" fmla="*/ 19422005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56" name="Arc 29"/>
          <p:cNvSpPr>
            <a:spLocks/>
          </p:cNvSpPr>
          <p:nvPr/>
        </p:nvSpPr>
        <p:spPr bwMode="auto">
          <a:xfrm rot="5766902" flipH="1">
            <a:off x="4923632" y="2577306"/>
            <a:ext cx="792162" cy="625475"/>
          </a:xfrm>
          <a:custGeom>
            <a:avLst/>
            <a:gdLst>
              <a:gd name="T0" fmla="*/ 7522568 w 21600"/>
              <a:gd name="T1" fmla="*/ 0 h 20863"/>
              <a:gd name="T2" fmla="*/ 29051880 w 21600"/>
              <a:gd name="T3" fmla="*/ 18751809 h 20863"/>
              <a:gd name="T4" fmla="*/ 0 w 21600"/>
              <a:gd name="T5" fmla="*/ 18751809 h 20863"/>
              <a:gd name="T6" fmla="*/ 0 60000 65536"/>
              <a:gd name="T7" fmla="*/ 0 60000 65536"/>
              <a:gd name="T8" fmla="*/ 0 60000 65536"/>
              <a:gd name="T9" fmla="*/ 0 w 21600"/>
              <a:gd name="T10" fmla="*/ 0 h 20863"/>
              <a:gd name="T11" fmla="*/ 21600 w 21600"/>
              <a:gd name="T12" fmla="*/ 20863 h 2086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0863" fill="none" extrusionOk="0">
                <a:moveTo>
                  <a:pt x="5593" y="-1"/>
                </a:moveTo>
                <a:cubicBezTo>
                  <a:pt x="15034" y="2530"/>
                  <a:pt x="21600" y="11087"/>
                  <a:pt x="21600" y="20863"/>
                </a:cubicBezTo>
              </a:path>
              <a:path w="21600" h="20863" stroke="0" extrusionOk="0">
                <a:moveTo>
                  <a:pt x="5593" y="-1"/>
                </a:moveTo>
                <a:cubicBezTo>
                  <a:pt x="15034" y="2530"/>
                  <a:pt x="21600" y="11087"/>
                  <a:pt x="21600" y="20863"/>
                </a:cubicBezTo>
                <a:lnTo>
                  <a:pt x="0" y="20863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14338" name="Object 30"/>
          <p:cNvGraphicFramePr>
            <a:graphicFrameLocks noChangeAspect="1"/>
          </p:cNvGraphicFramePr>
          <p:nvPr/>
        </p:nvGraphicFramePr>
        <p:xfrm>
          <a:off x="5795963" y="2205038"/>
          <a:ext cx="792162" cy="633412"/>
        </p:xfrm>
        <a:graphic>
          <a:graphicData uri="http://schemas.openxmlformats.org/presentationml/2006/ole">
            <p:oleObj spid="_x0000_s14338" name="Формула" r:id="rId4" imgW="253800" imgH="203040" progId="Equation.3">
              <p:embed/>
            </p:oleObj>
          </a:graphicData>
        </a:graphic>
      </p:graphicFrame>
      <p:sp>
        <p:nvSpPr>
          <p:cNvPr id="14357" name="Text Box 31"/>
          <p:cNvSpPr txBox="1">
            <a:spLocks noChangeArrowheads="1"/>
          </p:cNvSpPr>
          <p:nvPr/>
        </p:nvSpPr>
        <p:spPr bwMode="auto">
          <a:xfrm>
            <a:off x="4572000" y="5876925"/>
            <a:ext cx="1533525" cy="584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y-AM" sz="3200">
                <a:solidFill>
                  <a:srgbClr val="000000"/>
                </a:solidFill>
                <a:latin typeface="Univers"/>
              </a:rPr>
              <a:t>Գտնել</a:t>
            </a:r>
            <a:r>
              <a:rPr lang="ru-RU" sz="3200">
                <a:solidFill>
                  <a:srgbClr val="000000"/>
                </a:solidFill>
                <a:latin typeface="Univers"/>
              </a:rPr>
              <a:t>`</a:t>
            </a:r>
          </a:p>
        </p:txBody>
      </p:sp>
      <p:sp>
        <p:nvSpPr>
          <p:cNvPr id="14358" name="Line 32"/>
          <p:cNvSpPr>
            <a:spLocks noChangeShapeType="1"/>
          </p:cNvSpPr>
          <p:nvPr/>
        </p:nvSpPr>
        <p:spPr bwMode="auto">
          <a:xfrm>
            <a:off x="4500563" y="5589588"/>
            <a:ext cx="446405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59" name="Rectangle 37"/>
          <p:cNvSpPr>
            <a:spLocks noChangeArrowheads="1"/>
          </p:cNvSpPr>
          <p:nvPr/>
        </p:nvSpPr>
        <p:spPr bwMode="auto">
          <a:xfrm>
            <a:off x="4427538" y="2924175"/>
            <a:ext cx="500062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О</a:t>
            </a:r>
          </a:p>
        </p:txBody>
      </p:sp>
      <p:graphicFrame>
        <p:nvGraphicFramePr>
          <p:cNvPr id="14339" name="Object 39"/>
          <p:cNvGraphicFramePr>
            <a:graphicFrameLocks noChangeAspect="1"/>
          </p:cNvGraphicFramePr>
          <p:nvPr/>
        </p:nvGraphicFramePr>
        <p:xfrm>
          <a:off x="6259513" y="5949950"/>
          <a:ext cx="2384425" cy="508000"/>
        </p:xfrm>
        <a:graphic>
          <a:graphicData uri="http://schemas.openxmlformats.org/presentationml/2006/ole">
            <p:oleObj spid="_x0000_s14339" name="Формула" r:id="rId5" imgW="952200" imgH="203040" progId="Equation.3">
              <p:embed/>
            </p:oleObj>
          </a:graphicData>
        </a:graphic>
      </p:graphicFrame>
      <p:sp>
        <p:nvSpPr>
          <p:cNvPr id="14360" name="Text Box 40"/>
          <p:cNvSpPr txBox="1">
            <a:spLocks noChangeArrowheads="1"/>
          </p:cNvSpPr>
          <p:nvPr/>
        </p:nvSpPr>
        <p:spPr bwMode="auto">
          <a:xfrm>
            <a:off x="7164388" y="217488"/>
            <a:ext cx="1539875" cy="46196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y-AM" sz="2400" b="1">
                <a:solidFill>
                  <a:srgbClr val="000000"/>
                </a:solidFill>
                <a:latin typeface="Univers"/>
              </a:rPr>
              <a:t>Խնդիր</a:t>
            </a:r>
            <a:r>
              <a:rPr lang="ru-RU" sz="2400" b="1">
                <a:solidFill>
                  <a:srgbClr val="000000"/>
                </a:solidFill>
                <a:latin typeface="Univers"/>
              </a:rPr>
              <a:t> 14</a:t>
            </a:r>
          </a:p>
        </p:txBody>
      </p:sp>
      <p:sp>
        <p:nvSpPr>
          <p:cNvPr id="14361" name="AutoShape 41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95288" y="6021388"/>
            <a:ext cx="649287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8" name="Rectangle 13"/>
          <p:cNvSpPr>
            <a:spLocks noChangeArrowheads="1"/>
          </p:cNvSpPr>
          <p:nvPr/>
        </p:nvSpPr>
        <p:spPr bwMode="auto">
          <a:xfrm>
            <a:off x="4787900" y="3789363"/>
            <a:ext cx="360363" cy="360362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69" name="Freeform 45"/>
          <p:cNvSpPr>
            <a:spLocks/>
          </p:cNvSpPr>
          <p:nvPr/>
        </p:nvSpPr>
        <p:spPr bwMode="auto">
          <a:xfrm>
            <a:off x="2484438" y="568325"/>
            <a:ext cx="4967287" cy="3221038"/>
          </a:xfrm>
          <a:custGeom>
            <a:avLst/>
            <a:gdLst>
              <a:gd name="T0" fmla="*/ 0 w 3129"/>
              <a:gd name="T1" fmla="*/ 3221038 h 2029"/>
              <a:gd name="T2" fmla="*/ 4895850 w 3129"/>
              <a:gd name="T3" fmla="*/ 3221038 h 2029"/>
              <a:gd name="T4" fmla="*/ 4967287 w 3129"/>
              <a:gd name="T5" fmla="*/ 2860676 h 2029"/>
              <a:gd name="T6" fmla="*/ 4967287 w 3129"/>
              <a:gd name="T7" fmla="*/ 2644776 h 2029"/>
              <a:gd name="T8" fmla="*/ 4967287 w 3129"/>
              <a:gd name="T9" fmla="*/ 2355851 h 2029"/>
              <a:gd name="T10" fmla="*/ 4895850 w 3129"/>
              <a:gd name="T11" fmla="*/ 2068513 h 2029"/>
              <a:gd name="T12" fmla="*/ 4824412 w 3129"/>
              <a:gd name="T13" fmla="*/ 1708151 h 2029"/>
              <a:gd name="T14" fmla="*/ 4464050 w 3129"/>
              <a:gd name="T15" fmla="*/ 1492250 h 2029"/>
              <a:gd name="T16" fmla="*/ 4248150 w 3129"/>
              <a:gd name="T17" fmla="*/ 1276350 h 2029"/>
              <a:gd name="T18" fmla="*/ 4262437 w 3129"/>
              <a:gd name="T19" fmla="*/ 1216025 h 2029"/>
              <a:gd name="T20" fmla="*/ 4251325 w 3129"/>
              <a:gd name="T21" fmla="*/ 647700 h 2029"/>
              <a:gd name="T22" fmla="*/ 3887787 w 3129"/>
              <a:gd name="T23" fmla="*/ 557213 h 2029"/>
              <a:gd name="T24" fmla="*/ 3240087 w 3129"/>
              <a:gd name="T25" fmla="*/ 339725 h 2029"/>
              <a:gd name="T26" fmla="*/ 2879725 w 3129"/>
              <a:gd name="T27" fmla="*/ 268288 h 2029"/>
              <a:gd name="T28" fmla="*/ 2846387 w 3129"/>
              <a:gd name="T29" fmla="*/ 223838 h 2029"/>
              <a:gd name="T30" fmla="*/ 2744787 w 3129"/>
              <a:gd name="T31" fmla="*/ 66675 h 2029"/>
              <a:gd name="T32" fmla="*/ 2689225 w 3129"/>
              <a:gd name="T33" fmla="*/ 22225 h 2029"/>
              <a:gd name="T34" fmla="*/ 2655887 w 3129"/>
              <a:gd name="T35" fmla="*/ 0 h 2029"/>
              <a:gd name="T36" fmla="*/ 2016125 w 3129"/>
              <a:gd name="T37" fmla="*/ 52388 h 2029"/>
              <a:gd name="T38" fmla="*/ 1511300 w 3129"/>
              <a:gd name="T39" fmla="*/ 196850 h 2029"/>
              <a:gd name="T40" fmla="*/ 1223962 w 3129"/>
              <a:gd name="T41" fmla="*/ 412750 h 2029"/>
              <a:gd name="T42" fmla="*/ 719137 w 3129"/>
              <a:gd name="T43" fmla="*/ 773113 h 2029"/>
              <a:gd name="T44" fmla="*/ 647700 w 3129"/>
              <a:gd name="T45" fmla="*/ 989013 h 2029"/>
              <a:gd name="T46" fmla="*/ 503237 w 3129"/>
              <a:gd name="T47" fmla="*/ 1347788 h 2029"/>
              <a:gd name="T48" fmla="*/ 287337 w 3129"/>
              <a:gd name="T49" fmla="*/ 1636713 h 2029"/>
              <a:gd name="T50" fmla="*/ 71437 w 3129"/>
              <a:gd name="T51" fmla="*/ 1997076 h 2029"/>
              <a:gd name="T52" fmla="*/ 0 w 3129"/>
              <a:gd name="T53" fmla="*/ 2500313 h 2029"/>
              <a:gd name="T54" fmla="*/ 0 w 3129"/>
              <a:gd name="T55" fmla="*/ 3005138 h 2029"/>
              <a:gd name="T56" fmla="*/ 0 w 3129"/>
              <a:gd name="T57" fmla="*/ 3076576 h 2029"/>
              <a:gd name="T58" fmla="*/ 0 w 3129"/>
              <a:gd name="T59" fmla="*/ 3148013 h 2029"/>
              <a:gd name="T60" fmla="*/ 0 w 3129"/>
              <a:gd name="T61" fmla="*/ 3221038 h 2029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3129"/>
              <a:gd name="T94" fmla="*/ 0 h 2029"/>
              <a:gd name="T95" fmla="*/ 3129 w 3129"/>
              <a:gd name="T96" fmla="*/ 2029 h 2029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3129" h="2029">
                <a:moveTo>
                  <a:pt x="0" y="2029"/>
                </a:moveTo>
                <a:lnTo>
                  <a:pt x="3084" y="2029"/>
                </a:lnTo>
                <a:lnTo>
                  <a:pt x="3129" y="1802"/>
                </a:lnTo>
                <a:lnTo>
                  <a:pt x="3129" y="1666"/>
                </a:lnTo>
                <a:lnTo>
                  <a:pt x="3129" y="1484"/>
                </a:lnTo>
                <a:lnTo>
                  <a:pt x="3084" y="1303"/>
                </a:lnTo>
                <a:lnTo>
                  <a:pt x="3039" y="1076"/>
                </a:lnTo>
                <a:lnTo>
                  <a:pt x="2812" y="940"/>
                </a:lnTo>
                <a:cubicBezTo>
                  <a:pt x="2767" y="895"/>
                  <a:pt x="2714" y="856"/>
                  <a:pt x="2676" y="804"/>
                </a:cubicBezTo>
                <a:cubicBezTo>
                  <a:pt x="2668" y="793"/>
                  <a:pt x="2685" y="779"/>
                  <a:pt x="2685" y="766"/>
                </a:cubicBezTo>
                <a:cubicBezTo>
                  <a:pt x="2686" y="647"/>
                  <a:pt x="2678" y="408"/>
                  <a:pt x="2678" y="408"/>
                </a:cubicBezTo>
                <a:lnTo>
                  <a:pt x="2449" y="351"/>
                </a:lnTo>
                <a:lnTo>
                  <a:pt x="2041" y="214"/>
                </a:lnTo>
                <a:cubicBezTo>
                  <a:pt x="1965" y="199"/>
                  <a:pt x="1888" y="191"/>
                  <a:pt x="1814" y="169"/>
                </a:cubicBezTo>
                <a:cubicBezTo>
                  <a:pt x="1803" y="166"/>
                  <a:pt x="1800" y="150"/>
                  <a:pt x="1793" y="141"/>
                </a:cubicBezTo>
                <a:cubicBezTo>
                  <a:pt x="1769" y="108"/>
                  <a:pt x="1758" y="71"/>
                  <a:pt x="1729" y="42"/>
                </a:cubicBezTo>
                <a:cubicBezTo>
                  <a:pt x="1718" y="31"/>
                  <a:pt x="1706" y="23"/>
                  <a:pt x="1694" y="14"/>
                </a:cubicBezTo>
                <a:cubicBezTo>
                  <a:pt x="1687" y="9"/>
                  <a:pt x="1673" y="0"/>
                  <a:pt x="1673" y="0"/>
                </a:cubicBezTo>
                <a:lnTo>
                  <a:pt x="1270" y="33"/>
                </a:lnTo>
                <a:lnTo>
                  <a:pt x="952" y="124"/>
                </a:lnTo>
                <a:lnTo>
                  <a:pt x="771" y="260"/>
                </a:lnTo>
                <a:lnTo>
                  <a:pt x="453" y="487"/>
                </a:lnTo>
                <a:lnTo>
                  <a:pt x="408" y="623"/>
                </a:lnTo>
                <a:lnTo>
                  <a:pt x="317" y="849"/>
                </a:lnTo>
                <a:lnTo>
                  <a:pt x="181" y="1031"/>
                </a:lnTo>
                <a:lnTo>
                  <a:pt x="45" y="1258"/>
                </a:lnTo>
                <a:lnTo>
                  <a:pt x="0" y="1575"/>
                </a:lnTo>
                <a:lnTo>
                  <a:pt x="0" y="1893"/>
                </a:lnTo>
                <a:lnTo>
                  <a:pt x="0" y="1938"/>
                </a:lnTo>
                <a:lnTo>
                  <a:pt x="0" y="1983"/>
                </a:lnTo>
                <a:lnTo>
                  <a:pt x="0" y="202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A5EBF9">
                  <a:alpha val="54999"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0" name="Line 4"/>
          <p:cNvSpPr>
            <a:spLocks noChangeShapeType="1"/>
          </p:cNvSpPr>
          <p:nvPr/>
        </p:nvSpPr>
        <p:spPr bwMode="auto">
          <a:xfrm>
            <a:off x="2476500" y="3790950"/>
            <a:ext cx="4895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1" name="Line 5"/>
          <p:cNvSpPr>
            <a:spLocks noChangeShapeType="1"/>
          </p:cNvSpPr>
          <p:nvPr/>
        </p:nvSpPr>
        <p:spPr bwMode="auto">
          <a:xfrm>
            <a:off x="4779963" y="765175"/>
            <a:ext cx="0" cy="37433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2" name="Line 6"/>
          <p:cNvSpPr>
            <a:spLocks noChangeShapeType="1"/>
          </p:cNvSpPr>
          <p:nvPr/>
        </p:nvSpPr>
        <p:spPr bwMode="auto">
          <a:xfrm flipV="1">
            <a:off x="4779963" y="1846263"/>
            <a:ext cx="2089150" cy="19446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3" name="Line 7"/>
          <p:cNvSpPr>
            <a:spLocks noChangeShapeType="1"/>
          </p:cNvSpPr>
          <p:nvPr/>
        </p:nvSpPr>
        <p:spPr bwMode="auto">
          <a:xfrm flipH="1" flipV="1">
            <a:off x="2908300" y="1917700"/>
            <a:ext cx="1871663" cy="18732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15362" name="Object 14"/>
          <p:cNvGraphicFramePr>
            <a:graphicFrameLocks noChangeAspect="1"/>
          </p:cNvGraphicFramePr>
          <p:nvPr/>
        </p:nvGraphicFramePr>
        <p:xfrm>
          <a:off x="3627438" y="3070225"/>
          <a:ext cx="396875" cy="574675"/>
        </p:xfrm>
        <a:graphic>
          <a:graphicData uri="http://schemas.openxmlformats.org/presentationml/2006/ole">
            <p:oleObj spid="_x0000_s15362" name="Формула" r:id="rId4" imgW="114120" imgH="164880" progId="Equation.3">
              <p:embed/>
            </p:oleObj>
          </a:graphicData>
        </a:graphic>
      </p:graphicFrame>
      <p:graphicFrame>
        <p:nvGraphicFramePr>
          <p:cNvPr id="15363" name="Object 15"/>
          <p:cNvGraphicFramePr>
            <a:graphicFrameLocks noChangeAspect="1"/>
          </p:cNvGraphicFramePr>
          <p:nvPr/>
        </p:nvGraphicFramePr>
        <p:xfrm>
          <a:off x="4132263" y="2349500"/>
          <a:ext cx="442912" cy="576263"/>
        </p:xfrm>
        <a:graphic>
          <a:graphicData uri="http://schemas.openxmlformats.org/presentationml/2006/ole">
            <p:oleObj spid="_x0000_s15363" name="Формула" r:id="rId5" imgW="126720" imgH="164880" progId="Equation.3">
              <p:embed/>
            </p:oleObj>
          </a:graphicData>
        </a:graphic>
      </p:graphicFrame>
      <p:graphicFrame>
        <p:nvGraphicFramePr>
          <p:cNvPr id="15364" name="Object 16"/>
          <p:cNvGraphicFramePr>
            <a:graphicFrameLocks noChangeAspect="1"/>
          </p:cNvGraphicFramePr>
          <p:nvPr/>
        </p:nvGraphicFramePr>
        <p:xfrm>
          <a:off x="4924425" y="2349500"/>
          <a:ext cx="442913" cy="620713"/>
        </p:xfrm>
        <a:graphic>
          <a:graphicData uri="http://schemas.openxmlformats.org/presentationml/2006/ole">
            <p:oleObj spid="_x0000_s15364" name="Формула" r:id="rId6" imgW="126720" imgH="177480" progId="Equation.3">
              <p:embed/>
            </p:oleObj>
          </a:graphicData>
        </a:graphic>
      </p:graphicFrame>
      <p:graphicFrame>
        <p:nvGraphicFramePr>
          <p:cNvPr id="15365" name="Object 17"/>
          <p:cNvGraphicFramePr>
            <a:graphicFrameLocks noChangeAspect="1"/>
          </p:cNvGraphicFramePr>
          <p:nvPr/>
        </p:nvGraphicFramePr>
        <p:xfrm>
          <a:off x="5838825" y="3070225"/>
          <a:ext cx="442913" cy="576263"/>
        </p:xfrm>
        <a:graphic>
          <a:graphicData uri="http://schemas.openxmlformats.org/presentationml/2006/ole">
            <p:oleObj spid="_x0000_s15365" name="Формула" r:id="rId7" imgW="126720" imgH="164880" progId="Equation.3">
              <p:embed/>
            </p:oleObj>
          </a:graphicData>
        </a:graphic>
      </p:graphicFrame>
      <p:sp>
        <p:nvSpPr>
          <p:cNvPr id="15374" name="Rectangle 24"/>
          <p:cNvSpPr>
            <a:spLocks noChangeArrowheads="1"/>
          </p:cNvSpPr>
          <p:nvPr/>
        </p:nvSpPr>
        <p:spPr bwMode="auto">
          <a:xfrm>
            <a:off x="4284663" y="3789363"/>
            <a:ext cx="500062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О</a:t>
            </a:r>
          </a:p>
        </p:txBody>
      </p:sp>
      <p:sp>
        <p:nvSpPr>
          <p:cNvPr id="15375" name="Text Box 25"/>
          <p:cNvSpPr txBox="1">
            <a:spLocks noChangeArrowheads="1"/>
          </p:cNvSpPr>
          <p:nvPr/>
        </p:nvSpPr>
        <p:spPr bwMode="auto">
          <a:xfrm>
            <a:off x="4284663" y="5761038"/>
            <a:ext cx="1620837" cy="584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000000"/>
                </a:solidFill>
                <a:latin typeface="Univers"/>
              </a:rPr>
              <a:t>Պարզել</a:t>
            </a:r>
            <a:endParaRPr lang="ru-RU" sz="2800" b="1">
              <a:solidFill>
                <a:srgbClr val="000000"/>
              </a:solidFill>
              <a:latin typeface="Univers"/>
            </a:endParaRPr>
          </a:p>
        </p:txBody>
      </p:sp>
      <p:sp>
        <p:nvSpPr>
          <p:cNvPr id="15376" name="Line 26"/>
          <p:cNvSpPr>
            <a:spLocks noChangeShapeType="1"/>
          </p:cNvSpPr>
          <p:nvPr/>
        </p:nvSpPr>
        <p:spPr bwMode="auto">
          <a:xfrm>
            <a:off x="4356100" y="5589588"/>
            <a:ext cx="446405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15366" name="Object 31"/>
          <p:cNvGraphicFramePr>
            <a:graphicFrameLocks noChangeAspect="1"/>
          </p:cNvGraphicFramePr>
          <p:nvPr/>
        </p:nvGraphicFramePr>
        <p:xfrm>
          <a:off x="6372225" y="5805488"/>
          <a:ext cx="576263" cy="415925"/>
        </p:xfrm>
        <a:graphic>
          <a:graphicData uri="http://schemas.openxmlformats.org/presentationml/2006/ole">
            <p:oleObj spid="_x0000_s15366" name="Формула" r:id="rId8" imgW="228600" imgH="164880" progId="Equation.3">
              <p:embed/>
            </p:oleObj>
          </a:graphicData>
        </a:graphic>
      </p:graphicFrame>
      <p:graphicFrame>
        <p:nvGraphicFramePr>
          <p:cNvPr id="15367" name="Object 32"/>
          <p:cNvGraphicFramePr>
            <a:graphicFrameLocks noChangeAspect="1"/>
          </p:cNvGraphicFramePr>
          <p:nvPr/>
        </p:nvGraphicFramePr>
        <p:xfrm>
          <a:off x="7451725" y="5805488"/>
          <a:ext cx="608013" cy="415925"/>
        </p:xfrm>
        <a:graphic>
          <a:graphicData uri="http://schemas.openxmlformats.org/presentationml/2006/ole">
            <p:oleObj spid="_x0000_s15367" name="Формула" r:id="rId9" imgW="241200" imgH="164880" progId="Equation.3">
              <p:embed/>
            </p:oleObj>
          </a:graphicData>
        </a:graphic>
      </p:graphicFrame>
      <p:sp>
        <p:nvSpPr>
          <p:cNvPr id="15377" name="Text Box 33"/>
          <p:cNvSpPr txBox="1">
            <a:spLocks noChangeArrowheads="1"/>
          </p:cNvSpPr>
          <p:nvPr/>
        </p:nvSpPr>
        <p:spPr bwMode="auto">
          <a:xfrm>
            <a:off x="7019925" y="5734050"/>
            <a:ext cx="530225" cy="579438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000000"/>
                </a:solidFill>
                <a:latin typeface="Univers"/>
              </a:rPr>
              <a:t>և</a:t>
            </a:r>
            <a:r>
              <a:rPr lang="ru-RU" sz="2800" b="1">
                <a:solidFill>
                  <a:srgbClr val="000000"/>
                </a:solidFill>
                <a:latin typeface="Univers"/>
              </a:rPr>
              <a:t> </a:t>
            </a:r>
          </a:p>
        </p:txBody>
      </p:sp>
      <p:sp>
        <p:nvSpPr>
          <p:cNvPr id="15378" name="Arc 34"/>
          <p:cNvSpPr>
            <a:spLocks/>
          </p:cNvSpPr>
          <p:nvPr/>
        </p:nvSpPr>
        <p:spPr bwMode="auto">
          <a:xfrm flipH="1">
            <a:off x="3995738" y="3284538"/>
            <a:ext cx="288925" cy="504825"/>
          </a:xfrm>
          <a:custGeom>
            <a:avLst/>
            <a:gdLst>
              <a:gd name="T0" fmla="*/ 0 w 21600"/>
              <a:gd name="T1" fmla="*/ 0 h 21600"/>
              <a:gd name="T2" fmla="*/ 3864707 w 21600"/>
              <a:gd name="T3" fmla="*/ 11798530 h 21600"/>
              <a:gd name="T4" fmla="*/ 0 w 21600"/>
              <a:gd name="T5" fmla="*/ 1179853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79" name="Arc 38"/>
          <p:cNvSpPr>
            <a:spLocks/>
          </p:cNvSpPr>
          <p:nvPr/>
        </p:nvSpPr>
        <p:spPr bwMode="auto">
          <a:xfrm>
            <a:off x="5148263" y="3429000"/>
            <a:ext cx="144462" cy="360363"/>
          </a:xfrm>
          <a:custGeom>
            <a:avLst/>
            <a:gdLst>
              <a:gd name="T0" fmla="*/ 0 w 21600"/>
              <a:gd name="T1" fmla="*/ 0 h 21600"/>
              <a:gd name="T2" fmla="*/ 966170 w 21600"/>
              <a:gd name="T3" fmla="*/ 6012106 h 21600"/>
              <a:gd name="T4" fmla="*/ 0 w 21600"/>
              <a:gd name="T5" fmla="*/ 601210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80" name="Arc 39"/>
          <p:cNvSpPr>
            <a:spLocks/>
          </p:cNvSpPr>
          <p:nvPr/>
        </p:nvSpPr>
        <p:spPr bwMode="auto">
          <a:xfrm rot="10547461" flipV="1">
            <a:off x="4284663" y="3068638"/>
            <a:ext cx="503237" cy="215900"/>
          </a:xfrm>
          <a:custGeom>
            <a:avLst/>
            <a:gdLst>
              <a:gd name="T0" fmla="*/ 0 w 21600"/>
              <a:gd name="T1" fmla="*/ 0 h 21600"/>
              <a:gd name="T2" fmla="*/ 11724419 w 21600"/>
              <a:gd name="T3" fmla="*/ 2158000 h 21600"/>
              <a:gd name="T4" fmla="*/ 0 w 21600"/>
              <a:gd name="T5" fmla="*/ 21580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81" name="Arc 40"/>
          <p:cNvSpPr>
            <a:spLocks/>
          </p:cNvSpPr>
          <p:nvPr/>
        </p:nvSpPr>
        <p:spPr bwMode="auto">
          <a:xfrm>
            <a:off x="5295900" y="3284538"/>
            <a:ext cx="246063" cy="530225"/>
          </a:xfrm>
          <a:custGeom>
            <a:avLst/>
            <a:gdLst>
              <a:gd name="T0" fmla="*/ 0 w 24594"/>
              <a:gd name="T1" fmla="*/ 83766 h 26484"/>
              <a:gd name="T2" fmla="*/ 2405903 w 24594"/>
              <a:gd name="T3" fmla="*/ 10615413 h 26484"/>
              <a:gd name="T4" fmla="*/ 299700 w 24594"/>
              <a:gd name="T5" fmla="*/ 8657799 h 26484"/>
              <a:gd name="T6" fmla="*/ 0 60000 65536"/>
              <a:gd name="T7" fmla="*/ 0 60000 65536"/>
              <a:gd name="T8" fmla="*/ 0 60000 65536"/>
              <a:gd name="T9" fmla="*/ 0 w 24594"/>
              <a:gd name="T10" fmla="*/ 0 h 26484"/>
              <a:gd name="T11" fmla="*/ 24594 w 24594"/>
              <a:gd name="T12" fmla="*/ 26484 h 264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594" h="26484" fill="none" extrusionOk="0">
                <a:moveTo>
                  <a:pt x="-1" y="208"/>
                </a:moveTo>
                <a:cubicBezTo>
                  <a:pt x="991" y="69"/>
                  <a:pt x="1992" y="-1"/>
                  <a:pt x="2994" y="0"/>
                </a:cubicBezTo>
                <a:cubicBezTo>
                  <a:pt x="14923" y="0"/>
                  <a:pt x="24594" y="9670"/>
                  <a:pt x="24594" y="21600"/>
                </a:cubicBezTo>
                <a:cubicBezTo>
                  <a:pt x="24594" y="23243"/>
                  <a:pt x="24406" y="24882"/>
                  <a:pt x="24034" y="26483"/>
                </a:cubicBezTo>
              </a:path>
              <a:path w="24594" h="26484" stroke="0" extrusionOk="0">
                <a:moveTo>
                  <a:pt x="-1" y="208"/>
                </a:moveTo>
                <a:cubicBezTo>
                  <a:pt x="991" y="69"/>
                  <a:pt x="1992" y="-1"/>
                  <a:pt x="2994" y="0"/>
                </a:cubicBezTo>
                <a:cubicBezTo>
                  <a:pt x="14923" y="0"/>
                  <a:pt x="24594" y="9670"/>
                  <a:pt x="24594" y="21600"/>
                </a:cubicBezTo>
                <a:cubicBezTo>
                  <a:pt x="24594" y="23243"/>
                  <a:pt x="24406" y="24882"/>
                  <a:pt x="24034" y="26483"/>
                </a:cubicBezTo>
                <a:lnTo>
                  <a:pt x="2994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82" name="Arc 42"/>
          <p:cNvSpPr>
            <a:spLocks/>
          </p:cNvSpPr>
          <p:nvPr/>
        </p:nvSpPr>
        <p:spPr bwMode="auto">
          <a:xfrm>
            <a:off x="4787900" y="3213100"/>
            <a:ext cx="360363" cy="215900"/>
          </a:xfrm>
          <a:custGeom>
            <a:avLst/>
            <a:gdLst>
              <a:gd name="T0" fmla="*/ 0 w 21600"/>
              <a:gd name="T1" fmla="*/ 0 h 21600"/>
              <a:gd name="T2" fmla="*/ 6012106 w 21600"/>
              <a:gd name="T3" fmla="*/ 2158000 h 21600"/>
              <a:gd name="T4" fmla="*/ 0 w 21600"/>
              <a:gd name="T5" fmla="*/ 21580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83" name="Arc 43"/>
          <p:cNvSpPr>
            <a:spLocks/>
          </p:cNvSpPr>
          <p:nvPr/>
        </p:nvSpPr>
        <p:spPr bwMode="auto">
          <a:xfrm>
            <a:off x="4787900" y="2997200"/>
            <a:ext cx="504825" cy="287338"/>
          </a:xfrm>
          <a:custGeom>
            <a:avLst/>
            <a:gdLst>
              <a:gd name="T0" fmla="*/ 0 w 21600"/>
              <a:gd name="T1" fmla="*/ 0 h 21600"/>
              <a:gd name="T2" fmla="*/ 11798530 w 21600"/>
              <a:gd name="T3" fmla="*/ 3822367 h 21600"/>
              <a:gd name="T4" fmla="*/ 0 w 21600"/>
              <a:gd name="T5" fmla="*/ 382236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84" name="Text Box 46"/>
          <p:cNvSpPr txBox="1">
            <a:spLocks noChangeArrowheads="1"/>
          </p:cNvSpPr>
          <p:nvPr/>
        </p:nvSpPr>
        <p:spPr bwMode="auto">
          <a:xfrm>
            <a:off x="8172450" y="5734050"/>
            <a:ext cx="506413" cy="5238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000000"/>
                </a:solidFill>
                <a:latin typeface="Univers"/>
              </a:rPr>
              <a:t>-ը</a:t>
            </a:r>
          </a:p>
        </p:txBody>
      </p:sp>
      <p:sp>
        <p:nvSpPr>
          <p:cNvPr id="15385" name="Rectangle 48"/>
          <p:cNvSpPr>
            <a:spLocks noChangeArrowheads="1"/>
          </p:cNvSpPr>
          <p:nvPr/>
        </p:nvSpPr>
        <p:spPr bwMode="auto">
          <a:xfrm>
            <a:off x="2124075" y="3213100"/>
            <a:ext cx="455613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А</a:t>
            </a:r>
          </a:p>
        </p:txBody>
      </p:sp>
      <p:sp>
        <p:nvSpPr>
          <p:cNvPr id="15386" name="Rectangle 49"/>
          <p:cNvSpPr>
            <a:spLocks noChangeArrowheads="1"/>
          </p:cNvSpPr>
          <p:nvPr/>
        </p:nvSpPr>
        <p:spPr bwMode="auto">
          <a:xfrm>
            <a:off x="2268538" y="1989138"/>
            <a:ext cx="455612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В</a:t>
            </a:r>
          </a:p>
        </p:txBody>
      </p:sp>
      <p:sp>
        <p:nvSpPr>
          <p:cNvPr id="15387" name="Rectangle 50"/>
          <p:cNvSpPr>
            <a:spLocks noChangeArrowheads="1"/>
          </p:cNvSpPr>
          <p:nvPr/>
        </p:nvSpPr>
        <p:spPr bwMode="auto">
          <a:xfrm>
            <a:off x="4211638" y="692150"/>
            <a:ext cx="477837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С</a:t>
            </a:r>
          </a:p>
        </p:txBody>
      </p:sp>
      <p:sp>
        <p:nvSpPr>
          <p:cNvPr id="15388" name="Rectangle 51"/>
          <p:cNvSpPr>
            <a:spLocks noChangeArrowheads="1"/>
          </p:cNvSpPr>
          <p:nvPr/>
        </p:nvSpPr>
        <p:spPr bwMode="auto">
          <a:xfrm>
            <a:off x="6227763" y="1268413"/>
            <a:ext cx="477837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Arial" pitchFamily="34" charset="0"/>
              </a:rPr>
              <a:t>D</a:t>
            </a:r>
            <a:endParaRPr lang="ru-RU" sz="3200">
              <a:latin typeface="Arial" pitchFamily="34" charset="0"/>
            </a:endParaRPr>
          </a:p>
        </p:txBody>
      </p:sp>
      <p:sp>
        <p:nvSpPr>
          <p:cNvPr id="15389" name="Rectangle 52"/>
          <p:cNvSpPr>
            <a:spLocks noChangeArrowheads="1"/>
          </p:cNvSpPr>
          <p:nvPr/>
        </p:nvSpPr>
        <p:spPr bwMode="auto">
          <a:xfrm>
            <a:off x="7235825" y="3213100"/>
            <a:ext cx="455613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Arial" pitchFamily="34" charset="0"/>
              </a:rPr>
              <a:t>E</a:t>
            </a:r>
            <a:endParaRPr lang="ru-RU" sz="3200">
              <a:latin typeface="Arial" pitchFamily="34" charset="0"/>
            </a:endParaRPr>
          </a:p>
        </p:txBody>
      </p:sp>
      <p:sp>
        <p:nvSpPr>
          <p:cNvPr id="15390" name="Text Box 53"/>
          <p:cNvSpPr txBox="1">
            <a:spLocks noChangeArrowheads="1"/>
          </p:cNvSpPr>
          <p:nvPr/>
        </p:nvSpPr>
        <p:spPr bwMode="auto">
          <a:xfrm>
            <a:off x="7164388" y="217488"/>
            <a:ext cx="1539875" cy="46196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y-AM" sz="2400" b="1">
                <a:solidFill>
                  <a:srgbClr val="000000"/>
                </a:solidFill>
                <a:latin typeface="Univers"/>
              </a:rPr>
              <a:t>Խնդիր</a:t>
            </a:r>
            <a:r>
              <a:rPr lang="ru-RU" sz="2400" b="1">
                <a:solidFill>
                  <a:srgbClr val="000000"/>
                </a:solidFill>
                <a:latin typeface="Univers"/>
              </a:rPr>
              <a:t> 15</a:t>
            </a:r>
          </a:p>
        </p:txBody>
      </p:sp>
      <p:sp>
        <p:nvSpPr>
          <p:cNvPr id="15391" name="AutoShape 54">
            <a:hlinkClick r:id="rId1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50825" y="5949950"/>
            <a:ext cx="649288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Freeform 2"/>
          <p:cNvSpPr>
            <a:spLocks/>
          </p:cNvSpPr>
          <p:nvPr/>
        </p:nvSpPr>
        <p:spPr bwMode="auto">
          <a:xfrm>
            <a:off x="684213" y="155575"/>
            <a:ext cx="3665537" cy="3546475"/>
          </a:xfrm>
          <a:custGeom>
            <a:avLst/>
            <a:gdLst>
              <a:gd name="T0" fmla="*/ 141287 w 2309"/>
              <a:gd name="T1" fmla="*/ 3546475 h 2234"/>
              <a:gd name="T2" fmla="*/ 3652837 w 2309"/>
              <a:gd name="T3" fmla="*/ 3546475 h 2234"/>
              <a:gd name="T4" fmla="*/ 3665537 w 2309"/>
              <a:gd name="T5" fmla="*/ 1238250 h 2234"/>
              <a:gd name="T6" fmla="*/ 3652837 w 2309"/>
              <a:gd name="T7" fmla="*/ 0 h 2234"/>
              <a:gd name="T8" fmla="*/ 1022350 w 2309"/>
              <a:gd name="T9" fmla="*/ 434975 h 2234"/>
              <a:gd name="T10" fmla="*/ 1289050 w 2309"/>
              <a:gd name="T11" fmla="*/ 279400 h 2234"/>
              <a:gd name="T12" fmla="*/ 798512 w 2309"/>
              <a:gd name="T13" fmla="*/ 581025 h 2234"/>
              <a:gd name="T14" fmla="*/ 846137 w 2309"/>
              <a:gd name="T15" fmla="*/ 1182687 h 2234"/>
              <a:gd name="T16" fmla="*/ 701675 w 2309"/>
              <a:gd name="T17" fmla="*/ 1382712 h 2234"/>
              <a:gd name="T18" fmla="*/ 992187 w 2309"/>
              <a:gd name="T19" fmla="*/ 1060450 h 2234"/>
              <a:gd name="T20" fmla="*/ 701675 w 2309"/>
              <a:gd name="T21" fmla="*/ 1160462 h 2234"/>
              <a:gd name="T22" fmla="*/ 0 w 2309"/>
              <a:gd name="T23" fmla="*/ 2554287 h 223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2309"/>
              <a:gd name="T37" fmla="*/ 0 h 2234"/>
              <a:gd name="T38" fmla="*/ 2309 w 2309"/>
              <a:gd name="T39" fmla="*/ 2234 h 2234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309" h="2234">
                <a:moveTo>
                  <a:pt x="89" y="2234"/>
                </a:moveTo>
                <a:lnTo>
                  <a:pt x="2301" y="2234"/>
                </a:lnTo>
                <a:lnTo>
                  <a:pt x="2309" y="780"/>
                </a:lnTo>
                <a:lnTo>
                  <a:pt x="2301" y="0"/>
                </a:lnTo>
                <a:lnTo>
                  <a:pt x="644" y="274"/>
                </a:lnTo>
                <a:lnTo>
                  <a:pt x="812" y="176"/>
                </a:lnTo>
                <a:lnTo>
                  <a:pt x="503" y="366"/>
                </a:lnTo>
                <a:lnTo>
                  <a:pt x="533" y="745"/>
                </a:lnTo>
                <a:lnTo>
                  <a:pt x="442" y="871"/>
                </a:lnTo>
                <a:lnTo>
                  <a:pt x="625" y="668"/>
                </a:lnTo>
                <a:lnTo>
                  <a:pt x="442" y="731"/>
                </a:lnTo>
                <a:lnTo>
                  <a:pt x="0" y="1609"/>
                </a:lnTo>
              </a:path>
            </a:pathLst>
          </a:custGeom>
          <a:gradFill rotWithShape="1">
            <a:gsLst>
              <a:gs pos="0">
                <a:srgbClr val="DFF6B0">
                  <a:alpha val="68999"/>
                </a:srgbClr>
              </a:gs>
              <a:gs pos="100000">
                <a:schemeClr val="bg1">
                  <a:alpha val="71999"/>
                </a:schemeClr>
              </a:gs>
            </a:gsLst>
            <a:path path="rect">
              <a:fillToRect l="100000" t="10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0" name="Line 3"/>
          <p:cNvSpPr>
            <a:spLocks noChangeShapeType="1"/>
          </p:cNvSpPr>
          <p:nvPr/>
        </p:nvSpPr>
        <p:spPr bwMode="auto">
          <a:xfrm>
            <a:off x="2044700" y="3717925"/>
            <a:ext cx="4895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1" name="Freeform 4"/>
          <p:cNvSpPr>
            <a:spLocks/>
          </p:cNvSpPr>
          <p:nvPr/>
        </p:nvSpPr>
        <p:spPr bwMode="auto">
          <a:xfrm>
            <a:off x="4348163" y="1628775"/>
            <a:ext cx="1944687" cy="2087563"/>
          </a:xfrm>
          <a:custGeom>
            <a:avLst/>
            <a:gdLst>
              <a:gd name="T0" fmla="*/ 0 w 1225"/>
              <a:gd name="T1" fmla="*/ 215900 h 1315"/>
              <a:gd name="T2" fmla="*/ 0 w 1225"/>
              <a:gd name="T3" fmla="*/ 2087563 h 1315"/>
              <a:gd name="T4" fmla="*/ 1944687 w 1225"/>
              <a:gd name="T5" fmla="*/ 287338 h 1315"/>
              <a:gd name="T6" fmla="*/ 1728787 w 1225"/>
              <a:gd name="T7" fmla="*/ 142875 h 1315"/>
              <a:gd name="T8" fmla="*/ 1439862 w 1225"/>
              <a:gd name="T9" fmla="*/ 71438 h 1315"/>
              <a:gd name="T10" fmla="*/ 1008062 w 1225"/>
              <a:gd name="T11" fmla="*/ 0 h 1315"/>
              <a:gd name="T12" fmla="*/ 647700 w 1225"/>
              <a:gd name="T13" fmla="*/ 0 h 1315"/>
              <a:gd name="T14" fmla="*/ 504825 w 1225"/>
              <a:gd name="T15" fmla="*/ 0 h 131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225"/>
              <a:gd name="T25" fmla="*/ 0 h 1315"/>
              <a:gd name="T26" fmla="*/ 1225 w 1225"/>
              <a:gd name="T27" fmla="*/ 1315 h 131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225" h="1315">
                <a:moveTo>
                  <a:pt x="0" y="136"/>
                </a:moveTo>
                <a:lnTo>
                  <a:pt x="0" y="1315"/>
                </a:lnTo>
                <a:lnTo>
                  <a:pt x="1225" y="181"/>
                </a:lnTo>
                <a:lnTo>
                  <a:pt x="1089" y="90"/>
                </a:lnTo>
                <a:lnTo>
                  <a:pt x="907" y="45"/>
                </a:lnTo>
                <a:lnTo>
                  <a:pt x="635" y="0"/>
                </a:lnTo>
                <a:lnTo>
                  <a:pt x="408" y="0"/>
                </a:lnTo>
                <a:lnTo>
                  <a:pt x="318" y="0"/>
                </a:lnTo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2" name="Line 5"/>
          <p:cNvSpPr>
            <a:spLocks noChangeShapeType="1"/>
          </p:cNvSpPr>
          <p:nvPr/>
        </p:nvSpPr>
        <p:spPr bwMode="auto">
          <a:xfrm>
            <a:off x="4348163" y="692150"/>
            <a:ext cx="0" cy="37433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3" name="Freeform 6"/>
          <p:cNvSpPr>
            <a:spLocks/>
          </p:cNvSpPr>
          <p:nvPr/>
        </p:nvSpPr>
        <p:spPr bwMode="auto">
          <a:xfrm>
            <a:off x="4348163" y="1844675"/>
            <a:ext cx="2952750" cy="1873250"/>
          </a:xfrm>
          <a:custGeom>
            <a:avLst/>
            <a:gdLst>
              <a:gd name="T0" fmla="*/ 2066112 w 1815"/>
              <a:gd name="T1" fmla="*/ 0 h 1180"/>
              <a:gd name="T2" fmla="*/ 0 w 1815"/>
              <a:gd name="T3" fmla="*/ 1873250 h 1180"/>
              <a:gd name="T4" fmla="*/ 2656662 w 1815"/>
              <a:gd name="T5" fmla="*/ 1873250 h 1180"/>
              <a:gd name="T6" fmla="*/ 2952750 w 1815"/>
              <a:gd name="T7" fmla="*/ 1512887 h 1180"/>
              <a:gd name="T8" fmla="*/ 2877914 w 1815"/>
              <a:gd name="T9" fmla="*/ 1296987 h 1180"/>
              <a:gd name="T10" fmla="*/ 2952750 w 1815"/>
              <a:gd name="T11" fmla="*/ 936625 h 1180"/>
              <a:gd name="T12" fmla="*/ 2877914 w 1815"/>
              <a:gd name="T13" fmla="*/ 720725 h 1180"/>
              <a:gd name="T14" fmla="*/ 2656662 w 1815"/>
              <a:gd name="T15" fmla="*/ 647700 h 1180"/>
              <a:gd name="T16" fmla="*/ 2804706 w 1815"/>
              <a:gd name="T17" fmla="*/ 431800 h 1180"/>
              <a:gd name="T18" fmla="*/ 2508617 w 1815"/>
              <a:gd name="T19" fmla="*/ 215900 h 1180"/>
              <a:gd name="T20" fmla="*/ 2508617 w 1815"/>
              <a:gd name="T21" fmla="*/ 144462 h 118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815"/>
              <a:gd name="T34" fmla="*/ 0 h 1180"/>
              <a:gd name="T35" fmla="*/ 1815 w 1815"/>
              <a:gd name="T36" fmla="*/ 1180 h 118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815" h="1180">
                <a:moveTo>
                  <a:pt x="1270" y="0"/>
                </a:moveTo>
                <a:lnTo>
                  <a:pt x="0" y="1180"/>
                </a:lnTo>
                <a:lnTo>
                  <a:pt x="1633" y="1180"/>
                </a:lnTo>
                <a:lnTo>
                  <a:pt x="1815" y="953"/>
                </a:lnTo>
                <a:lnTo>
                  <a:pt x="1769" y="817"/>
                </a:lnTo>
                <a:lnTo>
                  <a:pt x="1815" y="590"/>
                </a:lnTo>
                <a:lnTo>
                  <a:pt x="1769" y="454"/>
                </a:lnTo>
                <a:lnTo>
                  <a:pt x="1633" y="408"/>
                </a:lnTo>
                <a:lnTo>
                  <a:pt x="1724" y="272"/>
                </a:lnTo>
                <a:lnTo>
                  <a:pt x="1542" y="136"/>
                </a:lnTo>
                <a:lnTo>
                  <a:pt x="1542" y="91"/>
                </a:lnTo>
              </a:path>
            </a:pathLst>
          </a:custGeom>
          <a:gradFill rotWithShape="1">
            <a:gsLst>
              <a:gs pos="0">
                <a:schemeClr val="accent2">
                  <a:alpha val="82001"/>
                </a:schemeClr>
              </a:gs>
              <a:gs pos="100000">
                <a:schemeClr val="bg1">
                  <a:alpha val="49001"/>
                </a:schemeClr>
              </a:gs>
            </a:gsLst>
            <a:path path="rect">
              <a:fillToRect t="100000" r="10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4" name="Line 7"/>
          <p:cNvSpPr>
            <a:spLocks noChangeShapeType="1"/>
          </p:cNvSpPr>
          <p:nvPr/>
        </p:nvSpPr>
        <p:spPr bwMode="auto">
          <a:xfrm flipV="1">
            <a:off x="4348163" y="1773238"/>
            <a:ext cx="2089150" cy="19446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5" name="Rectangle 8"/>
          <p:cNvSpPr>
            <a:spLocks noChangeArrowheads="1"/>
          </p:cNvSpPr>
          <p:nvPr/>
        </p:nvSpPr>
        <p:spPr bwMode="auto">
          <a:xfrm>
            <a:off x="4356100" y="3716338"/>
            <a:ext cx="360363" cy="360362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16386" name="Object 9"/>
          <p:cNvGraphicFramePr>
            <a:graphicFrameLocks noChangeAspect="1"/>
          </p:cNvGraphicFramePr>
          <p:nvPr/>
        </p:nvGraphicFramePr>
        <p:xfrm>
          <a:off x="4500563" y="2420938"/>
          <a:ext cx="398462" cy="576262"/>
        </p:xfrm>
        <a:graphic>
          <a:graphicData uri="http://schemas.openxmlformats.org/presentationml/2006/ole">
            <p:oleObj spid="_x0000_s16386" name="Формула" r:id="rId4" imgW="114120" imgH="164880" progId="Equation.3">
              <p:embed/>
            </p:oleObj>
          </a:graphicData>
        </a:graphic>
      </p:graphicFrame>
      <p:graphicFrame>
        <p:nvGraphicFramePr>
          <p:cNvPr id="16387" name="Object 10"/>
          <p:cNvGraphicFramePr>
            <a:graphicFrameLocks noChangeAspect="1"/>
          </p:cNvGraphicFramePr>
          <p:nvPr/>
        </p:nvGraphicFramePr>
        <p:xfrm>
          <a:off x="5148263" y="3068638"/>
          <a:ext cx="442912" cy="576262"/>
        </p:xfrm>
        <a:graphic>
          <a:graphicData uri="http://schemas.openxmlformats.org/presentationml/2006/ole">
            <p:oleObj spid="_x0000_s16387" name="Формула" r:id="rId5" imgW="126720" imgH="164880" progId="Equation.3">
              <p:embed/>
            </p:oleObj>
          </a:graphicData>
        </a:graphic>
      </p:graphicFrame>
      <p:sp>
        <p:nvSpPr>
          <p:cNvPr id="16396" name="Rectangle 11"/>
          <p:cNvSpPr>
            <a:spLocks noChangeArrowheads="1"/>
          </p:cNvSpPr>
          <p:nvPr/>
        </p:nvSpPr>
        <p:spPr bwMode="auto">
          <a:xfrm>
            <a:off x="1403350" y="3716338"/>
            <a:ext cx="455613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А</a:t>
            </a:r>
          </a:p>
        </p:txBody>
      </p:sp>
      <p:sp>
        <p:nvSpPr>
          <p:cNvPr id="16397" name="Rectangle 12"/>
          <p:cNvSpPr>
            <a:spLocks noChangeArrowheads="1"/>
          </p:cNvSpPr>
          <p:nvPr/>
        </p:nvSpPr>
        <p:spPr bwMode="auto">
          <a:xfrm>
            <a:off x="3779838" y="908050"/>
            <a:ext cx="455612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В</a:t>
            </a:r>
          </a:p>
        </p:txBody>
      </p:sp>
      <p:sp>
        <p:nvSpPr>
          <p:cNvPr id="16398" name="Rectangle 13"/>
          <p:cNvSpPr>
            <a:spLocks noChangeArrowheads="1"/>
          </p:cNvSpPr>
          <p:nvPr/>
        </p:nvSpPr>
        <p:spPr bwMode="auto">
          <a:xfrm>
            <a:off x="6156325" y="1125538"/>
            <a:ext cx="477838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С</a:t>
            </a:r>
          </a:p>
        </p:txBody>
      </p:sp>
      <p:sp>
        <p:nvSpPr>
          <p:cNvPr id="16399" name="Rectangle 14"/>
          <p:cNvSpPr>
            <a:spLocks noChangeArrowheads="1"/>
          </p:cNvSpPr>
          <p:nvPr/>
        </p:nvSpPr>
        <p:spPr bwMode="auto">
          <a:xfrm>
            <a:off x="6877050" y="3068638"/>
            <a:ext cx="477838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Arial" pitchFamily="34" charset="0"/>
              </a:rPr>
              <a:t>D</a:t>
            </a:r>
            <a:endParaRPr lang="ru-RU" sz="3200">
              <a:latin typeface="Arial" pitchFamily="34" charset="0"/>
            </a:endParaRPr>
          </a:p>
        </p:txBody>
      </p:sp>
      <p:sp>
        <p:nvSpPr>
          <p:cNvPr id="16400" name="Arc 15"/>
          <p:cNvSpPr>
            <a:spLocks/>
          </p:cNvSpPr>
          <p:nvPr/>
        </p:nvSpPr>
        <p:spPr bwMode="auto">
          <a:xfrm>
            <a:off x="4787900" y="3284538"/>
            <a:ext cx="288925" cy="431800"/>
          </a:xfrm>
          <a:custGeom>
            <a:avLst/>
            <a:gdLst>
              <a:gd name="T0" fmla="*/ 0 w 21600"/>
              <a:gd name="T1" fmla="*/ 0 h 21600"/>
              <a:gd name="T2" fmla="*/ 3864707 w 21600"/>
              <a:gd name="T3" fmla="*/ 8632001 h 21600"/>
              <a:gd name="T4" fmla="*/ 0 w 21600"/>
              <a:gd name="T5" fmla="*/ 8632001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401" name="Arc 16"/>
          <p:cNvSpPr>
            <a:spLocks/>
          </p:cNvSpPr>
          <p:nvPr/>
        </p:nvSpPr>
        <p:spPr bwMode="auto">
          <a:xfrm rot="-1593903">
            <a:off x="4427538" y="2924175"/>
            <a:ext cx="288925" cy="431800"/>
          </a:xfrm>
          <a:custGeom>
            <a:avLst/>
            <a:gdLst>
              <a:gd name="T0" fmla="*/ 0 w 21600"/>
              <a:gd name="T1" fmla="*/ 0 h 21600"/>
              <a:gd name="T2" fmla="*/ 3864707 w 21600"/>
              <a:gd name="T3" fmla="*/ 8632001 h 21600"/>
              <a:gd name="T4" fmla="*/ 0 w 21600"/>
              <a:gd name="T5" fmla="*/ 8632001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402" name="Line 17"/>
          <p:cNvSpPr>
            <a:spLocks noChangeShapeType="1"/>
          </p:cNvSpPr>
          <p:nvPr/>
        </p:nvSpPr>
        <p:spPr bwMode="auto">
          <a:xfrm>
            <a:off x="5292725" y="5589588"/>
            <a:ext cx="3598863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16388" name="Object 18"/>
          <p:cNvGraphicFramePr>
            <a:graphicFrameLocks noChangeAspect="1"/>
          </p:cNvGraphicFramePr>
          <p:nvPr/>
        </p:nvGraphicFramePr>
        <p:xfrm>
          <a:off x="6835775" y="5805488"/>
          <a:ext cx="1185863" cy="447675"/>
        </p:xfrm>
        <a:graphic>
          <a:graphicData uri="http://schemas.openxmlformats.org/presentationml/2006/ole">
            <p:oleObj spid="_x0000_s16388" name="Формула" r:id="rId6" imgW="469800" imgH="177480" progId="Equation.3">
              <p:embed/>
            </p:oleObj>
          </a:graphicData>
        </a:graphic>
      </p:graphicFrame>
      <p:sp>
        <p:nvSpPr>
          <p:cNvPr id="16403" name="Rectangle 19"/>
          <p:cNvSpPr>
            <a:spLocks noChangeArrowheads="1"/>
          </p:cNvSpPr>
          <p:nvPr/>
        </p:nvSpPr>
        <p:spPr bwMode="auto">
          <a:xfrm>
            <a:off x="3708400" y="3789363"/>
            <a:ext cx="500063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О</a:t>
            </a:r>
          </a:p>
        </p:txBody>
      </p:sp>
      <p:sp>
        <p:nvSpPr>
          <p:cNvPr id="16404" name="Text Box 20"/>
          <p:cNvSpPr txBox="1">
            <a:spLocks noChangeArrowheads="1"/>
          </p:cNvSpPr>
          <p:nvPr/>
        </p:nvSpPr>
        <p:spPr bwMode="auto">
          <a:xfrm>
            <a:off x="5219700" y="5734050"/>
            <a:ext cx="1533525" cy="584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y-AM" sz="3200">
                <a:solidFill>
                  <a:srgbClr val="000000"/>
                </a:solidFill>
                <a:latin typeface="Univers"/>
              </a:rPr>
              <a:t>Գտնել</a:t>
            </a:r>
            <a:r>
              <a:rPr lang="ru-RU" sz="3200">
                <a:solidFill>
                  <a:srgbClr val="000000"/>
                </a:solidFill>
                <a:latin typeface="Univers"/>
              </a:rPr>
              <a:t>`</a:t>
            </a:r>
          </a:p>
        </p:txBody>
      </p: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7164388" y="217488"/>
            <a:ext cx="1539875" cy="46196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y-AM" sz="2400" b="1">
                <a:solidFill>
                  <a:srgbClr val="000000"/>
                </a:solidFill>
                <a:latin typeface="Univers"/>
              </a:rPr>
              <a:t>Խնդիր</a:t>
            </a:r>
            <a:r>
              <a:rPr lang="ru-RU" sz="2400" b="1">
                <a:solidFill>
                  <a:srgbClr val="000000"/>
                </a:solidFill>
                <a:latin typeface="Univers"/>
              </a:rPr>
              <a:t> 16</a:t>
            </a:r>
          </a:p>
        </p:txBody>
      </p:sp>
      <p:sp>
        <p:nvSpPr>
          <p:cNvPr id="16406" name="AutoShape 22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50825" y="5949950"/>
            <a:ext cx="649288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Freeform 37"/>
          <p:cNvSpPr>
            <a:spLocks/>
          </p:cNvSpPr>
          <p:nvPr/>
        </p:nvSpPr>
        <p:spPr bwMode="auto">
          <a:xfrm>
            <a:off x="4356100" y="692150"/>
            <a:ext cx="2613025" cy="3024188"/>
          </a:xfrm>
          <a:custGeom>
            <a:avLst/>
            <a:gdLst>
              <a:gd name="T0" fmla="*/ 0 w 1646"/>
              <a:gd name="T1" fmla="*/ 0 h 1905"/>
              <a:gd name="T2" fmla="*/ 0 w 1646"/>
              <a:gd name="T3" fmla="*/ 3024188 h 1905"/>
              <a:gd name="T4" fmla="*/ 2592388 w 1646"/>
              <a:gd name="T5" fmla="*/ 3024188 h 1905"/>
              <a:gd name="T6" fmla="*/ 2520950 w 1646"/>
              <a:gd name="T7" fmla="*/ 2592388 h 1905"/>
              <a:gd name="T8" fmla="*/ 2592388 w 1646"/>
              <a:gd name="T9" fmla="*/ 2449513 h 1905"/>
              <a:gd name="T10" fmla="*/ 2592388 w 1646"/>
              <a:gd name="T11" fmla="*/ 2305051 h 1905"/>
              <a:gd name="T12" fmla="*/ 2592388 w 1646"/>
              <a:gd name="T13" fmla="*/ 2016126 h 1905"/>
              <a:gd name="T14" fmla="*/ 2592388 w 1646"/>
              <a:gd name="T15" fmla="*/ 1873251 h 1905"/>
              <a:gd name="T16" fmla="*/ 2592388 w 1646"/>
              <a:gd name="T17" fmla="*/ 1512888 h 1905"/>
              <a:gd name="T18" fmla="*/ 2568575 w 1646"/>
              <a:gd name="T19" fmla="*/ 1336675 h 1905"/>
              <a:gd name="T20" fmla="*/ 2613025 w 1646"/>
              <a:gd name="T21" fmla="*/ 936625 h 1905"/>
              <a:gd name="T22" fmla="*/ 2520950 w 1646"/>
              <a:gd name="T23" fmla="*/ 720725 h 1905"/>
              <a:gd name="T24" fmla="*/ 2160588 w 1646"/>
              <a:gd name="T25" fmla="*/ 433388 h 1905"/>
              <a:gd name="T26" fmla="*/ 1871663 w 1646"/>
              <a:gd name="T27" fmla="*/ 288925 h 1905"/>
              <a:gd name="T28" fmla="*/ 1368425 w 1646"/>
              <a:gd name="T29" fmla="*/ 215900 h 1905"/>
              <a:gd name="T30" fmla="*/ 720725 w 1646"/>
              <a:gd name="T31" fmla="*/ 73025 h 1905"/>
              <a:gd name="T32" fmla="*/ 287338 w 1646"/>
              <a:gd name="T33" fmla="*/ 0 h 1905"/>
              <a:gd name="T34" fmla="*/ 0 w 1646"/>
              <a:gd name="T35" fmla="*/ 0 h 1905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1646"/>
              <a:gd name="T55" fmla="*/ 0 h 1905"/>
              <a:gd name="T56" fmla="*/ 1646 w 1646"/>
              <a:gd name="T57" fmla="*/ 1905 h 1905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1646" h="1905">
                <a:moveTo>
                  <a:pt x="0" y="0"/>
                </a:moveTo>
                <a:lnTo>
                  <a:pt x="0" y="1905"/>
                </a:lnTo>
                <a:lnTo>
                  <a:pt x="1633" y="1905"/>
                </a:lnTo>
                <a:lnTo>
                  <a:pt x="1588" y="1633"/>
                </a:lnTo>
                <a:lnTo>
                  <a:pt x="1633" y="1543"/>
                </a:lnTo>
                <a:lnTo>
                  <a:pt x="1633" y="1452"/>
                </a:lnTo>
                <a:lnTo>
                  <a:pt x="1633" y="1270"/>
                </a:lnTo>
                <a:lnTo>
                  <a:pt x="1633" y="1180"/>
                </a:lnTo>
                <a:lnTo>
                  <a:pt x="1633" y="953"/>
                </a:lnTo>
                <a:cubicBezTo>
                  <a:pt x="1628" y="916"/>
                  <a:pt x="1618" y="879"/>
                  <a:pt x="1618" y="842"/>
                </a:cubicBezTo>
                <a:cubicBezTo>
                  <a:pt x="1618" y="753"/>
                  <a:pt x="1646" y="677"/>
                  <a:pt x="1646" y="590"/>
                </a:cubicBezTo>
                <a:lnTo>
                  <a:pt x="1588" y="454"/>
                </a:lnTo>
                <a:lnTo>
                  <a:pt x="1361" y="273"/>
                </a:lnTo>
                <a:lnTo>
                  <a:pt x="1179" y="182"/>
                </a:lnTo>
                <a:lnTo>
                  <a:pt x="862" y="136"/>
                </a:lnTo>
                <a:lnTo>
                  <a:pt x="454" y="46"/>
                </a:lnTo>
                <a:lnTo>
                  <a:pt x="181" y="0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rgbClr val="FFFF99">
                  <a:alpha val="71001"/>
                </a:srgbClr>
              </a:gs>
              <a:gs pos="100000">
                <a:schemeClr val="bg1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13" name="Freeform 4"/>
          <p:cNvSpPr>
            <a:spLocks/>
          </p:cNvSpPr>
          <p:nvPr/>
        </p:nvSpPr>
        <p:spPr bwMode="auto">
          <a:xfrm>
            <a:off x="2319338" y="234950"/>
            <a:ext cx="2030412" cy="3478213"/>
          </a:xfrm>
          <a:custGeom>
            <a:avLst/>
            <a:gdLst>
              <a:gd name="T0" fmla="*/ 77787 w 1279"/>
              <a:gd name="T1" fmla="*/ 1449387 h 2191"/>
              <a:gd name="T2" fmla="*/ 2017712 w 1279"/>
              <a:gd name="T3" fmla="*/ 3478213 h 2191"/>
              <a:gd name="T4" fmla="*/ 2030412 w 1279"/>
              <a:gd name="T5" fmla="*/ 22225 h 2191"/>
              <a:gd name="T6" fmla="*/ 1673225 w 1279"/>
              <a:gd name="T7" fmla="*/ 0 h 2191"/>
              <a:gd name="T8" fmla="*/ 1047750 w 1279"/>
              <a:gd name="T9" fmla="*/ 66675 h 2191"/>
              <a:gd name="T10" fmla="*/ 290512 w 1279"/>
              <a:gd name="T11" fmla="*/ 211138 h 2191"/>
              <a:gd name="T12" fmla="*/ 166687 w 1279"/>
              <a:gd name="T13" fmla="*/ 557213 h 2191"/>
              <a:gd name="T14" fmla="*/ 0 w 1279"/>
              <a:gd name="T15" fmla="*/ 969963 h 219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279"/>
              <a:gd name="T25" fmla="*/ 0 h 2191"/>
              <a:gd name="T26" fmla="*/ 1279 w 1279"/>
              <a:gd name="T27" fmla="*/ 2191 h 2191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279" h="2191">
                <a:moveTo>
                  <a:pt x="49" y="913"/>
                </a:moveTo>
                <a:lnTo>
                  <a:pt x="1271" y="2191"/>
                </a:lnTo>
                <a:lnTo>
                  <a:pt x="1279" y="14"/>
                </a:lnTo>
                <a:lnTo>
                  <a:pt x="1054" y="0"/>
                </a:lnTo>
                <a:lnTo>
                  <a:pt x="660" y="42"/>
                </a:lnTo>
                <a:lnTo>
                  <a:pt x="183" y="133"/>
                </a:lnTo>
                <a:lnTo>
                  <a:pt x="105" y="351"/>
                </a:lnTo>
                <a:lnTo>
                  <a:pt x="0" y="611"/>
                </a:lnTo>
              </a:path>
            </a:pathLst>
          </a:custGeom>
          <a:gradFill rotWithShape="1">
            <a:gsLst>
              <a:gs pos="0">
                <a:srgbClr val="CC66FF">
                  <a:alpha val="43999"/>
                </a:srgbClr>
              </a:gs>
              <a:gs pos="100000">
                <a:schemeClr val="bg1"/>
              </a:gs>
            </a:gsLst>
            <a:path path="rect">
              <a:fillToRect l="100000" t="10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14" name="Line 5"/>
          <p:cNvSpPr>
            <a:spLocks noChangeShapeType="1"/>
          </p:cNvSpPr>
          <p:nvPr/>
        </p:nvSpPr>
        <p:spPr bwMode="auto">
          <a:xfrm>
            <a:off x="4356100" y="3716338"/>
            <a:ext cx="2584450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15" name="Line 7"/>
          <p:cNvSpPr>
            <a:spLocks noChangeShapeType="1"/>
          </p:cNvSpPr>
          <p:nvPr/>
        </p:nvSpPr>
        <p:spPr bwMode="auto">
          <a:xfrm>
            <a:off x="4348163" y="692150"/>
            <a:ext cx="0" cy="37433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16" name="Line 10"/>
          <p:cNvSpPr>
            <a:spLocks noChangeShapeType="1"/>
          </p:cNvSpPr>
          <p:nvPr/>
        </p:nvSpPr>
        <p:spPr bwMode="auto">
          <a:xfrm flipV="1">
            <a:off x="4348163" y="1773238"/>
            <a:ext cx="2089150" cy="19446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17" name="Rectangle 11"/>
          <p:cNvSpPr>
            <a:spLocks noChangeArrowheads="1"/>
          </p:cNvSpPr>
          <p:nvPr/>
        </p:nvSpPr>
        <p:spPr bwMode="auto">
          <a:xfrm>
            <a:off x="4356100" y="3716338"/>
            <a:ext cx="360363" cy="360362"/>
          </a:xfrm>
          <a:prstGeom prst="rect">
            <a:avLst/>
          </a:prstGeom>
          <a:solidFill>
            <a:srgbClr val="0000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17410" name="Object 12"/>
          <p:cNvGraphicFramePr>
            <a:graphicFrameLocks noChangeAspect="1"/>
          </p:cNvGraphicFramePr>
          <p:nvPr/>
        </p:nvGraphicFramePr>
        <p:xfrm>
          <a:off x="3492500" y="2205038"/>
          <a:ext cx="792163" cy="595312"/>
        </p:xfrm>
        <a:graphic>
          <a:graphicData uri="http://schemas.openxmlformats.org/presentationml/2006/ole">
            <p:oleObj spid="_x0000_s17410" name="Формула" r:id="rId4" imgW="253800" imgH="190440" progId="Equation.3">
              <p:embed/>
            </p:oleObj>
          </a:graphicData>
        </a:graphic>
      </p:graphicFrame>
      <p:sp>
        <p:nvSpPr>
          <p:cNvPr id="17418" name="Rectangle 14"/>
          <p:cNvSpPr>
            <a:spLocks noChangeArrowheads="1"/>
          </p:cNvSpPr>
          <p:nvPr/>
        </p:nvSpPr>
        <p:spPr bwMode="auto">
          <a:xfrm>
            <a:off x="2124075" y="1844675"/>
            <a:ext cx="455613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А</a:t>
            </a:r>
          </a:p>
        </p:txBody>
      </p:sp>
      <p:sp>
        <p:nvSpPr>
          <p:cNvPr id="17419" name="Rectangle 15"/>
          <p:cNvSpPr>
            <a:spLocks noChangeArrowheads="1"/>
          </p:cNvSpPr>
          <p:nvPr/>
        </p:nvSpPr>
        <p:spPr bwMode="auto">
          <a:xfrm>
            <a:off x="3779838" y="908050"/>
            <a:ext cx="455612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В</a:t>
            </a:r>
          </a:p>
        </p:txBody>
      </p:sp>
      <p:sp>
        <p:nvSpPr>
          <p:cNvPr id="17420" name="Rectangle 16"/>
          <p:cNvSpPr>
            <a:spLocks noChangeArrowheads="1"/>
          </p:cNvSpPr>
          <p:nvPr/>
        </p:nvSpPr>
        <p:spPr bwMode="auto">
          <a:xfrm>
            <a:off x="6156325" y="1125538"/>
            <a:ext cx="477838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С</a:t>
            </a:r>
          </a:p>
        </p:txBody>
      </p:sp>
      <p:sp>
        <p:nvSpPr>
          <p:cNvPr id="17421" name="Rectangle 17"/>
          <p:cNvSpPr>
            <a:spLocks noChangeArrowheads="1"/>
          </p:cNvSpPr>
          <p:nvPr/>
        </p:nvSpPr>
        <p:spPr bwMode="auto">
          <a:xfrm>
            <a:off x="6877050" y="3068638"/>
            <a:ext cx="477838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Arial" pitchFamily="34" charset="0"/>
              </a:rPr>
              <a:t>D</a:t>
            </a:r>
            <a:endParaRPr lang="ru-RU" sz="3200">
              <a:latin typeface="Arial" pitchFamily="34" charset="0"/>
            </a:endParaRPr>
          </a:p>
        </p:txBody>
      </p:sp>
      <p:sp>
        <p:nvSpPr>
          <p:cNvPr id="17422" name="Line 18"/>
          <p:cNvSpPr>
            <a:spLocks noChangeShapeType="1"/>
          </p:cNvSpPr>
          <p:nvPr/>
        </p:nvSpPr>
        <p:spPr bwMode="auto">
          <a:xfrm>
            <a:off x="4356100" y="371633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23" name="Line 21"/>
          <p:cNvSpPr>
            <a:spLocks noChangeShapeType="1"/>
          </p:cNvSpPr>
          <p:nvPr/>
        </p:nvSpPr>
        <p:spPr bwMode="auto">
          <a:xfrm flipH="1" flipV="1">
            <a:off x="2411413" y="1700213"/>
            <a:ext cx="1944687" cy="20161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24" name="Arc 30"/>
          <p:cNvSpPr>
            <a:spLocks/>
          </p:cNvSpPr>
          <p:nvPr/>
        </p:nvSpPr>
        <p:spPr bwMode="auto">
          <a:xfrm>
            <a:off x="5219700" y="2924175"/>
            <a:ext cx="288925" cy="792163"/>
          </a:xfrm>
          <a:custGeom>
            <a:avLst/>
            <a:gdLst>
              <a:gd name="T0" fmla="*/ 0 w 21600"/>
              <a:gd name="T1" fmla="*/ 0 h 21600"/>
              <a:gd name="T2" fmla="*/ 3864707 w 21600"/>
              <a:gd name="T3" fmla="*/ 29051953 h 21600"/>
              <a:gd name="T4" fmla="*/ 0 w 21600"/>
              <a:gd name="T5" fmla="*/ 29051953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25" name="Arc 31"/>
          <p:cNvSpPr>
            <a:spLocks/>
          </p:cNvSpPr>
          <p:nvPr/>
        </p:nvSpPr>
        <p:spPr bwMode="auto">
          <a:xfrm>
            <a:off x="4356100" y="2636838"/>
            <a:ext cx="863600" cy="287337"/>
          </a:xfrm>
          <a:custGeom>
            <a:avLst/>
            <a:gdLst>
              <a:gd name="T0" fmla="*/ 0 w 21600"/>
              <a:gd name="T1" fmla="*/ 0 h 21600"/>
              <a:gd name="T2" fmla="*/ 34528005 w 21600"/>
              <a:gd name="T3" fmla="*/ 3822341 h 21600"/>
              <a:gd name="T4" fmla="*/ 0 w 21600"/>
              <a:gd name="T5" fmla="*/ 3822341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26" name="Rectangle 32"/>
          <p:cNvSpPr>
            <a:spLocks noChangeArrowheads="1"/>
          </p:cNvSpPr>
          <p:nvPr/>
        </p:nvSpPr>
        <p:spPr bwMode="auto">
          <a:xfrm>
            <a:off x="3708400" y="3644900"/>
            <a:ext cx="500063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О</a:t>
            </a:r>
          </a:p>
        </p:txBody>
      </p:sp>
      <p:sp>
        <p:nvSpPr>
          <p:cNvPr id="17427" name="Line 34"/>
          <p:cNvSpPr>
            <a:spLocks noChangeShapeType="1"/>
          </p:cNvSpPr>
          <p:nvPr/>
        </p:nvSpPr>
        <p:spPr bwMode="auto">
          <a:xfrm>
            <a:off x="5508625" y="5589588"/>
            <a:ext cx="3167063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17411" name="Object 35"/>
          <p:cNvGraphicFramePr>
            <a:graphicFrameLocks noChangeAspect="1"/>
          </p:cNvGraphicFramePr>
          <p:nvPr/>
        </p:nvGraphicFramePr>
        <p:xfrm>
          <a:off x="7265988" y="5876925"/>
          <a:ext cx="1162050" cy="438150"/>
        </p:xfrm>
        <a:graphic>
          <a:graphicData uri="http://schemas.openxmlformats.org/presentationml/2006/ole">
            <p:oleObj spid="_x0000_s17411" name="Формула" r:id="rId5" imgW="469800" imgH="177480" progId="Equation.3">
              <p:embed/>
            </p:oleObj>
          </a:graphicData>
        </a:graphic>
      </p:graphicFrame>
      <p:sp>
        <p:nvSpPr>
          <p:cNvPr id="17428" name="Text Box 39"/>
          <p:cNvSpPr txBox="1">
            <a:spLocks noChangeArrowheads="1"/>
          </p:cNvSpPr>
          <p:nvPr/>
        </p:nvSpPr>
        <p:spPr bwMode="auto">
          <a:xfrm>
            <a:off x="5651500" y="5805488"/>
            <a:ext cx="1533525" cy="584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y-AM" sz="3200">
                <a:solidFill>
                  <a:srgbClr val="000000"/>
                </a:solidFill>
                <a:latin typeface="Univers"/>
              </a:rPr>
              <a:t>Գտնել</a:t>
            </a:r>
            <a:r>
              <a:rPr lang="ru-RU" sz="3200">
                <a:solidFill>
                  <a:srgbClr val="000000"/>
                </a:solidFill>
                <a:latin typeface="Univers"/>
              </a:rPr>
              <a:t>`</a:t>
            </a:r>
          </a:p>
        </p:txBody>
      </p:sp>
      <p:sp>
        <p:nvSpPr>
          <p:cNvPr id="17429" name="Text Box 40"/>
          <p:cNvSpPr txBox="1">
            <a:spLocks noChangeArrowheads="1"/>
          </p:cNvSpPr>
          <p:nvPr/>
        </p:nvSpPr>
        <p:spPr bwMode="auto">
          <a:xfrm>
            <a:off x="7164388" y="217488"/>
            <a:ext cx="1539875" cy="46196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y-AM" sz="2400" b="1">
                <a:solidFill>
                  <a:srgbClr val="000000"/>
                </a:solidFill>
                <a:latin typeface="Univers"/>
              </a:rPr>
              <a:t>Խնդիր</a:t>
            </a:r>
            <a:r>
              <a:rPr lang="ru-RU" sz="2400" b="1">
                <a:solidFill>
                  <a:srgbClr val="000000"/>
                </a:solidFill>
                <a:latin typeface="Univers"/>
              </a:rPr>
              <a:t> 17</a:t>
            </a:r>
          </a:p>
        </p:txBody>
      </p:sp>
      <p:sp>
        <p:nvSpPr>
          <p:cNvPr id="17430" name="AutoShape 41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50825" y="5949950"/>
            <a:ext cx="649288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2"/>
          <p:cNvGrpSpPr>
            <a:grpSpLocks/>
          </p:cNvGrpSpPr>
          <p:nvPr/>
        </p:nvGrpSpPr>
        <p:grpSpPr bwMode="auto">
          <a:xfrm>
            <a:off x="3995738" y="2420938"/>
            <a:ext cx="647700" cy="647700"/>
            <a:chOff x="703" y="1752"/>
            <a:chExt cx="408" cy="408"/>
          </a:xfrm>
        </p:grpSpPr>
        <p:sp>
          <p:nvSpPr>
            <p:cNvPr id="24641" name="AutoShape 3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703" y="1752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642" name="Text Box 4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793" y="1797"/>
              <a:ext cx="272" cy="327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2800" b="1">
                  <a:solidFill>
                    <a:schemeClr val="accent2"/>
                  </a:solidFill>
                </a:rPr>
                <a:t>1</a:t>
              </a:r>
            </a:p>
          </p:txBody>
        </p:sp>
      </p:grpSp>
      <p:grpSp>
        <p:nvGrpSpPr>
          <p:cNvPr id="24579" name="Group 5"/>
          <p:cNvGrpSpPr>
            <a:grpSpLocks/>
          </p:cNvGrpSpPr>
          <p:nvPr/>
        </p:nvGrpSpPr>
        <p:grpSpPr bwMode="auto">
          <a:xfrm>
            <a:off x="4859338" y="2420938"/>
            <a:ext cx="647700" cy="647700"/>
            <a:chOff x="703" y="1752"/>
            <a:chExt cx="408" cy="408"/>
          </a:xfrm>
        </p:grpSpPr>
        <p:sp>
          <p:nvSpPr>
            <p:cNvPr id="24639" name="AutoShape 6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703" y="1752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640" name="Text Box 7">
              <a:hlinkClick r:id="rId4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793" y="1797"/>
              <a:ext cx="272" cy="327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2800" b="1">
                  <a:solidFill>
                    <a:schemeClr val="accent2"/>
                  </a:solidFill>
                </a:rPr>
                <a:t>2</a:t>
              </a:r>
            </a:p>
          </p:txBody>
        </p:sp>
      </p:grpSp>
      <p:grpSp>
        <p:nvGrpSpPr>
          <p:cNvPr id="24580" name="Group 8"/>
          <p:cNvGrpSpPr>
            <a:grpSpLocks/>
          </p:cNvGrpSpPr>
          <p:nvPr/>
        </p:nvGrpSpPr>
        <p:grpSpPr bwMode="auto">
          <a:xfrm>
            <a:off x="5724525" y="2420938"/>
            <a:ext cx="647700" cy="647700"/>
            <a:chOff x="703" y="1752"/>
            <a:chExt cx="408" cy="408"/>
          </a:xfrm>
        </p:grpSpPr>
        <p:sp>
          <p:nvSpPr>
            <p:cNvPr id="24637" name="AutoShape 9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703" y="1752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638" name="Text Box 10">
              <a:hlinkClick r:id="rId5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793" y="1797"/>
              <a:ext cx="272" cy="327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2800" b="1">
                  <a:solidFill>
                    <a:schemeClr val="accent2"/>
                  </a:solidFill>
                </a:rPr>
                <a:t>3</a:t>
              </a:r>
            </a:p>
          </p:txBody>
        </p:sp>
      </p:grpSp>
      <p:grpSp>
        <p:nvGrpSpPr>
          <p:cNvPr id="24581" name="Group 11"/>
          <p:cNvGrpSpPr>
            <a:grpSpLocks/>
          </p:cNvGrpSpPr>
          <p:nvPr/>
        </p:nvGrpSpPr>
        <p:grpSpPr bwMode="auto">
          <a:xfrm>
            <a:off x="6588125" y="2420938"/>
            <a:ext cx="647700" cy="647700"/>
            <a:chOff x="703" y="1752"/>
            <a:chExt cx="408" cy="408"/>
          </a:xfrm>
        </p:grpSpPr>
        <p:sp>
          <p:nvSpPr>
            <p:cNvPr id="24635" name="AutoShape 12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703" y="1752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636" name="Text Box 13">
              <a:hlinkClick r:id="rId6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793" y="1797"/>
              <a:ext cx="272" cy="327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2800" b="1">
                  <a:solidFill>
                    <a:schemeClr val="accent2"/>
                  </a:solidFill>
                </a:rPr>
                <a:t>4</a:t>
              </a:r>
            </a:p>
          </p:txBody>
        </p:sp>
      </p:grpSp>
      <p:grpSp>
        <p:nvGrpSpPr>
          <p:cNvPr id="24582" name="Group 14"/>
          <p:cNvGrpSpPr>
            <a:grpSpLocks/>
          </p:cNvGrpSpPr>
          <p:nvPr/>
        </p:nvGrpSpPr>
        <p:grpSpPr bwMode="auto">
          <a:xfrm>
            <a:off x="3995738" y="3213100"/>
            <a:ext cx="647700" cy="647700"/>
            <a:chOff x="703" y="1752"/>
            <a:chExt cx="408" cy="408"/>
          </a:xfrm>
        </p:grpSpPr>
        <p:sp>
          <p:nvSpPr>
            <p:cNvPr id="24633" name="AutoShape 15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703" y="1752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634" name="Text Box 16">
              <a:hlinkClick r:id="rId7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793" y="1797"/>
              <a:ext cx="272" cy="327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2800" b="1">
                  <a:solidFill>
                    <a:schemeClr val="accent2"/>
                  </a:solidFill>
                </a:rPr>
                <a:t>6</a:t>
              </a:r>
            </a:p>
          </p:txBody>
        </p:sp>
      </p:grpSp>
      <p:grpSp>
        <p:nvGrpSpPr>
          <p:cNvPr id="24583" name="Group 17"/>
          <p:cNvGrpSpPr>
            <a:grpSpLocks/>
          </p:cNvGrpSpPr>
          <p:nvPr/>
        </p:nvGrpSpPr>
        <p:grpSpPr bwMode="auto">
          <a:xfrm>
            <a:off x="4859338" y="3213100"/>
            <a:ext cx="647700" cy="647700"/>
            <a:chOff x="703" y="1752"/>
            <a:chExt cx="408" cy="408"/>
          </a:xfrm>
        </p:grpSpPr>
        <p:sp>
          <p:nvSpPr>
            <p:cNvPr id="24631" name="AutoShape 18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703" y="1752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632" name="Text Box 19">
              <a:hlinkClick r:id="rId8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793" y="1797"/>
              <a:ext cx="272" cy="327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2800" b="1">
                  <a:solidFill>
                    <a:schemeClr val="accent2"/>
                  </a:solidFill>
                </a:rPr>
                <a:t>7</a:t>
              </a:r>
            </a:p>
          </p:txBody>
        </p:sp>
      </p:grpSp>
      <p:sp>
        <p:nvSpPr>
          <p:cNvPr id="24584" name="WordArt 20"/>
          <p:cNvSpPr>
            <a:spLocks noChangeArrowheads="1" noChangeShapeType="1" noTextEdit="1"/>
          </p:cNvSpPr>
          <p:nvPr/>
        </p:nvSpPr>
        <p:spPr bwMode="auto">
          <a:xfrm>
            <a:off x="1116013" y="765175"/>
            <a:ext cx="6624637" cy="14398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hy-AM" sz="3600" b="1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54007E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Verdana"/>
                <a:ea typeface="Verdana"/>
                <a:cs typeface="Verdana"/>
              </a:rPr>
              <a:t>Կից և հակադիր անկյուններ</a:t>
            </a:r>
            <a:endParaRPr lang="ru-RU" sz="3600" b="1" kern="10">
              <a:ln w="9525">
                <a:solidFill>
                  <a:schemeClr val="accent1"/>
                </a:solidFill>
                <a:round/>
                <a:headEnd/>
                <a:tailEnd/>
              </a:ln>
              <a:solidFill>
                <a:srgbClr val="54007E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Verdana"/>
              <a:ea typeface="Verdana"/>
              <a:cs typeface="Verdana"/>
            </a:endParaRPr>
          </a:p>
        </p:txBody>
      </p:sp>
      <p:grpSp>
        <p:nvGrpSpPr>
          <p:cNvPr id="24585" name="Group 21"/>
          <p:cNvGrpSpPr>
            <a:grpSpLocks/>
          </p:cNvGrpSpPr>
          <p:nvPr/>
        </p:nvGrpSpPr>
        <p:grpSpPr bwMode="auto">
          <a:xfrm>
            <a:off x="7451725" y="2420938"/>
            <a:ext cx="647700" cy="647700"/>
            <a:chOff x="703" y="1752"/>
            <a:chExt cx="408" cy="408"/>
          </a:xfrm>
        </p:grpSpPr>
        <p:sp>
          <p:nvSpPr>
            <p:cNvPr id="24629" name="AutoShape 22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703" y="1752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630" name="Text Box 23">
              <a:hlinkClick r:id="rId9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793" y="1797"/>
              <a:ext cx="272" cy="327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2800" b="1">
                  <a:solidFill>
                    <a:schemeClr val="accent2"/>
                  </a:solidFill>
                </a:rPr>
                <a:t>5</a:t>
              </a:r>
            </a:p>
          </p:txBody>
        </p:sp>
      </p:grpSp>
      <p:grpSp>
        <p:nvGrpSpPr>
          <p:cNvPr id="24586" name="Group 24"/>
          <p:cNvGrpSpPr>
            <a:grpSpLocks/>
          </p:cNvGrpSpPr>
          <p:nvPr/>
        </p:nvGrpSpPr>
        <p:grpSpPr bwMode="auto">
          <a:xfrm>
            <a:off x="5724525" y="3213100"/>
            <a:ext cx="647700" cy="647700"/>
            <a:chOff x="703" y="1752"/>
            <a:chExt cx="408" cy="408"/>
          </a:xfrm>
        </p:grpSpPr>
        <p:sp>
          <p:nvSpPr>
            <p:cNvPr id="24627" name="AutoShape 25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703" y="1752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628" name="Text Box 26">
              <a:hlinkClick r:id="rId10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793" y="1797"/>
              <a:ext cx="272" cy="327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2800" b="1">
                  <a:solidFill>
                    <a:schemeClr val="accent2"/>
                  </a:solidFill>
                </a:rPr>
                <a:t>8</a:t>
              </a:r>
            </a:p>
          </p:txBody>
        </p:sp>
      </p:grpSp>
      <p:grpSp>
        <p:nvGrpSpPr>
          <p:cNvPr id="24587" name="Group 27"/>
          <p:cNvGrpSpPr>
            <a:grpSpLocks/>
          </p:cNvGrpSpPr>
          <p:nvPr/>
        </p:nvGrpSpPr>
        <p:grpSpPr bwMode="auto">
          <a:xfrm>
            <a:off x="6588125" y="3213100"/>
            <a:ext cx="647700" cy="647700"/>
            <a:chOff x="703" y="1752"/>
            <a:chExt cx="408" cy="408"/>
          </a:xfrm>
        </p:grpSpPr>
        <p:sp>
          <p:nvSpPr>
            <p:cNvPr id="24625" name="AutoShape 28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703" y="1752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626" name="Text Box 29">
              <a:hlinkClick r:id="rId11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793" y="1797"/>
              <a:ext cx="272" cy="327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2800" b="1">
                  <a:solidFill>
                    <a:schemeClr val="accent2"/>
                  </a:solidFill>
                </a:rPr>
                <a:t>9</a:t>
              </a:r>
            </a:p>
          </p:txBody>
        </p:sp>
      </p:grpSp>
      <p:grpSp>
        <p:nvGrpSpPr>
          <p:cNvPr id="24588" name="Group 30"/>
          <p:cNvGrpSpPr>
            <a:grpSpLocks/>
          </p:cNvGrpSpPr>
          <p:nvPr/>
        </p:nvGrpSpPr>
        <p:grpSpPr bwMode="auto">
          <a:xfrm>
            <a:off x="7451725" y="3213100"/>
            <a:ext cx="647700" cy="647700"/>
            <a:chOff x="4468" y="2478"/>
            <a:chExt cx="408" cy="408"/>
          </a:xfrm>
        </p:grpSpPr>
        <p:sp>
          <p:nvSpPr>
            <p:cNvPr id="24623" name="AutoShape 31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468" y="2478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624" name="Text Box 32">
              <a:hlinkClick r:id="rId12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513" y="2568"/>
              <a:ext cx="362" cy="25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2000" b="1">
                  <a:solidFill>
                    <a:schemeClr val="accent2"/>
                  </a:solidFill>
                </a:rPr>
                <a:t>10</a:t>
              </a:r>
            </a:p>
          </p:txBody>
        </p:sp>
      </p:grpSp>
      <p:grpSp>
        <p:nvGrpSpPr>
          <p:cNvPr id="24589" name="Group 33"/>
          <p:cNvGrpSpPr>
            <a:grpSpLocks/>
          </p:cNvGrpSpPr>
          <p:nvPr/>
        </p:nvGrpSpPr>
        <p:grpSpPr bwMode="auto">
          <a:xfrm>
            <a:off x="3995738" y="4005263"/>
            <a:ext cx="647700" cy="647700"/>
            <a:chOff x="4468" y="2478"/>
            <a:chExt cx="408" cy="408"/>
          </a:xfrm>
        </p:grpSpPr>
        <p:sp>
          <p:nvSpPr>
            <p:cNvPr id="24621" name="AutoShape 34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468" y="2478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622" name="Text Box 35">
              <a:hlinkClick r:id="rId1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513" y="2568"/>
              <a:ext cx="362" cy="25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2000" b="1">
                  <a:solidFill>
                    <a:schemeClr val="accent2"/>
                  </a:solidFill>
                </a:rPr>
                <a:t>11</a:t>
              </a:r>
            </a:p>
          </p:txBody>
        </p:sp>
      </p:grpSp>
      <p:grpSp>
        <p:nvGrpSpPr>
          <p:cNvPr id="24590" name="Group 36"/>
          <p:cNvGrpSpPr>
            <a:grpSpLocks/>
          </p:cNvGrpSpPr>
          <p:nvPr/>
        </p:nvGrpSpPr>
        <p:grpSpPr bwMode="auto">
          <a:xfrm>
            <a:off x="4859338" y="4005263"/>
            <a:ext cx="647700" cy="647700"/>
            <a:chOff x="4468" y="2478"/>
            <a:chExt cx="408" cy="408"/>
          </a:xfrm>
        </p:grpSpPr>
        <p:sp>
          <p:nvSpPr>
            <p:cNvPr id="24619" name="AutoShape 37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468" y="2478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620" name="Text Box 38">
              <a:hlinkClick r:id="rId14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513" y="2568"/>
              <a:ext cx="362" cy="25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2000" b="1">
                  <a:solidFill>
                    <a:schemeClr val="accent2"/>
                  </a:solidFill>
                </a:rPr>
                <a:t>12</a:t>
              </a:r>
            </a:p>
          </p:txBody>
        </p:sp>
      </p:grpSp>
      <p:grpSp>
        <p:nvGrpSpPr>
          <p:cNvPr id="24591" name="Group 39"/>
          <p:cNvGrpSpPr>
            <a:grpSpLocks/>
          </p:cNvGrpSpPr>
          <p:nvPr/>
        </p:nvGrpSpPr>
        <p:grpSpPr bwMode="auto">
          <a:xfrm>
            <a:off x="5724525" y="4005263"/>
            <a:ext cx="647700" cy="647700"/>
            <a:chOff x="4468" y="2478"/>
            <a:chExt cx="408" cy="408"/>
          </a:xfrm>
        </p:grpSpPr>
        <p:sp>
          <p:nvSpPr>
            <p:cNvPr id="24617" name="AutoShape 4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468" y="2478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618" name="Text Box 41">
              <a:hlinkClick r:id="rId15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513" y="2568"/>
              <a:ext cx="362" cy="25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2000" b="1">
                  <a:solidFill>
                    <a:schemeClr val="accent2"/>
                  </a:solidFill>
                </a:rPr>
                <a:t>13</a:t>
              </a:r>
            </a:p>
          </p:txBody>
        </p:sp>
      </p:grpSp>
      <p:grpSp>
        <p:nvGrpSpPr>
          <p:cNvPr id="24592" name="Group 42"/>
          <p:cNvGrpSpPr>
            <a:grpSpLocks/>
          </p:cNvGrpSpPr>
          <p:nvPr/>
        </p:nvGrpSpPr>
        <p:grpSpPr bwMode="auto">
          <a:xfrm>
            <a:off x="6588125" y="4005263"/>
            <a:ext cx="647700" cy="647700"/>
            <a:chOff x="4468" y="2478"/>
            <a:chExt cx="408" cy="408"/>
          </a:xfrm>
        </p:grpSpPr>
        <p:sp>
          <p:nvSpPr>
            <p:cNvPr id="24615" name="AutoShape 43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468" y="2478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616" name="Text Box 44">
              <a:hlinkClick r:id="rId16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513" y="2568"/>
              <a:ext cx="362" cy="25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2000" b="1">
                  <a:solidFill>
                    <a:schemeClr val="accent2"/>
                  </a:solidFill>
                </a:rPr>
                <a:t>14</a:t>
              </a:r>
            </a:p>
          </p:txBody>
        </p:sp>
      </p:grpSp>
      <p:grpSp>
        <p:nvGrpSpPr>
          <p:cNvPr id="24593" name="Group 45"/>
          <p:cNvGrpSpPr>
            <a:grpSpLocks/>
          </p:cNvGrpSpPr>
          <p:nvPr/>
        </p:nvGrpSpPr>
        <p:grpSpPr bwMode="auto">
          <a:xfrm>
            <a:off x="7451725" y="4005263"/>
            <a:ext cx="647700" cy="647700"/>
            <a:chOff x="4468" y="2478"/>
            <a:chExt cx="408" cy="408"/>
          </a:xfrm>
        </p:grpSpPr>
        <p:sp>
          <p:nvSpPr>
            <p:cNvPr id="24613" name="AutoShape 46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468" y="2478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614" name="Text Box 47">
              <a:hlinkClick r:id="rId17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513" y="2568"/>
              <a:ext cx="362" cy="25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2000" b="1">
                  <a:solidFill>
                    <a:schemeClr val="accent2"/>
                  </a:solidFill>
                </a:rPr>
                <a:t>15</a:t>
              </a:r>
            </a:p>
          </p:txBody>
        </p:sp>
      </p:grpSp>
      <p:grpSp>
        <p:nvGrpSpPr>
          <p:cNvPr id="24594" name="Group 48"/>
          <p:cNvGrpSpPr>
            <a:grpSpLocks/>
          </p:cNvGrpSpPr>
          <p:nvPr/>
        </p:nvGrpSpPr>
        <p:grpSpPr bwMode="auto">
          <a:xfrm>
            <a:off x="3995738" y="4797425"/>
            <a:ext cx="647700" cy="647700"/>
            <a:chOff x="4468" y="2478"/>
            <a:chExt cx="408" cy="408"/>
          </a:xfrm>
        </p:grpSpPr>
        <p:sp>
          <p:nvSpPr>
            <p:cNvPr id="24611" name="AutoShape 49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468" y="2478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612" name="Text Box 50">
              <a:hlinkClick r:id="rId18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513" y="2568"/>
              <a:ext cx="362" cy="25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2000" b="1">
                  <a:solidFill>
                    <a:schemeClr val="accent2"/>
                  </a:solidFill>
                </a:rPr>
                <a:t>16</a:t>
              </a:r>
            </a:p>
          </p:txBody>
        </p:sp>
      </p:grpSp>
      <p:grpSp>
        <p:nvGrpSpPr>
          <p:cNvPr id="24595" name="Group 51"/>
          <p:cNvGrpSpPr>
            <a:grpSpLocks/>
          </p:cNvGrpSpPr>
          <p:nvPr/>
        </p:nvGrpSpPr>
        <p:grpSpPr bwMode="auto">
          <a:xfrm>
            <a:off x="4859338" y="4797425"/>
            <a:ext cx="647700" cy="647700"/>
            <a:chOff x="4468" y="2478"/>
            <a:chExt cx="408" cy="408"/>
          </a:xfrm>
        </p:grpSpPr>
        <p:sp>
          <p:nvSpPr>
            <p:cNvPr id="24609" name="AutoShape 52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468" y="2478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610" name="Text Box 53">
              <a:hlinkClick r:id="rId19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513" y="2568"/>
              <a:ext cx="362" cy="25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2000" b="1">
                  <a:solidFill>
                    <a:schemeClr val="accent2"/>
                  </a:solidFill>
                </a:rPr>
                <a:t>17</a:t>
              </a:r>
            </a:p>
          </p:txBody>
        </p:sp>
      </p:grpSp>
      <p:grpSp>
        <p:nvGrpSpPr>
          <p:cNvPr id="24596" name="Group 54"/>
          <p:cNvGrpSpPr>
            <a:grpSpLocks/>
          </p:cNvGrpSpPr>
          <p:nvPr/>
        </p:nvGrpSpPr>
        <p:grpSpPr bwMode="auto">
          <a:xfrm>
            <a:off x="5724525" y="4797425"/>
            <a:ext cx="647700" cy="647700"/>
            <a:chOff x="4468" y="2478"/>
            <a:chExt cx="408" cy="408"/>
          </a:xfrm>
        </p:grpSpPr>
        <p:sp>
          <p:nvSpPr>
            <p:cNvPr id="24607" name="AutoShape 55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468" y="2478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608" name="Text Box 56">
              <a:hlinkClick r:id="rId20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513" y="2568"/>
              <a:ext cx="362" cy="25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2000" b="1">
                  <a:solidFill>
                    <a:schemeClr val="accent2"/>
                  </a:solidFill>
                </a:rPr>
                <a:t>18</a:t>
              </a:r>
            </a:p>
          </p:txBody>
        </p:sp>
      </p:grpSp>
      <p:grpSp>
        <p:nvGrpSpPr>
          <p:cNvPr id="24597" name="Group 57"/>
          <p:cNvGrpSpPr>
            <a:grpSpLocks/>
          </p:cNvGrpSpPr>
          <p:nvPr/>
        </p:nvGrpSpPr>
        <p:grpSpPr bwMode="auto">
          <a:xfrm>
            <a:off x="6588125" y="4797425"/>
            <a:ext cx="647700" cy="647700"/>
            <a:chOff x="4468" y="2478"/>
            <a:chExt cx="408" cy="408"/>
          </a:xfrm>
        </p:grpSpPr>
        <p:sp>
          <p:nvSpPr>
            <p:cNvPr id="24605" name="AutoShape 58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468" y="2478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606" name="Text Box 59">
              <a:hlinkClick r:id="rId21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513" y="2568"/>
              <a:ext cx="362" cy="25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2000" b="1">
                  <a:solidFill>
                    <a:schemeClr val="accent2"/>
                  </a:solidFill>
                </a:rPr>
                <a:t>19</a:t>
              </a:r>
            </a:p>
          </p:txBody>
        </p:sp>
      </p:grpSp>
      <p:grpSp>
        <p:nvGrpSpPr>
          <p:cNvPr id="24598" name="Group 60"/>
          <p:cNvGrpSpPr>
            <a:grpSpLocks/>
          </p:cNvGrpSpPr>
          <p:nvPr/>
        </p:nvGrpSpPr>
        <p:grpSpPr bwMode="auto">
          <a:xfrm>
            <a:off x="7451725" y="4797425"/>
            <a:ext cx="647700" cy="647700"/>
            <a:chOff x="4468" y="2478"/>
            <a:chExt cx="408" cy="408"/>
          </a:xfrm>
        </p:grpSpPr>
        <p:sp>
          <p:nvSpPr>
            <p:cNvPr id="24603" name="AutoShape 61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468" y="2478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604" name="Text Box 62">
              <a:hlinkClick r:id="rId22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513" y="2568"/>
              <a:ext cx="362" cy="25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2000" b="1">
                  <a:solidFill>
                    <a:schemeClr val="accent2"/>
                  </a:solidFill>
                </a:rPr>
                <a:t>20</a:t>
              </a:r>
            </a:p>
          </p:txBody>
        </p:sp>
      </p:grpSp>
      <p:grpSp>
        <p:nvGrpSpPr>
          <p:cNvPr id="24599" name="Group 63"/>
          <p:cNvGrpSpPr>
            <a:grpSpLocks/>
          </p:cNvGrpSpPr>
          <p:nvPr/>
        </p:nvGrpSpPr>
        <p:grpSpPr bwMode="auto">
          <a:xfrm>
            <a:off x="3995738" y="5661025"/>
            <a:ext cx="647700" cy="647700"/>
            <a:chOff x="4468" y="2478"/>
            <a:chExt cx="408" cy="408"/>
          </a:xfrm>
        </p:grpSpPr>
        <p:sp>
          <p:nvSpPr>
            <p:cNvPr id="24601" name="AutoShape 64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468" y="2478"/>
              <a:ext cx="408" cy="408"/>
            </a:xfrm>
            <a:prstGeom prst="actionButtonBlank">
              <a:avLst/>
            </a:prstGeom>
            <a:solidFill>
              <a:srgbClr val="54007E"/>
            </a:solidFill>
            <a:ln w="381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602" name="Text Box 65">
              <a:hlinkClick r:id="rId2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513" y="2568"/>
              <a:ext cx="362" cy="25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2000" b="1">
                  <a:solidFill>
                    <a:schemeClr val="accent2"/>
                  </a:solidFill>
                </a:rPr>
                <a:t>21</a:t>
              </a:r>
            </a:p>
          </p:txBody>
        </p:sp>
      </p:grpSp>
      <p:sp>
        <p:nvSpPr>
          <p:cNvPr id="24600" name="AutoShape 93">
            <a:hlinkClick r:id="rId2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859338" y="5734050"/>
            <a:ext cx="3241675" cy="576263"/>
          </a:xfrm>
          <a:prstGeom prst="actionButtonBlank">
            <a:avLst/>
          </a:prstGeom>
          <a:solidFill>
            <a:schemeClr val="bg2">
              <a:alpha val="41176"/>
            </a:schemeClr>
          </a:solidFill>
          <a:ln w="38100">
            <a:solidFill>
              <a:srgbClr val="54007E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6000A2"/>
                </a:solidFill>
              </a:rPr>
              <a:t>Գրականություն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2" name="Freeform 4"/>
          <p:cNvSpPr>
            <a:spLocks/>
          </p:cNvSpPr>
          <p:nvPr/>
        </p:nvSpPr>
        <p:spPr bwMode="auto">
          <a:xfrm>
            <a:off x="2697163" y="1119188"/>
            <a:ext cx="4392612" cy="2233612"/>
          </a:xfrm>
          <a:custGeom>
            <a:avLst/>
            <a:gdLst>
              <a:gd name="T0" fmla="*/ 0 w 2132"/>
              <a:gd name="T1" fmla="*/ 2233612 h 1044"/>
              <a:gd name="T2" fmla="*/ 4392612 w 2132"/>
              <a:gd name="T3" fmla="*/ 2233612 h 1044"/>
              <a:gd name="T4" fmla="*/ 2991591 w 2132"/>
              <a:gd name="T5" fmla="*/ 0 h 1044"/>
              <a:gd name="T6" fmla="*/ 0 w 2132"/>
              <a:gd name="T7" fmla="*/ 2233612 h 1044"/>
              <a:gd name="T8" fmla="*/ 0 60000 65536"/>
              <a:gd name="T9" fmla="*/ 0 60000 65536"/>
              <a:gd name="T10" fmla="*/ 0 60000 65536"/>
              <a:gd name="T11" fmla="*/ 0 60000 65536"/>
              <a:gd name="T12" fmla="*/ 0 w 2132"/>
              <a:gd name="T13" fmla="*/ 0 h 1044"/>
              <a:gd name="T14" fmla="*/ 2132 w 2132"/>
              <a:gd name="T15" fmla="*/ 1044 h 10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32" h="1044">
                <a:moveTo>
                  <a:pt x="0" y="1044"/>
                </a:moveTo>
                <a:lnTo>
                  <a:pt x="2132" y="1044"/>
                </a:lnTo>
                <a:lnTo>
                  <a:pt x="1452" y="0"/>
                </a:lnTo>
                <a:lnTo>
                  <a:pt x="0" y="1044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66FFFF">
                  <a:alpha val="43999"/>
                </a:srgbClr>
              </a:gs>
            </a:gsLst>
            <a:path path="rect">
              <a:fillToRect l="50000" t="50000" r="50000" b="50000"/>
            </a:path>
          </a:gradFill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43" name="Line 5"/>
          <p:cNvSpPr>
            <a:spLocks noChangeShapeType="1"/>
          </p:cNvSpPr>
          <p:nvPr/>
        </p:nvSpPr>
        <p:spPr bwMode="auto">
          <a:xfrm>
            <a:off x="969963" y="3352800"/>
            <a:ext cx="7273925" cy="47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44" name="Rectangle 7"/>
          <p:cNvSpPr>
            <a:spLocks noChangeArrowheads="1"/>
          </p:cNvSpPr>
          <p:nvPr/>
        </p:nvSpPr>
        <p:spPr bwMode="auto">
          <a:xfrm>
            <a:off x="2555875" y="3429000"/>
            <a:ext cx="455613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А</a:t>
            </a:r>
          </a:p>
        </p:txBody>
      </p:sp>
      <p:sp>
        <p:nvSpPr>
          <p:cNvPr id="18445" name="Freeform 8"/>
          <p:cNvSpPr>
            <a:spLocks/>
          </p:cNvSpPr>
          <p:nvPr/>
        </p:nvSpPr>
        <p:spPr bwMode="auto">
          <a:xfrm>
            <a:off x="1042988" y="1125538"/>
            <a:ext cx="4629150" cy="3451225"/>
          </a:xfrm>
          <a:custGeom>
            <a:avLst/>
            <a:gdLst>
              <a:gd name="T0" fmla="*/ 4629150 w 2916"/>
              <a:gd name="T1" fmla="*/ 0 h 2174"/>
              <a:gd name="T2" fmla="*/ 0 w 2916"/>
              <a:gd name="T3" fmla="*/ 3451225 h 2174"/>
              <a:gd name="T4" fmla="*/ 0 60000 65536"/>
              <a:gd name="T5" fmla="*/ 0 60000 65536"/>
              <a:gd name="T6" fmla="*/ 0 w 2916"/>
              <a:gd name="T7" fmla="*/ 0 h 2174"/>
              <a:gd name="T8" fmla="*/ 2916 w 2916"/>
              <a:gd name="T9" fmla="*/ 2174 h 217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916" h="2174">
                <a:moveTo>
                  <a:pt x="2916" y="0"/>
                </a:moveTo>
                <a:lnTo>
                  <a:pt x="0" y="2174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46" name="Rectangle 9"/>
          <p:cNvSpPr>
            <a:spLocks noChangeArrowheads="1"/>
          </p:cNvSpPr>
          <p:nvPr/>
        </p:nvSpPr>
        <p:spPr bwMode="auto">
          <a:xfrm>
            <a:off x="5364163" y="476250"/>
            <a:ext cx="455612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В</a:t>
            </a:r>
          </a:p>
        </p:txBody>
      </p:sp>
      <p:sp>
        <p:nvSpPr>
          <p:cNvPr id="18447" name="Rectangle 10"/>
          <p:cNvSpPr>
            <a:spLocks noChangeArrowheads="1"/>
          </p:cNvSpPr>
          <p:nvPr/>
        </p:nvSpPr>
        <p:spPr bwMode="auto">
          <a:xfrm>
            <a:off x="6948488" y="3429000"/>
            <a:ext cx="477837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С</a:t>
            </a:r>
          </a:p>
        </p:txBody>
      </p:sp>
      <p:sp>
        <p:nvSpPr>
          <p:cNvPr id="18448" name="Arc 11"/>
          <p:cNvSpPr>
            <a:spLocks/>
          </p:cNvSpPr>
          <p:nvPr/>
        </p:nvSpPr>
        <p:spPr bwMode="auto">
          <a:xfrm rot="3640486" flipH="1">
            <a:off x="6711950" y="2538413"/>
            <a:ext cx="1292225" cy="914400"/>
          </a:xfrm>
          <a:custGeom>
            <a:avLst/>
            <a:gdLst>
              <a:gd name="T0" fmla="*/ 0 w 30517"/>
              <a:gd name="T1" fmla="*/ 3453384 h 21600"/>
              <a:gd name="T2" fmla="*/ 54718539 w 30517"/>
              <a:gd name="T3" fmla="*/ 38361913 h 21600"/>
              <a:gd name="T4" fmla="*/ 15990444 w 30517"/>
              <a:gd name="T5" fmla="*/ 38709597 h 21600"/>
              <a:gd name="T6" fmla="*/ 0 60000 65536"/>
              <a:gd name="T7" fmla="*/ 0 60000 65536"/>
              <a:gd name="T8" fmla="*/ 0 60000 65536"/>
              <a:gd name="T9" fmla="*/ 0 w 30517"/>
              <a:gd name="T10" fmla="*/ 0 h 21600"/>
              <a:gd name="T11" fmla="*/ 30517 w 3051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517" h="21600" fill="none" extrusionOk="0">
                <a:moveTo>
                  <a:pt x="-1" y="1926"/>
                </a:moveTo>
                <a:cubicBezTo>
                  <a:pt x="2801" y="656"/>
                  <a:pt x="5842" y="-1"/>
                  <a:pt x="8918" y="0"/>
                </a:cubicBezTo>
                <a:cubicBezTo>
                  <a:pt x="20771" y="0"/>
                  <a:pt x="30410" y="9552"/>
                  <a:pt x="30517" y="21405"/>
                </a:cubicBezTo>
              </a:path>
              <a:path w="30517" h="21600" stroke="0" extrusionOk="0">
                <a:moveTo>
                  <a:pt x="-1" y="1926"/>
                </a:moveTo>
                <a:cubicBezTo>
                  <a:pt x="2801" y="656"/>
                  <a:pt x="5842" y="-1"/>
                  <a:pt x="8918" y="0"/>
                </a:cubicBezTo>
                <a:cubicBezTo>
                  <a:pt x="20771" y="0"/>
                  <a:pt x="30410" y="9552"/>
                  <a:pt x="30517" y="21405"/>
                </a:cubicBezTo>
                <a:lnTo>
                  <a:pt x="8918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49" name="Arc 12"/>
          <p:cNvSpPr>
            <a:spLocks/>
          </p:cNvSpPr>
          <p:nvPr/>
        </p:nvSpPr>
        <p:spPr bwMode="auto">
          <a:xfrm rot="7709749" flipV="1">
            <a:off x="967582" y="3352006"/>
            <a:ext cx="852488" cy="904875"/>
          </a:xfrm>
          <a:custGeom>
            <a:avLst/>
            <a:gdLst>
              <a:gd name="T0" fmla="*/ 9020009 w 21298"/>
              <a:gd name="T1" fmla="*/ 0 h 20853"/>
              <a:gd name="T2" fmla="*/ 34122253 w 21298"/>
              <a:gd name="T3" fmla="*/ 32482855 h 20853"/>
              <a:gd name="T4" fmla="*/ 0 w 21298"/>
              <a:gd name="T5" fmla="*/ 39265270 h 20853"/>
              <a:gd name="T6" fmla="*/ 0 60000 65536"/>
              <a:gd name="T7" fmla="*/ 0 60000 65536"/>
              <a:gd name="T8" fmla="*/ 0 60000 65536"/>
              <a:gd name="T9" fmla="*/ 0 w 21298"/>
              <a:gd name="T10" fmla="*/ 0 h 20853"/>
              <a:gd name="T11" fmla="*/ 21298 w 21298"/>
              <a:gd name="T12" fmla="*/ 20853 h 2085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298" h="20853" fill="none" extrusionOk="0">
                <a:moveTo>
                  <a:pt x="5630" y="-1"/>
                </a:moveTo>
                <a:cubicBezTo>
                  <a:pt x="13772" y="2198"/>
                  <a:pt x="19891" y="8934"/>
                  <a:pt x="21297" y="17251"/>
                </a:cubicBezTo>
              </a:path>
              <a:path w="21298" h="20853" stroke="0" extrusionOk="0">
                <a:moveTo>
                  <a:pt x="5630" y="-1"/>
                </a:moveTo>
                <a:cubicBezTo>
                  <a:pt x="13772" y="2198"/>
                  <a:pt x="19891" y="8934"/>
                  <a:pt x="21297" y="17251"/>
                </a:cubicBezTo>
                <a:lnTo>
                  <a:pt x="0" y="20853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18434" name="Object 21"/>
          <p:cNvGraphicFramePr>
            <a:graphicFrameLocks noChangeAspect="1"/>
          </p:cNvGraphicFramePr>
          <p:nvPr/>
        </p:nvGraphicFramePr>
        <p:xfrm>
          <a:off x="1692275" y="3429000"/>
          <a:ext cx="342900" cy="514350"/>
        </p:xfrm>
        <a:graphic>
          <a:graphicData uri="http://schemas.openxmlformats.org/presentationml/2006/ole">
            <p:oleObj spid="_x0000_s18434" name="Формула" r:id="rId4" imgW="114120" imgH="164880" progId="Equation.3">
              <p:embed/>
            </p:oleObj>
          </a:graphicData>
        </a:graphic>
      </p:graphicFrame>
      <p:graphicFrame>
        <p:nvGraphicFramePr>
          <p:cNvPr id="18435" name="Object 22"/>
          <p:cNvGraphicFramePr>
            <a:graphicFrameLocks noChangeAspect="1"/>
          </p:cNvGraphicFramePr>
          <p:nvPr/>
        </p:nvGraphicFramePr>
        <p:xfrm>
          <a:off x="7092950" y="2781300"/>
          <a:ext cx="381000" cy="514350"/>
        </p:xfrm>
        <a:graphic>
          <a:graphicData uri="http://schemas.openxmlformats.org/presentationml/2006/ole">
            <p:oleObj spid="_x0000_s18435" name="Формула" r:id="rId5" imgW="126720" imgH="164880" progId="Equation.3">
              <p:embed/>
            </p:oleObj>
          </a:graphicData>
        </a:graphic>
      </p:graphicFrame>
      <p:graphicFrame>
        <p:nvGraphicFramePr>
          <p:cNvPr id="18436" name="Object 23"/>
          <p:cNvGraphicFramePr>
            <a:graphicFrameLocks noChangeAspect="1"/>
          </p:cNvGraphicFramePr>
          <p:nvPr/>
        </p:nvGraphicFramePr>
        <p:xfrm>
          <a:off x="3400425" y="2762250"/>
          <a:ext cx="381000" cy="554038"/>
        </p:xfrm>
        <a:graphic>
          <a:graphicData uri="http://schemas.openxmlformats.org/presentationml/2006/ole">
            <p:oleObj spid="_x0000_s18436" name="Формула" r:id="rId6" imgW="126720" imgH="177480" progId="Equation.3">
              <p:embed/>
            </p:oleObj>
          </a:graphicData>
        </a:graphic>
      </p:graphicFrame>
      <p:graphicFrame>
        <p:nvGraphicFramePr>
          <p:cNvPr id="18437" name="Object 24"/>
          <p:cNvGraphicFramePr>
            <a:graphicFrameLocks noChangeAspect="1"/>
          </p:cNvGraphicFramePr>
          <p:nvPr/>
        </p:nvGraphicFramePr>
        <p:xfrm>
          <a:off x="6281738" y="2781300"/>
          <a:ext cx="381000" cy="514350"/>
        </p:xfrm>
        <a:graphic>
          <a:graphicData uri="http://schemas.openxmlformats.org/presentationml/2006/ole">
            <p:oleObj spid="_x0000_s18437" name="Формула" r:id="rId7" imgW="126720" imgH="164880" progId="Equation.3">
              <p:embed/>
            </p:oleObj>
          </a:graphicData>
        </a:graphic>
      </p:graphicFrame>
      <p:grpSp>
        <p:nvGrpSpPr>
          <p:cNvPr id="18450" name="Group 35"/>
          <p:cNvGrpSpPr>
            <a:grpSpLocks/>
          </p:cNvGrpSpPr>
          <p:nvPr/>
        </p:nvGrpSpPr>
        <p:grpSpPr bwMode="auto">
          <a:xfrm>
            <a:off x="4214813" y="5157788"/>
            <a:ext cx="4676775" cy="1376362"/>
            <a:chOff x="2383" y="3113"/>
            <a:chExt cx="2946" cy="867"/>
          </a:xfrm>
        </p:grpSpPr>
        <p:sp>
          <p:nvSpPr>
            <p:cNvPr id="18454" name="Line 16"/>
            <p:cNvSpPr>
              <a:spLocks noChangeShapeType="1"/>
            </p:cNvSpPr>
            <p:nvPr/>
          </p:nvSpPr>
          <p:spPr bwMode="auto">
            <a:xfrm>
              <a:off x="2517" y="3521"/>
              <a:ext cx="281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8455" name="Group 34"/>
            <p:cNvGrpSpPr>
              <a:grpSpLocks/>
            </p:cNvGrpSpPr>
            <p:nvPr/>
          </p:nvGrpSpPr>
          <p:grpSpPr bwMode="auto">
            <a:xfrm>
              <a:off x="2383" y="3113"/>
              <a:ext cx="2775" cy="867"/>
              <a:chOff x="2383" y="3113"/>
              <a:chExt cx="2775" cy="867"/>
            </a:xfrm>
          </p:grpSpPr>
          <p:graphicFrame>
            <p:nvGraphicFramePr>
              <p:cNvPr id="18438" name="Object 13"/>
              <p:cNvGraphicFramePr>
                <a:graphicFrameLocks noChangeAspect="1"/>
              </p:cNvGraphicFramePr>
              <p:nvPr/>
            </p:nvGraphicFramePr>
            <p:xfrm>
              <a:off x="2562" y="3113"/>
              <a:ext cx="1057" cy="374"/>
            </p:xfrm>
            <a:graphic>
              <a:graphicData uri="http://schemas.openxmlformats.org/presentationml/2006/ole">
                <p:oleObj spid="_x0000_s18438" name="Формула" r:id="rId8" imgW="647640" imgH="228600" progId="Equation.3">
                  <p:embed/>
                </p:oleObj>
              </a:graphicData>
            </a:graphic>
          </p:graphicFrame>
          <p:graphicFrame>
            <p:nvGraphicFramePr>
              <p:cNvPr id="18439" name="Object 14"/>
              <p:cNvGraphicFramePr>
                <a:graphicFrameLocks noChangeAspect="1"/>
              </p:cNvGraphicFramePr>
              <p:nvPr/>
            </p:nvGraphicFramePr>
            <p:xfrm>
              <a:off x="4014" y="3113"/>
              <a:ext cx="1134" cy="342"/>
            </p:xfrm>
            <a:graphic>
              <a:graphicData uri="http://schemas.openxmlformats.org/presentationml/2006/ole">
                <p:oleObj spid="_x0000_s18439" name="Формула" r:id="rId9" imgW="672840" imgH="203040" progId="Equation.3">
                  <p:embed/>
                </p:oleObj>
              </a:graphicData>
            </a:graphic>
          </p:graphicFrame>
          <p:sp>
            <p:nvSpPr>
              <p:cNvPr id="18456" name="Text Box 15"/>
              <p:cNvSpPr txBox="1">
                <a:spLocks noChangeArrowheads="1"/>
              </p:cNvSpPr>
              <p:nvPr/>
            </p:nvSpPr>
            <p:spPr bwMode="auto">
              <a:xfrm>
                <a:off x="2383" y="3612"/>
                <a:ext cx="1749" cy="368"/>
              </a:xfrm>
              <a:prstGeom prst="rect">
                <a:avLst/>
              </a:prstGeom>
              <a:noFill/>
              <a:ln w="38100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ru-RU" sz="3200">
                    <a:solidFill>
                      <a:srgbClr val="000000"/>
                    </a:solidFill>
                    <a:latin typeface="Univers"/>
                  </a:rPr>
                  <a:t>Համեմատել </a:t>
                </a:r>
              </a:p>
            </p:txBody>
          </p:sp>
          <p:graphicFrame>
            <p:nvGraphicFramePr>
              <p:cNvPr id="18440" name="Object 17"/>
              <p:cNvGraphicFramePr>
                <a:graphicFrameLocks noChangeAspect="1"/>
              </p:cNvGraphicFramePr>
              <p:nvPr/>
            </p:nvGraphicFramePr>
            <p:xfrm>
              <a:off x="3787" y="3612"/>
              <a:ext cx="464" cy="341"/>
            </p:xfrm>
            <a:graphic>
              <a:graphicData uri="http://schemas.openxmlformats.org/presentationml/2006/ole">
                <p:oleObj spid="_x0000_s18440" name="Формула" r:id="rId10" imgW="241200" imgH="177480" progId="Equation.3">
                  <p:embed/>
                </p:oleObj>
              </a:graphicData>
            </a:graphic>
          </p:graphicFrame>
          <p:graphicFrame>
            <p:nvGraphicFramePr>
              <p:cNvPr id="18441" name="Object 20"/>
              <p:cNvGraphicFramePr>
                <a:graphicFrameLocks noChangeAspect="1"/>
              </p:cNvGraphicFramePr>
              <p:nvPr/>
            </p:nvGraphicFramePr>
            <p:xfrm>
              <a:off x="4694" y="3612"/>
              <a:ext cx="464" cy="317"/>
            </p:xfrm>
            <a:graphic>
              <a:graphicData uri="http://schemas.openxmlformats.org/presentationml/2006/ole">
                <p:oleObj spid="_x0000_s18441" name="Формула" r:id="rId11" imgW="241200" imgH="164880" progId="Equation.3">
                  <p:embed/>
                </p:oleObj>
              </a:graphicData>
            </a:graphic>
          </p:graphicFrame>
          <p:sp>
            <p:nvSpPr>
              <p:cNvPr id="18457" name="Text Box 26"/>
              <p:cNvSpPr txBox="1">
                <a:spLocks noChangeArrowheads="1"/>
              </p:cNvSpPr>
              <p:nvPr/>
            </p:nvSpPr>
            <p:spPr bwMode="auto">
              <a:xfrm>
                <a:off x="4377" y="3612"/>
                <a:ext cx="263" cy="368"/>
              </a:xfrm>
              <a:prstGeom prst="rect">
                <a:avLst/>
              </a:prstGeom>
              <a:noFill/>
              <a:ln w="381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ru-RU" sz="3200">
                    <a:solidFill>
                      <a:srgbClr val="000000"/>
                    </a:solidFill>
                    <a:latin typeface="Univers"/>
                  </a:rPr>
                  <a:t>և</a:t>
                </a:r>
              </a:p>
            </p:txBody>
          </p:sp>
        </p:grpSp>
      </p:grpSp>
      <p:sp>
        <p:nvSpPr>
          <p:cNvPr id="18451" name="Arc 33"/>
          <p:cNvSpPr>
            <a:spLocks/>
          </p:cNvSpPr>
          <p:nvPr/>
        </p:nvSpPr>
        <p:spPr bwMode="auto">
          <a:xfrm rot="7709749" flipV="1">
            <a:off x="1152525" y="3327400"/>
            <a:ext cx="841375" cy="904875"/>
          </a:xfrm>
          <a:custGeom>
            <a:avLst/>
            <a:gdLst>
              <a:gd name="T0" fmla="*/ 9006623 w 21036"/>
              <a:gd name="T1" fmla="*/ 0 h 20853"/>
              <a:gd name="T2" fmla="*/ 33652398 w 21036"/>
              <a:gd name="T3" fmla="*/ 30029370 h 20853"/>
              <a:gd name="T4" fmla="*/ 0 w 21036"/>
              <a:gd name="T5" fmla="*/ 39265270 h 20853"/>
              <a:gd name="T6" fmla="*/ 0 60000 65536"/>
              <a:gd name="T7" fmla="*/ 0 60000 65536"/>
              <a:gd name="T8" fmla="*/ 0 60000 65536"/>
              <a:gd name="T9" fmla="*/ 0 w 21036"/>
              <a:gd name="T10" fmla="*/ 0 h 20853"/>
              <a:gd name="T11" fmla="*/ 21036 w 21036"/>
              <a:gd name="T12" fmla="*/ 20853 h 2085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036" h="20853" fill="none" extrusionOk="0">
                <a:moveTo>
                  <a:pt x="5630" y="-1"/>
                </a:moveTo>
                <a:cubicBezTo>
                  <a:pt x="13310" y="2073"/>
                  <a:pt x="19229" y="8200"/>
                  <a:pt x="21035" y="15948"/>
                </a:cubicBezTo>
              </a:path>
              <a:path w="21036" h="20853" stroke="0" extrusionOk="0">
                <a:moveTo>
                  <a:pt x="5630" y="-1"/>
                </a:moveTo>
                <a:cubicBezTo>
                  <a:pt x="13310" y="2073"/>
                  <a:pt x="19229" y="8200"/>
                  <a:pt x="21035" y="15948"/>
                </a:cubicBezTo>
                <a:lnTo>
                  <a:pt x="0" y="20853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52" name="Text Box 36"/>
          <p:cNvSpPr txBox="1">
            <a:spLocks noChangeArrowheads="1"/>
          </p:cNvSpPr>
          <p:nvPr/>
        </p:nvSpPr>
        <p:spPr bwMode="auto">
          <a:xfrm>
            <a:off x="7164388" y="217488"/>
            <a:ext cx="1539875" cy="46196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y-AM" sz="2400" b="1">
                <a:solidFill>
                  <a:srgbClr val="000000"/>
                </a:solidFill>
                <a:latin typeface="Univers"/>
              </a:rPr>
              <a:t>Խնդիր</a:t>
            </a:r>
            <a:r>
              <a:rPr lang="ru-RU" sz="2400" b="1">
                <a:solidFill>
                  <a:srgbClr val="000000"/>
                </a:solidFill>
                <a:latin typeface="Univers"/>
              </a:rPr>
              <a:t> 18</a:t>
            </a:r>
          </a:p>
        </p:txBody>
      </p:sp>
      <p:sp>
        <p:nvSpPr>
          <p:cNvPr id="18453" name="AutoShape 37">
            <a:hlinkClick r:id="rId1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50825" y="5949950"/>
            <a:ext cx="649288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5" name="AutoShape 5"/>
          <p:cNvSpPr>
            <a:spLocks noChangeArrowheads="1"/>
          </p:cNvSpPr>
          <p:nvPr/>
        </p:nvSpPr>
        <p:spPr bwMode="auto">
          <a:xfrm>
            <a:off x="3132138" y="1052513"/>
            <a:ext cx="3960812" cy="2374900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chemeClr val="hlink">
                  <a:alpha val="75998"/>
                </a:schemeClr>
              </a:gs>
            </a:gsLst>
            <a:path path="shape">
              <a:fillToRect l="50000" t="50000" r="50000" b="50000"/>
            </a:path>
          </a:gradFill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66" name="Line 6"/>
          <p:cNvSpPr>
            <a:spLocks noChangeShapeType="1"/>
          </p:cNvSpPr>
          <p:nvPr/>
        </p:nvSpPr>
        <p:spPr bwMode="auto">
          <a:xfrm>
            <a:off x="1547813" y="3429000"/>
            <a:ext cx="705643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19458" name="Object 7"/>
          <p:cNvGraphicFramePr>
            <a:graphicFrameLocks noChangeAspect="1"/>
          </p:cNvGraphicFramePr>
          <p:nvPr/>
        </p:nvGraphicFramePr>
        <p:xfrm>
          <a:off x="2843213" y="2781300"/>
          <a:ext cx="398462" cy="576263"/>
        </p:xfrm>
        <a:graphic>
          <a:graphicData uri="http://schemas.openxmlformats.org/presentationml/2006/ole">
            <p:oleObj spid="_x0000_s19458" name="Формула" r:id="rId4" imgW="114120" imgH="164880" progId="Equation.3">
              <p:embed/>
            </p:oleObj>
          </a:graphicData>
        </a:graphic>
      </p:graphicFrame>
      <p:graphicFrame>
        <p:nvGraphicFramePr>
          <p:cNvPr id="19459" name="Object 8"/>
          <p:cNvGraphicFramePr>
            <a:graphicFrameLocks noChangeAspect="1"/>
          </p:cNvGraphicFramePr>
          <p:nvPr/>
        </p:nvGraphicFramePr>
        <p:xfrm>
          <a:off x="7019925" y="2781300"/>
          <a:ext cx="442913" cy="576263"/>
        </p:xfrm>
        <a:graphic>
          <a:graphicData uri="http://schemas.openxmlformats.org/presentationml/2006/ole">
            <p:oleObj spid="_x0000_s19459" name="Формула" r:id="rId5" imgW="126720" imgH="164880" progId="Equation.3">
              <p:embed/>
            </p:oleObj>
          </a:graphicData>
        </a:graphic>
      </p:graphicFrame>
      <p:graphicFrame>
        <p:nvGraphicFramePr>
          <p:cNvPr id="19460" name="Object 9"/>
          <p:cNvGraphicFramePr>
            <a:graphicFrameLocks noChangeAspect="1"/>
          </p:cNvGraphicFramePr>
          <p:nvPr/>
        </p:nvGraphicFramePr>
        <p:xfrm>
          <a:off x="3563938" y="2781300"/>
          <a:ext cx="411162" cy="576263"/>
        </p:xfrm>
        <a:graphic>
          <a:graphicData uri="http://schemas.openxmlformats.org/presentationml/2006/ole">
            <p:oleObj spid="_x0000_s19460" name="Формула" r:id="rId6" imgW="126720" imgH="177480" progId="Equation.3">
              <p:embed/>
            </p:oleObj>
          </a:graphicData>
        </a:graphic>
      </p:graphicFrame>
      <p:graphicFrame>
        <p:nvGraphicFramePr>
          <p:cNvPr id="19461" name="Object 10"/>
          <p:cNvGraphicFramePr>
            <a:graphicFrameLocks noChangeAspect="1"/>
          </p:cNvGraphicFramePr>
          <p:nvPr/>
        </p:nvGraphicFramePr>
        <p:xfrm>
          <a:off x="6227763" y="2781300"/>
          <a:ext cx="442912" cy="576263"/>
        </p:xfrm>
        <a:graphic>
          <a:graphicData uri="http://schemas.openxmlformats.org/presentationml/2006/ole">
            <p:oleObj spid="_x0000_s19461" name="Формула" r:id="rId7" imgW="126720" imgH="164880" progId="Equation.3">
              <p:embed/>
            </p:oleObj>
          </a:graphicData>
        </a:graphic>
      </p:graphicFrame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2844800" y="3429000"/>
            <a:ext cx="455613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А</a:t>
            </a:r>
          </a:p>
        </p:txBody>
      </p:sp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5003800" y="476250"/>
            <a:ext cx="455613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В</a:t>
            </a:r>
          </a:p>
        </p:txBody>
      </p:sp>
      <p:sp>
        <p:nvSpPr>
          <p:cNvPr id="19469" name="Rectangle 13"/>
          <p:cNvSpPr>
            <a:spLocks noChangeArrowheads="1"/>
          </p:cNvSpPr>
          <p:nvPr/>
        </p:nvSpPr>
        <p:spPr bwMode="auto">
          <a:xfrm>
            <a:off x="6877050" y="3429000"/>
            <a:ext cx="477838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С</a:t>
            </a:r>
          </a:p>
        </p:txBody>
      </p:sp>
      <p:sp>
        <p:nvSpPr>
          <p:cNvPr id="19470" name="Arc 23"/>
          <p:cNvSpPr>
            <a:spLocks/>
          </p:cNvSpPr>
          <p:nvPr/>
        </p:nvSpPr>
        <p:spPr bwMode="auto">
          <a:xfrm>
            <a:off x="6359525" y="2492375"/>
            <a:ext cx="1214438" cy="914400"/>
          </a:xfrm>
          <a:custGeom>
            <a:avLst/>
            <a:gdLst>
              <a:gd name="T0" fmla="*/ 0 w 28688"/>
              <a:gd name="T1" fmla="*/ 2143379 h 21600"/>
              <a:gd name="T2" fmla="*/ 51410341 w 28688"/>
              <a:gd name="T3" fmla="*/ 38709597 h 21600"/>
              <a:gd name="T4" fmla="*/ 12702072 w 28688"/>
              <a:gd name="T5" fmla="*/ 38709597 h 21600"/>
              <a:gd name="T6" fmla="*/ 0 60000 65536"/>
              <a:gd name="T7" fmla="*/ 0 60000 65536"/>
              <a:gd name="T8" fmla="*/ 0 60000 65536"/>
              <a:gd name="T9" fmla="*/ 0 w 28688"/>
              <a:gd name="T10" fmla="*/ 0 h 21600"/>
              <a:gd name="T11" fmla="*/ 28688 w 2868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688" h="21600" fill="none" extrusionOk="0">
                <a:moveTo>
                  <a:pt x="0" y="1196"/>
                </a:moveTo>
                <a:cubicBezTo>
                  <a:pt x="2279" y="404"/>
                  <a:pt x="4675" y="-1"/>
                  <a:pt x="7088" y="0"/>
                </a:cubicBezTo>
                <a:cubicBezTo>
                  <a:pt x="19017" y="0"/>
                  <a:pt x="28688" y="9670"/>
                  <a:pt x="28688" y="21600"/>
                </a:cubicBezTo>
              </a:path>
              <a:path w="28688" h="21600" stroke="0" extrusionOk="0">
                <a:moveTo>
                  <a:pt x="0" y="1196"/>
                </a:moveTo>
                <a:cubicBezTo>
                  <a:pt x="2279" y="404"/>
                  <a:pt x="4675" y="-1"/>
                  <a:pt x="7088" y="0"/>
                </a:cubicBezTo>
                <a:cubicBezTo>
                  <a:pt x="19017" y="0"/>
                  <a:pt x="28688" y="9670"/>
                  <a:pt x="28688" y="21600"/>
                </a:cubicBezTo>
                <a:lnTo>
                  <a:pt x="7088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71" name="Arc 24"/>
          <p:cNvSpPr>
            <a:spLocks/>
          </p:cNvSpPr>
          <p:nvPr/>
        </p:nvSpPr>
        <p:spPr bwMode="auto">
          <a:xfrm flipH="1">
            <a:off x="2557463" y="2565400"/>
            <a:ext cx="1212850" cy="914400"/>
          </a:xfrm>
          <a:custGeom>
            <a:avLst/>
            <a:gdLst>
              <a:gd name="T0" fmla="*/ 0 w 28661"/>
              <a:gd name="T1" fmla="*/ 2143379 h 21600"/>
              <a:gd name="T2" fmla="*/ 51324285 w 28661"/>
              <a:gd name="T3" fmla="*/ 36783092 h 21600"/>
              <a:gd name="T4" fmla="*/ 12692758 w 28661"/>
              <a:gd name="T5" fmla="*/ 38709597 h 21600"/>
              <a:gd name="T6" fmla="*/ 0 60000 65536"/>
              <a:gd name="T7" fmla="*/ 0 60000 65536"/>
              <a:gd name="T8" fmla="*/ 0 60000 65536"/>
              <a:gd name="T9" fmla="*/ 0 w 28661"/>
              <a:gd name="T10" fmla="*/ 0 h 21600"/>
              <a:gd name="T11" fmla="*/ 28661 w 2866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661" h="21600" fill="none" extrusionOk="0">
                <a:moveTo>
                  <a:pt x="0" y="1196"/>
                </a:moveTo>
                <a:cubicBezTo>
                  <a:pt x="2279" y="404"/>
                  <a:pt x="4675" y="-1"/>
                  <a:pt x="7088" y="0"/>
                </a:cubicBezTo>
                <a:cubicBezTo>
                  <a:pt x="18599" y="0"/>
                  <a:pt x="28088" y="9027"/>
                  <a:pt x="28661" y="20524"/>
                </a:cubicBezTo>
              </a:path>
              <a:path w="28661" h="21600" stroke="0" extrusionOk="0">
                <a:moveTo>
                  <a:pt x="0" y="1196"/>
                </a:moveTo>
                <a:cubicBezTo>
                  <a:pt x="2279" y="404"/>
                  <a:pt x="4675" y="-1"/>
                  <a:pt x="7088" y="0"/>
                </a:cubicBezTo>
                <a:cubicBezTo>
                  <a:pt x="18599" y="0"/>
                  <a:pt x="28088" y="9027"/>
                  <a:pt x="28661" y="20524"/>
                </a:cubicBezTo>
                <a:lnTo>
                  <a:pt x="7088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72" name="Line 27"/>
          <p:cNvSpPr>
            <a:spLocks noChangeShapeType="1"/>
          </p:cNvSpPr>
          <p:nvPr/>
        </p:nvSpPr>
        <p:spPr bwMode="auto">
          <a:xfrm>
            <a:off x="4284663" y="5805488"/>
            <a:ext cx="446405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19462" name="Object 29"/>
          <p:cNvGraphicFramePr>
            <a:graphicFrameLocks noChangeAspect="1"/>
          </p:cNvGraphicFramePr>
          <p:nvPr/>
        </p:nvGraphicFramePr>
        <p:xfrm>
          <a:off x="4284663" y="5157788"/>
          <a:ext cx="1512887" cy="428625"/>
        </p:xfrm>
        <a:graphic>
          <a:graphicData uri="http://schemas.openxmlformats.org/presentationml/2006/ole">
            <p:oleObj spid="_x0000_s19462" name="Формула" r:id="rId8" imgW="583920" imgH="164880" progId="Equation.3">
              <p:embed/>
            </p:oleObj>
          </a:graphicData>
        </a:graphic>
      </p:graphicFrame>
      <p:graphicFrame>
        <p:nvGraphicFramePr>
          <p:cNvPr id="19463" name="Object 30"/>
          <p:cNvGraphicFramePr>
            <a:graphicFrameLocks noChangeAspect="1"/>
          </p:cNvGraphicFramePr>
          <p:nvPr/>
        </p:nvGraphicFramePr>
        <p:xfrm>
          <a:off x="7308850" y="5229225"/>
          <a:ext cx="306388" cy="576263"/>
        </p:xfrm>
        <a:graphic>
          <a:graphicData uri="http://schemas.openxmlformats.org/presentationml/2006/ole">
            <p:oleObj spid="_x0000_s19463" name="Формула" r:id="rId9" imgW="114120" imgH="215640" progId="Equation.3">
              <p:embed/>
            </p:oleObj>
          </a:graphicData>
        </a:graphic>
      </p:graphicFrame>
      <p:sp>
        <p:nvSpPr>
          <p:cNvPr id="19473" name="Text Box 31"/>
          <p:cNvSpPr txBox="1">
            <a:spLocks noChangeArrowheads="1"/>
          </p:cNvSpPr>
          <p:nvPr/>
        </p:nvSpPr>
        <p:spPr bwMode="auto">
          <a:xfrm>
            <a:off x="4211638" y="6092825"/>
            <a:ext cx="2921000" cy="584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000000"/>
                </a:solidFill>
                <a:latin typeface="Univers"/>
              </a:rPr>
              <a:t>Ապացուցել,որ</a:t>
            </a:r>
          </a:p>
        </p:txBody>
      </p:sp>
      <p:graphicFrame>
        <p:nvGraphicFramePr>
          <p:cNvPr id="19464" name="Object 32"/>
          <p:cNvGraphicFramePr>
            <a:graphicFrameLocks noChangeAspect="1"/>
          </p:cNvGraphicFramePr>
          <p:nvPr/>
        </p:nvGraphicFramePr>
        <p:xfrm>
          <a:off x="7092950" y="6092825"/>
          <a:ext cx="1727200" cy="512763"/>
        </p:xfrm>
        <a:graphic>
          <a:graphicData uri="http://schemas.openxmlformats.org/presentationml/2006/ole">
            <p:oleObj spid="_x0000_s19464" name="Формула" r:id="rId10" imgW="596880" imgH="177480" progId="Equation.3">
              <p:embed/>
            </p:oleObj>
          </a:graphicData>
        </a:graphic>
      </p:graphicFrame>
      <p:sp>
        <p:nvSpPr>
          <p:cNvPr id="19474" name="Text Box 36"/>
          <p:cNvSpPr txBox="1">
            <a:spLocks noChangeArrowheads="1"/>
          </p:cNvSpPr>
          <p:nvPr/>
        </p:nvSpPr>
        <p:spPr bwMode="auto">
          <a:xfrm>
            <a:off x="7164388" y="217488"/>
            <a:ext cx="1539875" cy="46196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y-AM" sz="2400" b="1">
                <a:solidFill>
                  <a:srgbClr val="000000"/>
                </a:solidFill>
                <a:latin typeface="Univers"/>
              </a:rPr>
              <a:t>Խնդիր</a:t>
            </a:r>
            <a:r>
              <a:rPr lang="ru-RU" sz="2400" b="1">
                <a:solidFill>
                  <a:srgbClr val="000000"/>
                </a:solidFill>
                <a:latin typeface="Univers"/>
              </a:rPr>
              <a:t> 19</a:t>
            </a:r>
          </a:p>
        </p:txBody>
      </p:sp>
      <p:sp>
        <p:nvSpPr>
          <p:cNvPr id="19475" name="AutoShape 37">
            <a:hlinkClick r:id="rId1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50825" y="5949950"/>
            <a:ext cx="649288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0" name="AutoShape 2"/>
          <p:cNvSpPr>
            <a:spLocks noChangeArrowheads="1"/>
          </p:cNvSpPr>
          <p:nvPr/>
        </p:nvSpPr>
        <p:spPr bwMode="auto">
          <a:xfrm>
            <a:off x="2843213" y="765175"/>
            <a:ext cx="3960812" cy="2374900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rgbClr val="D4F397">
                  <a:alpha val="51999"/>
                </a:srgbClr>
              </a:gs>
            </a:gsLst>
            <a:path path="shape">
              <a:fillToRect l="50000" t="50000" r="50000" b="50000"/>
            </a:path>
          </a:gradFill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491" name="Line 3"/>
          <p:cNvSpPr>
            <a:spLocks noChangeShapeType="1"/>
          </p:cNvSpPr>
          <p:nvPr/>
        </p:nvSpPr>
        <p:spPr bwMode="auto">
          <a:xfrm flipV="1">
            <a:off x="971550" y="3141663"/>
            <a:ext cx="76327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20482" name="Object 4"/>
          <p:cNvGraphicFramePr>
            <a:graphicFrameLocks noChangeAspect="1"/>
          </p:cNvGraphicFramePr>
          <p:nvPr/>
        </p:nvGraphicFramePr>
        <p:xfrm>
          <a:off x="2051050" y="3141663"/>
          <a:ext cx="347663" cy="503237"/>
        </p:xfrm>
        <a:graphic>
          <a:graphicData uri="http://schemas.openxmlformats.org/presentationml/2006/ole">
            <p:oleObj spid="_x0000_s20482" name="Формула" r:id="rId4" imgW="114120" imgH="164880" progId="Equation.3">
              <p:embed/>
            </p:oleObj>
          </a:graphicData>
        </a:graphic>
      </p:graphicFrame>
      <p:graphicFrame>
        <p:nvGraphicFramePr>
          <p:cNvPr id="20483" name="Object 5"/>
          <p:cNvGraphicFramePr>
            <a:graphicFrameLocks noChangeAspect="1"/>
          </p:cNvGraphicFramePr>
          <p:nvPr/>
        </p:nvGraphicFramePr>
        <p:xfrm>
          <a:off x="7235825" y="3141663"/>
          <a:ext cx="387350" cy="503237"/>
        </p:xfrm>
        <a:graphic>
          <a:graphicData uri="http://schemas.openxmlformats.org/presentationml/2006/ole">
            <p:oleObj spid="_x0000_s20483" name="Формула" r:id="rId5" imgW="126720" imgH="164880" progId="Equation.3">
              <p:embed/>
            </p:oleObj>
          </a:graphicData>
        </a:graphic>
      </p:graphicFrame>
      <p:graphicFrame>
        <p:nvGraphicFramePr>
          <p:cNvPr id="20484" name="Object 6"/>
          <p:cNvGraphicFramePr>
            <a:graphicFrameLocks noChangeAspect="1"/>
          </p:cNvGraphicFramePr>
          <p:nvPr/>
        </p:nvGraphicFramePr>
        <p:xfrm>
          <a:off x="3348038" y="2565400"/>
          <a:ext cx="358775" cy="503238"/>
        </p:xfrm>
        <a:graphic>
          <a:graphicData uri="http://schemas.openxmlformats.org/presentationml/2006/ole">
            <p:oleObj spid="_x0000_s20484" name="Формула" r:id="rId6" imgW="126720" imgH="177480" progId="Equation.3">
              <p:embed/>
            </p:oleObj>
          </a:graphicData>
        </a:graphic>
      </p:graphicFrame>
      <p:graphicFrame>
        <p:nvGraphicFramePr>
          <p:cNvPr id="20485" name="Object 7"/>
          <p:cNvGraphicFramePr>
            <a:graphicFrameLocks noChangeAspect="1"/>
          </p:cNvGraphicFramePr>
          <p:nvPr/>
        </p:nvGraphicFramePr>
        <p:xfrm>
          <a:off x="5867400" y="2492375"/>
          <a:ext cx="387350" cy="503238"/>
        </p:xfrm>
        <a:graphic>
          <a:graphicData uri="http://schemas.openxmlformats.org/presentationml/2006/ole">
            <p:oleObj spid="_x0000_s20485" name="Формула" r:id="rId7" imgW="126720" imgH="164880" progId="Equation.3">
              <p:embed/>
            </p:oleObj>
          </a:graphicData>
        </a:graphic>
      </p:graphicFrame>
      <p:sp>
        <p:nvSpPr>
          <p:cNvPr id="20492" name="Rectangle 8"/>
          <p:cNvSpPr>
            <a:spLocks noChangeArrowheads="1"/>
          </p:cNvSpPr>
          <p:nvPr/>
        </p:nvSpPr>
        <p:spPr bwMode="auto">
          <a:xfrm>
            <a:off x="2411413" y="2420938"/>
            <a:ext cx="455612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А</a:t>
            </a:r>
          </a:p>
        </p:txBody>
      </p:sp>
      <p:sp>
        <p:nvSpPr>
          <p:cNvPr id="20493" name="Rectangle 9"/>
          <p:cNvSpPr>
            <a:spLocks noChangeArrowheads="1"/>
          </p:cNvSpPr>
          <p:nvPr/>
        </p:nvSpPr>
        <p:spPr bwMode="auto">
          <a:xfrm>
            <a:off x="4714875" y="188913"/>
            <a:ext cx="455613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В</a:t>
            </a:r>
          </a:p>
        </p:txBody>
      </p:sp>
      <p:sp>
        <p:nvSpPr>
          <p:cNvPr id="20494" name="Freeform 10"/>
          <p:cNvSpPr>
            <a:spLocks/>
          </p:cNvSpPr>
          <p:nvPr/>
        </p:nvSpPr>
        <p:spPr bwMode="auto">
          <a:xfrm>
            <a:off x="4806950" y="758825"/>
            <a:ext cx="3078163" cy="3678238"/>
          </a:xfrm>
          <a:custGeom>
            <a:avLst/>
            <a:gdLst>
              <a:gd name="T0" fmla="*/ 0 w 1711"/>
              <a:gd name="T1" fmla="*/ 0 h 2045"/>
              <a:gd name="T2" fmla="*/ 3078163 w 1711"/>
              <a:gd name="T3" fmla="*/ 3678238 h 2045"/>
              <a:gd name="T4" fmla="*/ 0 60000 65536"/>
              <a:gd name="T5" fmla="*/ 0 60000 65536"/>
              <a:gd name="T6" fmla="*/ 0 w 1711"/>
              <a:gd name="T7" fmla="*/ 0 h 2045"/>
              <a:gd name="T8" fmla="*/ 1711 w 1711"/>
              <a:gd name="T9" fmla="*/ 2045 h 204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711" h="2045">
                <a:moveTo>
                  <a:pt x="0" y="0"/>
                </a:moveTo>
                <a:lnTo>
                  <a:pt x="1711" y="2045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20486" name="Object 13"/>
          <p:cNvGraphicFramePr>
            <a:graphicFrameLocks noChangeAspect="1"/>
          </p:cNvGraphicFramePr>
          <p:nvPr/>
        </p:nvGraphicFramePr>
        <p:xfrm>
          <a:off x="3551238" y="5481638"/>
          <a:ext cx="390525" cy="842962"/>
        </p:xfrm>
        <a:graphic>
          <a:graphicData uri="http://schemas.openxmlformats.org/presentationml/2006/ole">
            <p:oleObj spid="_x0000_s20486" name="Формула" r:id="rId8" imgW="114120" imgH="215640" progId="Equation.3">
              <p:embed/>
            </p:oleObj>
          </a:graphicData>
        </a:graphic>
      </p:graphicFrame>
      <p:sp>
        <p:nvSpPr>
          <p:cNvPr id="20495" name="Rectangle 15"/>
          <p:cNvSpPr>
            <a:spLocks noChangeArrowheads="1"/>
          </p:cNvSpPr>
          <p:nvPr/>
        </p:nvSpPr>
        <p:spPr bwMode="auto">
          <a:xfrm>
            <a:off x="6731000" y="2420938"/>
            <a:ext cx="477838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С</a:t>
            </a:r>
          </a:p>
        </p:txBody>
      </p:sp>
      <p:sp>
        <p:nvSpPr>
          <p:cNvPr id="20496" name="Freeform 28"/>
          <p:cNvSpPr>
            <a:spLocks/>
          </p:cNvSpPr>
          <p:nvPr/>
        </p:nvSpPr>
        <p:spPr bwMode="auto">
          <a:xfrm>
            <a:off x="1763713" y="781050"/>
            <a:ext cx="3036887" cy="3656013"/>
          </a:xfrm>
          <a:custGeom>
            <a:avLst/>
            <a:gdLst>
              <a:gd name="T0" fmla="*/ 3036887 w 1913"/>
              <a:gd name="T1" fmla="*/ 0 h 2303"/>
              <a:gd name="T2" fmla="*/ 0 w 1913"/>
              <a:gd name="T3" fmla="*/ 3656013 h 2303"/>
              <a:gd name="T4" fmla="*/ 0 60000 65536"/>
              <a:gd name="T5" fmla="*/ 0 60000 65536"/>
              <a:gd name="T6" fmla="*/ 0 w 1913"/>
              <a:gd name="T7" fmla="*/ 0 h 2303"/>
              <a:gd name="T8" fmla="*/ 1913 w 1913"/>
              <a:gd name="T9" fmla="*/ 2303 h 230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913" h="2303">
                <a:moveTo>
                  <a:pt x="1913" y="0"/>
                </a:moveTo>
                <a:lnTo>
                  <a:pt x="0" y="2303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97" name="Arc 30"/>
          <p:cNvSpPr>
            <a:spLocks/>
          </p:cNvSpPr>
          <p:nvPr/>
        </p:nvSpPr>
        <p:spPr bwMode="auto">
          <a:xfrm flipH="1" flipV="1">
            <a:off x="1474788" y="3141663"/>
            <a:ext cx="681037" cy="792162"/>
          </a:xfrm>
          <a:custGeom>
            <a:avLst/>
            <a:gdLst>
              <a:gd name="T0" fmla="*/ 0 w 22708"/>
              <a:gd name="T1" fmla="*/ 37664 h 21600"/>
              <a:gd name="T2" fmla="*/ 20425022 w 22708"/>
              <a:gd name="T3" fmla="*/ 29051880 h 21600"/>
              <a:gd name="T4" fmla="*/ 996603 w 22708"/>
              <a:gd name="T5" fmla="*/ 29051880 h 21600"/>
              <a:gd name="T6" fmla="*/ 0 60000 65536"/>
              <a:gd name="T7" fmla="*/ 0 60000 65536"/>
              <a:gd name="T8" fmla="*/ 0 60000 65536"/>
              <a:gd name="T9" fmla="*/ 0 w 22708"/>
              <a:gd name="T10" fmla="*/ 0 h 21600"/>
              <a:gd name="T11" fmla="*/ 22708 w 2270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708" h="21600" fill="none" extrusionOk="0">
                <a:moveTo>
                  <a:pt x="0" y="28"/>
                </a:moveTo>
                <a:cubicBezTo>
                  <a:pt x="369" y="9"/>
                  <a:pt x="738" y="-1"/>
                  <a:pt x="1108" y="0"/>
                </a:cubicBezTo>
                <a:cubicBezTo>
                  <a:pt x="13037" y="0"/>
                  <a:pt x="22708" y="9670"/>
                  <a:pt x="22708" y="21600"/>
                </a:cubicBezTo>
              </a:path>
              <a:path w="22708" h="21600" stroke="0" extrusionOk="0">
                <a:moveTo>
                  <a:pt x="0" y="28"/>
                </a:moveTo>
                <a:cubicBezTo>
                  <a:pt x="369" y="9"/>
                  <a:pt x="738" y="-1"/>
                  <a:pt x="1108" y="0"/>
                </a:cubicBezTo>
                <a:cubicBezTo>
                  <a:pt x="13037" y="0"/>
                  <a:pt x="22708" y="9670"/>
                  <a:pt x="22708" y="21600"/>
                </a:cubicBezTo>
                <a:lnTo>
                  <a:pt x="1108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498" name="Arc 31"/>
          <p:cNvSpPr>
            <a:spLocks/>
          </p:cNvSpPr>
          <p:nvPr/>
        </p:nvSpPr>
        <p:spPr bwMode="auto">
          <a:xfrm flipV="1">
            <a:off x="7451725" y="3141663"/>
            <a:ext cx="681038" cy="792162"/>
          </a:xfrm>
          <a:custGeom>
            <a:avLst/>
            <a:gdLst>
              <a:gd name="T0" fmla="*/ 0 w 22708"/>
              <a:gd name="T1" fmla="*/ 37664 h 21600"/>
              <a:gd name="T2" fmla="*/ 20425082 w 22708"/>
              <a:gd name="T3" fmla="*/ 29051880 h 21600"/>
              <a:gd name="T4" fmla="*/ 996605 w 22708"/>
              <a:gd name="T5" fmla="*/ 29051880 h 21600"/>
              <a:gd name="T6" fmla="*/ 0 60000 65536"/>
              <a:gd name="T7" fmla="*/ 0 60000 65536"/>
              <a:gd name="T8" fmla="*/ 0 60000 65536"/>
              <a:gd name="T9" fmla="*/ 0 w 22708"/>
              <a:gd name="T10" fmla="*/ 0 h 21600"/>
              <a:gd name="T11" fmla="*/ 22708 w 2270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708" h="21600" fill="none" extrusionOk="0">
                <a:moveTo>
                  <a:pt x="0" y="28"/>
                </a:moveTo>
                <a:cubicBezTo>
                  <a:pt x="369" y="9"/>
                  <a:pt x="738" y="-1"/>
                  <a:pt x="1108" y="0"/>
                </a:cubicBezTo>
                <a:cubicBezTo>
                  <a:pt x="13037" y="0"/>
                  <a:pt x="22708" y="9670"/>
                  <a:pt x="22708" y="21600"/>
                </a:cubicBezTo>
              </a:path>
              <a:path w="22708" h="21600" stroke="0" extrusionOk="0">
                <a:moveTo>
                  <a:pt x="0" y="28"/>
                </a:moveTo>
                <a:cubicBezTo>
                  <a:pt x="369" y="9"/>
                  <a:pt x="738" y="-1"/>
                  <a:pt x="1108" y="0"/>
                </a:cubicBezTo>
                <a:cubicBezTo>
                  <a:pt x="13037" y="0"/>
                  <a:pt x="22708" y="9670"/>
                  <a:pt x="22708" y="21600"/>
                </a:cubicBezTo>
                <a:lnTo>
                  <a:pt x="1108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499" name="Line 33"/>
          <p:cNvSpPr>
            <a:spLocks noChangeShapeType="1"/>
          </p:cNvSpPr>
          <p:nvPr/>
        </p:nvSpPr>
        <p:spPr bwMode="auto">
          <a:xfrm>
            <a:off x="4284663" y="5805488"/>
            <a:ext cx="446405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20487" name="Object 34"/>
          <p:cNvGraphicFramePr>
            <a:graphicFrameLocks noChangeAspect="1"/>
          </p:cNvGraphicFramePr>
          <p:nvPr/>
        </p:nvGraphicFramePr>
        <p:xfrm>
          <a:off x="4284663" y="5157788"/>
          <a:ext cx="1512887" cy="428625"/>
        </p:xfrm>
        <a:graphic>
          <a:graphicData uri="http://schemas.openxmlformats.org/presentationml/2006/ole">
            <p:oleObj spid="_x0000_s20487" name="Формула" r:id="rId9" imgW="583920" imgH="164880" progId="Equation.3">
              <p:embed/>
            </p:oleObj>
          </a:graphicData>
        </a:graphic>
      </p:graphicFrame>
      <p:graphicFrame>
        <p:nvGraphicFramePr>
          <p:cNvPr id="20488" name="Object 35"/>
          <p:cNvGraphicFramePr>
            <a:graphicFrameLocks noChangeAspect="1"/>
          </p:cNvGraphicFramePr>
          <p:nvPr/>
        </p:nvGraphicFramePr>
        <p:xfrm>
          <a:off x="7308850" y="5229225"/>
          <a:ext cx="306388" cy="576263"/>
        </p:xfrm>
        <a:graphic>
          <a:graphicData uri="http://schemas.openxmlformats.org/presentationml/2006/ole">
            <p:oleObj spid="_x0000_s20488" name="Формула" r:id="rId10" imgW="114120" imgH="215640" progId="Equation.3">
              <p:embed/>
            </p:oleObj>
          </a:graphicData>
        </a:graphic>
      </p:graphicFrame>
      <p:sp>
        <p:nvSpPr>
          <p:cNvPr id="20500" name="Text Box 36"/>
          <p:cNvSpPr txBox="1">
            <a:spLocks noChangeArrowheads="1"/>
          </p:cNvSpPr>
          <p:nvPr/>
        </p:nvSpPr>
        <p:spPr bwMode="auto">
          <a:xfrm>
            <a:off x="4211638" y="6092825"/>
            <a:ext cx="3035300" cy="584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000000"/>
                </a:solidFill>
                <a:latin typeface="Univers"/>
              </a:rPr>
              <a:t>Ապացուցել, որ</a:t>
            </a:r>
          </a:p>
        </p:txBody>
      </p:sp>
      <p:graphicFrame>
        <p:nvGraphicFramePr>
          <p:cNvPr id="20489" name="Object 37"/>
          <p:cNvGraphicFramePr>
            <a:graphicFrameLocks noChangeAspect="1"/>
          </p:cNvGraphicFramePr>
          <p:nvPr/>
        </p:nvGraphicFramePr>
        <p:xfrm>
          <a:off x="7092950" y="6092825"/>
          <a:ext cx="1727200" cy="512763"/>
        </p:xfrm>
        <a:graphic>
          <a:graphicData uri="http://schemas.openxmlformats.org/presentationml/2006/ole">
            <p:oleObj spid="_x0000_s20489" name="Формула" r:id="rId11" imgW="596880" imgH="177480" progId="Equation.3">
              <p:embed/>
            </p:oleObj>
          </a:graphicData>
        </a:graphic>
      </p:graphicFrame>
      <p:sp>
        <p:nvSpPr>
          <p:cNvPr id="20501" name="Text Box 38"/>
          <p:cNvSpPr txBox="1">
            <a:spLocks noChangeArrowheads="1"/>
          </p:cNvSpPr>
          <p:nvPr/>
        </p:nvSpPr>
        <p:spPr bwMode="auto">
          <a:xfrm>
            <a:off x="7164388" y="217488"/>
            <a:ext cx="1539875" cy="46196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y-AM" sz="2400" b="1">
                <a:solidFill>
                  <a:srgbClr val="000000"/>
                </a:solidFill>
                <a:latin typeface="Univers"/>
              </a:rPr>
              <a:t>Խնդիր</a:t>
            </a:r>
            <a:r>
              <a:rPr lang="ru-RU" sz="2400" b="1">
                <a:solidFill>
                  <a:srgbClr val="000000"/>
                </a:solidFill>
                <a:latin typeface="Univers"/>
              </a:rPr>
              <a:t> 20</a:t>
            </a:r>
          </a:p>
        </p:txBody>
      </p:sp>
      <p:sp>
        <p:nvSpPr>
          <p:cNvPr id="20502" name="AutoShape 39">
            <a:hlinkClick r:id="rId1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50825" y="5949950"/>
            <a:ext cx="649288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Freeform 30"/>
          <p:cNvSpPr>
            <a:spLocks/>
          </p:cNvSpPr>
          <p:nvPr/>
        </p:nvSpPr>
        <p:spPr bwMode="auto">
          <a:xfrm>
            <a:off x="4068763" y="2636838"/>
            <a:ext cx="3671887" cy="865187"/>
          </a:xfrm>
          <a:custGeom>
            <a:avLst/>
            <a:gdLst>
              <a:gd name="T0" fmla="*/ 3024187 w 2313"/>
              <a:gd name="T1" fmla="*/ 73025 h 545"/>
              <a:gd name="T2" fmla="*/ 0 w 2313"/>
              <a:gd name="T3" fmla="*/ 865187 h 545"/>
              <a:gd name="T4" fmla="*/ 3527425 w 2313"/>
              <a:gd name="T5" fmla="*/ 865187 h 545"/>
              <a:gd name="T6" fmla="*/ 3600450 w 2313"/>
              <a:gd name="T7" fmla="*/ 720724 h 545"/>
              <a:gd name="T8" fmla="*/ 3600450 w 2313"/>
              <a:gd name="T9" fmla="*/ 576262 h 545"/>
              <a:gd name="T10" fmla="*/ 3671887 w 2313"/>
              <a:gd name="T11" fmla="*/ 431800 h 545"/>
              <a:gd name="T12" fmla="*/ 3671887 w 2313"/>
              <a:gd name="T13" fmla="*/ 360362 h 545"/>
              <a:gd name="T14" fmla="*/ 3527425 w 2313"/>
              <a:gd name="T15" fmla="*/ 215900 h 545"/>
              <a:gd name="T16" fmla="*/ 3455987 w 2313"/>
              <a:gd name="T17" fmla="*/ 73025 h 545"/>
              <a:gd name="T18" fmla="*/ 3311525 w 2313"/>
              <a:gd name="T19" fmla="*/ 0 h 545"/>
              <a:gd name="T20" fmla="*/ 3167062 w 2313"/>
              <a:gd name="T21" fmla="*/ 0 h 545"/>
              <a:gd name="T22" fmla="*/ 3024187 w 2313"/>
              <a:gd name="T23" fmla="*/ 73025 h 54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2313"/>
              <a:gd name="T37" fmla="*/ 0 h 545"/>
              <a:gd name="T38" fmla="*/ 2313 w 2313"/>
              <a:gd name="T39" fmla="*/ 545 h 54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313" h="545">
                <a:moveTo>
                  <a:pt x="1905" y="46"/>
                </a:moveTo>
                <a:lnTo>
                  <a:pt x="0" y="545"/>
                </a:lnTo>
                <a:lnTo>
                  <a:pt x="2222" y="545"/>
                </a:lnTo>
                <a:lnTo>
                  <a:pt x="2268" y="454"/>
                </a:lnTo>
                <a:lnTo>
                  <a:pt x="2268" y="363"/>
                </a:lnTo>
                <a:lnTo>
                  <a:pt x="2313" y="272"/>
                </a:lnTo>
                <a:lnTo>
                  <a:pt x="2313" y="227"/>
                </a:lnTo>
                <a:lnTo>
                  <a:pt x="2222" y="136"/>
                </a:lnTo>
                <a:lnTo>
                  <a:pt x="2177" y="46"/>
                </a:lnTo>
                <a:lnTo>
                  <a:pt x="2086" y="0"/>
                </a:lnTo>
                <a:lnTo>
                  <a:pt x="1995" y="0"/>
                </a:lnTo>
                <a:lnTo>
                  <a:pt x="1905" y="46"/>
                </a:lnTo>
                <a:close/>
              </a:path>
            </a:pathLst>
          </a:custGeom>
          <a:gradFill rotWithShape="1">
            <a:gsLst>
              <a:gs pos="0">
                <a:srgbClr val="66FFFF">
                  <a:alpha val="43999"/>
                </a:srgbClr>
              </a:gs>
              <a:gs pos="100000">
                <a:schemeClr val="bg1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09" name="Freeform 29"/>
          <p:cNvSpPr>
            <a:spLocks/>
          </p:cNvSpPr>
          <p:nvPr/>
        </p:nvSpPr>
        <p:spPr bwMode="auto">
          <a:xfrm>
            <a:off x="1905000" y="477838"/>
            <a:ext cx="2163763" cy="3024187"/>
          </a:xfrm>
          <a:custGeom>
            <a:avLst/>
            <a:gdLst>
              <a:gd name="T0" fmla="*/ 3175 w 1363"/>
              <a:gd name="T1" fmla="*/ 1008062 h 1905"/>
              <a:gd name="T2" fmla="*/ 2163763 w 1363"/>
              <a:gd name="T3" fmla="*/ 3024187 h 1905"/>
              <a:gd name="T4" fmla="*/ 1658938 w 1363"/>
              <a:gd name="T5" fmla="*/ 142875 h 1905"/>
              <a:gd name="T6" fmla="*/ 1443038 w 1363"/>
              <a:gd name="T7" fmla="*/ 71437 h 1905"/>
              <a:gd name="T8" fmla="*/ 1227138 w 1363"/>
              <a:gd name="T9" fmla="*/ 0 h 1905"/>
              <a:gd name="T10" fmla="*/ 1155700 w 1363"/>
              <a:gd name="T11" fmla="*/ 71437 h 1905"/>
              <a:gd name="T12" fmla="*/ 1011238 w 1363"/>
              <a:gd name="T13" fmla="*/ 71437 h 1905"/>
              <a:gd name="T14" fmla="*/ 722313 w 1363"/>
              <a:gd name="T15" fmla="*/ 71437 h 1905"/>
              <a:gd name="T16" fmla="*/ 434975 w 1363"/>
              <a:gd name="T17" fmla="*/ 215900 h 1905"/>
              <a:gd name="T18" fmla="*/ 219075 w 1363"/>
              <a:gd name="T19" fmla="*/ 431800 h 1905"/>
              <a:gd name="T20" fmla="*/ 74613 w 1363"/>
              <a:gd name="T21" fmla="*/ 647700 h 1905"/>
              <a:gd name="T22" fmla="*/ 3175 w 1363"/>
              <a:gd name="T23" fmla="*/ 790575 h 1905"/>
              <a:gd name="T24" fmla="*/ 3175 w 1363"/>
              <a:gd name="T25" fmla="*/ 935037 h 1905"/>
              <a:gd name="T26" fmla="*/ 3175 w 1363"/>
              <a:gd name="T27" fmla="*/ 1008062 h 1905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1363"/>
              <a:gd name="T43" fmla="*/ 0 h 1905"/>
              <a:gd name="T44" fmla="*/ 1363 w 1363"/>
              <a:gd name="T45" fmla="*/ 1905 h 1905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1363" h="1905">
                <a:moveTo>
                  <a:pt x="2" y="635"/>
                </a:moveTo>
                <a:lnTo>
                  <a:pt x="1363" y="1905"/>
                </a:lnTo>
                <a:lnTo>
                  <a:pt x="1045" y="90"/>
                </a:lnTo>
                <a:lnTo>
                  <a:pt x="909" y="45"/>
                </a:lnTo>
                <a:lnTo>
                  <a:pt x="773" y="0"/>
                </a:lnTo>
                <a:lnTo>
                  <a:pt x="728" y="45"/>
                </a:lnTo>
                <a:lnTo>
                  <a:pt x="637" y="45"/>
                </a:lnTo>
                <a:lnTo>
                  <a:pt x="455" y="45"/>
                </a:lnTo>
                <a:lnTo>
                  <a:pt x="274" y="136"/>
                </a:lnTo>
                <a:lnTo>
                  <a:pt x="138" y="272"/>
                </a:lnTo>
                <a:lnTo>
                  <a:pt x="47" y="408"/>
                </a:lnTo>
                <a:lnTo>
                  <a:pt x="2" y="498"/>
                </a:lnTo>
                <a:lnTo>
                  <a:pt x="2" y="589"/>
                </a:lnTo>
                <a:cubicBezTo>
                  <a:pt x="1" y="629"/>
                  <a:pt x="0" y="614"/>
                  <a:pt x="2" y="635"/>
                </a:cubicBez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D6F49A">
                  <a:alpha val="67000"/>
                </a:srgbClr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0" name="Freeform 28"/>
          <p:cNvSpPr>
            <a:spLocks/>
          </p:cNvSpPr>
          <p:nvPr/>
        </p:nvSpPr>
        <p:spPr bwMode="auto">
          <a:xfrm>
            <a:off x="3635375" y="765175"/>
            <a:ext cx="3457575" cy="2736850"/>
          </a:xfrm>
          <a:custGeom>
            <a:avLst/>
            <a:gdLst>
              <a:gd name="T0" fmla="*/ 0 w 2178"/>
              <a:gd name="T1" fmla="*/ 144463 h 1724"/>
              <a:gd name="T2" fmla="*/ 433387 w 2178"/>
              <a:gd name="T3" fmla="*/ 2736850 h 1724"/>
              <a:gd name="T4" fmla="*/ 3457575 w 2178"/>
              <a:gd name="T5" fmla="*/ 1944688 h 1724"/>
              <a:gd name="T6" fmla="*/ 3457575 w 2178"/>
              <a:gd name="T7" fmla="*/ 1655763 h 1724"/>
              <a:gd name="T8" fmla="*/ 3384550 w 2178"/>
              <a:gd name="T9" fmla="*/ 1439862 h 1724"/>
              <a:gd name="T10" fmla="*/ 3313113 w 2178"/>
              <a:gd name="T11" fmla="*/ 1152525 h 1724"/>
              <a:gd name="T12" fmla="*/ 3168649 w 2178"/>
              <a:gd name="T13" fmla="*/ 792162 h 1724"/>
              <a:gd name="T14" fmla="*/ 3024187 w 2178"/>
              <a:gd name="T15" fmla="*/ 576263 h 1724"/>
              <a:gd name="T16" fmla="*/ 2736850 w 2178"/>
              <a:gd name="T17" fmla="*/ 360362 h 1724"/>
              <a:gd name="T18" fmla="*/ 2520950 w 2178"/>
              <a:gd name="T19" fmla="*/ 215900 h 1724"/>
              <a:gd name="T20" fmla="*/ 2160587 w 2178"/>
              <a:gd name="T21" fmla="*/ 71438 h 1724"/>
              <a:gd name="T22" fmla="*/ 1657350 w 2178"/>
              <a:gd name="T23" fmla="*/ 71438 h 1724"/>
              <a:gd name="T24" fmla="*/ 1152525 w 2178"/>
              <a:gd name="T25" fmla="*/ 0 h 1724"/>
              <a:gd name="T26" fmla="*/ 865187 w 2178"/>
              <a:gd name="T27" fmla="*/ 0 h 1724"/>
              <a:gd name="T28" fmla="*/ 504825 w 2178"/>
              <a:gd name="T29" fmla="*/ 0 h 1724"/>
              <a:gd name="T30" fmla="*/ 215900 w 2178"/>
              <a:gd name="T31" fmla="*/ 0 h 1724"/>
              <a:gd name="T32" fmla="*/ 73025 w 2178"/>
              <a:gd name="T33" fmla="*/ 71438 h 1724"/>
              <a:gd name="T34" fmla="*/ 0 w 2178"/>
              <a:gd name="T35" fmla="*/ 71438 h 1724"/>
              <a:gd name="T36" fmla="*/ 0 w 2178"/>
              <a:gd name="T37" fmla="*/ 144463 h 1724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2178"/>
              <a:gd name="T58" fmla="*/ 0 h 1724"/>
              <a:gd name="T59" fmla="*/ 2178 w 2178"/>
              <a:gd name="T60" fmla="*/ 1724 h 1724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2178" h="1724">
                <a:moveTo>
                  <a:pt x="0" y="91"/>
                </a:moveTo>
                <a:lnTo>
                  <a:pt x="273" y="1724"/>
                </a:lnTo>
                <a:lnTo>
                  <a:pt x="2178" y="1225"/>
                </a:lnTo>
                <a:lnTo>
                  <a:pt x="2178" y="1043"/>
                </a:lnTo>
                <a:lnTo>
                  <a:pt x="2132" y="907"/>
                </a:lnTo>
                <a:lnTo>
                  <a:pt x="2087" y="726"/>
                </a:lnTo>
                <a:lnTo>
                  <a:pt x="1996" y="499"/>
                </a:lnTo>
                <a:lnTo>
                  <a:pt x="1905" y="363"/>
                </a:lnTo>
                <a:lnTo>
                  <a:pt x="1724" y="227"/>
                </a:lnTo>
                <a:lnTo>
                  <a:pt x="1588" y="136"/>
                </a:lnTo>
                <a:lnTo>
                  <a:pt x="1361" y="45"/>
                </a:lnTo>
                <a:lnTo>
                  <a:pt x="1044" y="45"/>
                </a:lnTo>
                <a:lnTo>
                  <a:pt x="726" y="0"/>
                </a:lnTo>
                <a:lnTo>
                  <a:pt x="545" y="0"/>
                </a:lnTo>
                <a:lnTo>
                  <a:pt x="318" y="0"/>
                </a:lnTo>
                <a:lnTo>
                  <a:pt x="136" y="0"/>
                </a:lnTo>
                <a:lnTo>
                  <a:pt x="46" y="45"/>
                </a:lnTo>
                <a:lnTo>
                  <a:pt x="0" y="45"/>
                </a:lnTo>
                <a:cubicBezTo>
                  <a:pt x="16" y="85"/>
                  <a:pt x="23" y="71"/>
                  <a:pt x="0" y="91"/>
                </a:cubicBezTo>
                <a:close/>
              </a:path>
            </a:pathLst>
          </a:custGeom>
          <a:gradFill rotWithShape="1">
            <a:gsLst>
              <a:gs pos="0">
                <a:srgbClr val="9933FF">
                  <a:alpha val="39998"/>
                </a:srgbClr>
              </a:gs>
              <a:gs pos="100000">
                <a:schemeClr val="bg1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1" name="Freeform 14"/>
          <p:cNvSpPr>
            <a:spLocks/>
          </p:cNvSpPr>
          <p:nvPr/>
        </p:nvSpPr>
        <p:spPr bwMode="auto">
          <a:xfrm>
            <a:off x="1908175" y="1485900"/>
            <a:ext cx="5688013" cy="2016125"/>
          </a:xfrm>
          <a:custGeom>
            <a:avLst/>
            <a:gdLst>
              <a:gd name="T0" fmla="*/ 0 w 3464"/>
              <a:gd name="T1" fmla="*/ 0 h 1364"/>
              <a:gd name="T2" fmla="*/ 2165846 w 3464"/>
              <a:gd name="T3" fmla="*/ 2016125 h 1364"/>
              <a:gd name="T4" fmla="*/ 5688013 w 3464"/>
              <a:gd name="T5" fmla="*/ 2016125 h 1364"/>
              <a:gd name="T6" fmla="*/ 0 60000 65536"/>
              <a:gd name="T7" fmla="*/ 0 60000 65536"/>
              <a:gd name="T8" fmla="*/ 0 60000 65536"/>
              <a:gd name="T9" fmla="*/ 0 w 3464"/>
              <a:gd name="T10" fmla="*/ 0 h 1364"/>
              <a:gd name="T11" fmla="*/ 3464 w 3464"/>
              <a:gd name="T12" fmla="*/ 1364 h 13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464" h="1364">
                <a:moveTo>
                  <a:pt x="0" y="0"/>
                </a:moveTo>
                <a:lnTo>
                  <a:pt x="1319" y="1364"/>
                </a:lnTo>
                <a:lnTo>
                  <a:pt x="3464" y="1364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2" name="Line 15"/>
          <p:cNvSpPr>
            <a:spLocks noChangeShapeType="1"/>
          </p:cNvSpPr>
          <p:nvPr/>
        </p:nvSpPr>
        <p:spPr bwMode="auto">
          <a:xfrm flipH="1" flipV="1">
            <a:off x="2843213" y="1052513"/>
            <a:ext cx="1223962" cy="24495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3" name="Line 16"/>
          <p:cNvSpPr>
            <a:spLocks noChangeShapeType="1"/>
          </p:cNvSpPr>
          <p:nvPr/>
        </p:nvSpPr>
        <p:spPr bwMode="auto">
          <a:xfrm flipH="1" flipV="1">
            <a:off x="3635375" y="909638"/>
            <a:ext cx="431800" cy="25923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4" name="Freeform 17"/>
          <p:cNvSpPr>
            <a:spLocks/>
          </p:cNvSpPr>
          <p:nvPr/>
        </p:nvSpPr>
        <p:spPr bwMode="auto">
          <a:xfrm>
            <a:off x="4059238" y="3141663"/>
            <a:ext cx="3321050" cy="336550"/>
          </a:xfrm>
          <a:custGeom>
            <a:avLst/>
            <a:gdLst>
              <a:gd name="T0" fmla="*/ 0 w 2092"/>
              <a:gd name="T1" fmla="*/ 336550 h 212"/>
              <a:gd name="T2" fmla="*/ 77787 w 2092"/>
              <a:gd name="T3" fmla="*/ 336550 h 212"/>
              <a:gd name="T4" fmla="*/ 3321050 w 2092"/>
              <a:gd name="T5" fmla="*/ 0 h 212"/>
              <a:gd name="T6" fmla="*/ 0 60000 65536"/>
              <a:gd name="T7" fmla="*/ 0 60000 65536"/>
              <a:gd name="T8" fmla="*/ 0 60000 65536"/>
              <a:gd name="T9" fmla="*/ 0 w 2092"/>
              <a:gd name="T10" fmla="*/ 0 h 212"/>
              <a:gd name="T11" fmla="*/ 2092 w 2092"/>
              <a:gd name="T12" fmla="*/ 212 h 21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92" h="212">
                <a:moveTo>
                  <a:pt x="0" y="212"/>
                </a:moveTo>
                <a:cubicBezTo>
                  <a:pt x="16" y="212"/>
                  <a:pt x="33" y="212"/>
                  <a:pt x="49" y="212"/>
                </a:cubicBezTo>
                <a:lnTo>
                  <a:pt x="2092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5" name="Line 19"/>
          <p:cNvSpPr>
            <a:spLocks noChangeShapeType="1"/>
          </p:cNvSpPr>
          <p:nvPr/>
        </p:nvSpPr>
        <p:spPr bwMode="auto">
          <a:xfrm flipV="1">
            <a:off x="4068763" y="2709863"/>
            <a:ext cx="3024187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6" name="Arc 20"/>
          <p:cNvSpPr>
            <a:spLocks/>
          </p:cNvSpPr>
          <p:nvPr/>
        </p:nvSpPr>
        <p:spPr bwMode="auto">
          <a:xfrm>
            <a:off x="5940425" y="2997200"/>
            <a:ext cx="71438" cy="288925"/>
          </a:xfrm>
          <a:custGeom>
            <a:avLst/>
            <a:gdLst>
              <a:gd name="T0" fmla="*/ 0 w 21600"/>
              <a:gd name="T1" fmla="*/ 0 h 21600"/>
              <a:gd name="T2" fmla="*/ 236268 w 21600"/>
              <a:gd name="T3" fmla="*/ 3864707 h 21600"/>
              <a:gd name="T4" fmla="*/ 0 w 21600"/>
              <a:gd name="T5" fmla="*/ 386470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17" name="Arc 21"/>
          <p:cNvSpPr>
            <a:spLocks/>
          </p:cNvSpPr>
          <p:nvPr/>
        </p:nvSpPr>
        <p:spPr bwMode="auto">
          <a:xfrm>
            <a:off x="6011863" y="3286125"/>
            <a:ext cx="73025" cy="215900"/>
          </a:xfrm>
          <a:custGeom>
            <a:avLst/>
            <a:gdLst>
              <a:gd name="T0" fmla="*/ 0 w 21600"/>
              <a:gd name="T1" fmla="*/ 0 h 21600"/>
              <a:gd name="T2" fmla="*/ 246882 w 21600"/>
              <a:gd name="T3" fmla="*/ 2158000 h 21600"/>
              <a:gd name="T4" fmla="*/ 0 w 21600"/>
              <a:gd name="T5" fmla="*/ 21580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18" name="Arc 22"/>
          <p:cNvSpPr>
            <a:spLocks/>
          </p:cNvSpPr>
          <p:nvPr/>
        </p:nvSpPr>
        <p:spPr bwMode="auto">
          <a:xfrm rot="11408804" flipV="1">
            <a:off x="2843213" y="1917700"/>
            <a:ext cx="433387" cy="431800"/>
          </a:xfrm>
          <a:custGeom>
            <a:avLst/>
            <a:gdLst>
              <a:gd name="T0" fmla="*/ 0 w 21600"/>
              <a:gd name="T1" fmla="*/ 0 h 21600"/>
              <a:gd name="T2" fmla="*/ 8695568 w 21600"/>
              <a:gd name="T3" fmla="*/ 8632001 h 21600"/>
              <a:gd name="T4" fmla="*/ 0 w 21600"/>
              <a:gd name="T5" fmla="*/ 8632001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19" name="Arc 23"/>
          <p:cNvSpPr>
            <a:spLocks/>
          </p:cNvSpPr>
          <p:nvPr/>
        </p:nvSpPr>
        <p:spPr bwMode="auto">
          <a:xfrm rot="12901118" flipV="1">
            <a:off x="3275013" y="1489075"/>
            <a:ext cx="433387" cy="427038"/>
          </a:xfrm>
          <a:custGeom>
            <a:avLst/>
            <a:gdLst>
              <a:gd name="T0" fmla="*/ 1074057 w 21600"/>
              <a:gd name="T1" fmla="*/ 0 h 21435"/>
              <a:gd name="T2" fmla="*/ 8695568 w 21600"/>
              <a:gd name="T3" fmla="*/ 8507648 h 21435"/>
              <a:gd name="T4" fmla="*/ 0 w 21600"/>
              <a:gd name="T5" fmla="*/ 8507648 h 21435"/>
              <a:gd name="T6" fmla="*/ 0 60000 65536"/>
              <a:gd name="T7" fmla="*/ 0 60000 65536"/>
              <a:gd name="T8" fmla="*/ 0 60000 65536"/>
              <a:gd name="T9" fmla="*/ 0 w 21600"/>
              <a:gd name="T10" fmla="*/ 0 h 21435"/>
              <a:gd name="T11" fmla="*/ 21600 w 21600"/>
              <a:gd name="T12" fmla="*/ 21435 h 214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435" fill="none" extrusionOk="0">
                <a:moveTo>
                  <a:pt x="2667" y="0"/>
                </a:moveTo>
                <a:cubicBezTo>
                  <a:pt x="13482" y="1346"/>
                  <a:pt x="21600" y="10537"/>
                  <a:pt x="21600" y="21435"/>
                </a:cubicBezTo>
              </a:path>
              <a:path w="21600" h="21435" stroke="0" extrusionOk="0">
                <a:moveTo>
                  <a:pt x="2667" y="0"/>
                </a:moveTo>
                <a:cubicBezTo>
                  <a:pt x="13482" y="1346"/>
                  <a:pt x="21600" y="10537"/>
                  <a:pt x="21600" y="21435"/>
                </a:cubicBezTo>
                <a:lnTo>
                  <a:pt x="0" y="21435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20" name="Arc 25"/>
          <p:cNvSpPr>
            <a:spLocks/>
          </p:cNvSpPr>
          <p:nvPr/>
        </p:nvSpPr>
        <p:spPr bwMode="auto">
          <a:xfrm flipH="1">
            <a:off x="2627313" y="1703388"/>
            <a:ext cx="576262" cy="450850"/>
          </a:xfrm>
          <a:custGeom>
            <a:avLst/>
            <a:gdLst>
              <a:gd name="T0" fmla="*/ 802872 w 21600"/>
              <a:gd name="T1" fmla="*/ 0 h 22524"/>
              <a:gd name="T2" fmla="*/ 15359037 w 21600"/>
              <a:gd name="T3" fmla="*/ 9024405 h 22524"/>
              <a:gd name="T4" fmla="*/ 0 w 21600"/>
              <a:gd name="T5" fmla="*/ 8642572 h 22524"/>
              <a:gd name="T6" fmla="*/ 0 60000 65536"/>
              <a:gd name="T7" fmla="*/ 0 60000 65536"/>
              <a:gd name="T8" fmla="*/ 0 60000 65536"/>
              <a:gd name="T9" fmla="*/ 0 w 21600"/>
              <a:gd name="T10" fmla="*/ 0 h 22524"/>
              <a:gd name="T11" fmla="*/ 21600 w 21600"/>
              <a:gd name="T12" fmla="*/ 22524 h 225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2524" fill="none" extrusionOk="0">
                <a:moveTo>
                  <a:pt x="1127" y="0"/>
                </a:moveTo>
                <a:cubicBezTo>
                  <a:pt x="12603" y="600"/>
                  <a:pt x="21600" y="10080"/>
                  <a:pt x="21600" y="21571"/>
                </a:cubicBezTo>
                <a:cubicBezTo>
                  <a:pt x="21600" y="21888"/>
                  <a:pt x="21592" y="22206"/>
                  <a:pt x="21578" y="22523"/>
                </a:cubicBezTo>
              </a:path>
              <a:path w="21600" h="22524" stroke="0" extrusionOk="0">
                <a:moveTo>
                  <a:pt x="1127" y="0"/>
                </a:moveTo>
                <a:cubicBezTo>
                  <a:pt x="12603" y="600"/>
                  <a:pt x="21600" y="10080"/>
                  <a:pt x="21600" y="21571"/>
                </a:cubicBezTo>
                <a:cubicBezTo>
                  <a:pt x="21600" y="21888"/>
                  <a:pt x="21592" y="22206"/>
                  <a:pt x="21578" y="22523"/>
                </a:cubicBezTo>
                <a:lnTo>
                  <a:pt x="0" y="21571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21" name="Arc 27"/>
          <p:cNvSpPr>
            <a:spLocks/>
          </p:cNvSpPr>
          <p:nvPr/>
        </p:nvSpPr>
        <p:spPr bwMode="auto">
          <a:xfrm rot="11736348" flipV="1">
            <a:off x="3289300" y="1774825"/>
            <a:ext cx="490538" cy="288925"/>
          </a:xfrm>
          <a:custGeom>
            <a:avLst/>
            <a:gdLst>
              <a:gd name="T0" fmla="*/ 876367 w 21058"/>
              <a:gd name="T1" fmla="*/ 0 h 21540"/>
              <a:gd name="T2" fmla="*/ 11426892 w 21058"/>
              <a:gd name="T3" fmla="*/ 3010413 h 21540"/>
              <a:gd name="T4" fmla="*/ 0 w 21058"/>
              <a:gd name="T5" fmla="*/ 3875472 h 21540"/>
              <a:gd name="T6" fmla="*/ 0 60000 65536"/>
              <a:gd name="T7" fmla="*/ 0 60000 65536"/>
              <a:gd name="T8" fmla="*/ 0 60000 65536"/>
              <a:gd name="T9" fmla="*/ 0 w 21058"/>
              <a:gd name="T10" fmla="*/ 0 h 21540"/>
              <a:gd name="T11" fmla="*/ 21058 w 21058"/>
              <a:gd name="T12" fmla="*/ 21540 h 215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058" h="21540" fill="none" extrusionOk="0">
                <a:moveTo>
                  <a:pt x="1614" y="0"/>
                </a:moveTo>
                <a:cubicBezTo>
                  <a:pt x="11064" y="708"/>
                  <a:pt x="18948" y="7493"/>
                  <a:pt x="21058" y="16731"/>
                </a:cubicBezTo>
              </a:path>
              <a:path w="21058" h="21540" stroke="0" extrusionOk="0">
                <a:moveTo>
                  <a:pt x="1614" y="0"/>
                </a:moveTo>
                <a:cubicBezTo>
                  <a:pt x="11064" y="708"/>
                  <a:pt x="18948" y="7493"/>
                  <a:pt x="21058" y="16731"/>
                </a:cubicBezTo>
                <a:lnTo>
                  <a:pt x="0" y="2154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22" name="Rectangle 31"/>
          <p:cNvSpPr>
            <a:spLocks noChangeArrowheads="1"/>
          </p:cNvSpPr>
          <p:nvPr/>
        </p:nvSpPr>
        <p:spPr bwMode="auto">
          <a:xfrm>
            <a:off x="3708400" y="3429000"/>
            <a:ext cx="500063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О</a:t>
            </a:r>
          </a:p>
        </p:txBody>
      </p:sp>
      <p:sp>
        <p:nvSpPr>
          <p:cNvPr id="21523" name="Rectangle 33"/>
          <p:cNvSpPr>
            <a:spLocks noChangeArrowheads="1"/>
          </p:cNvSpPr>
          <p:nvPr/>
        </p:nvSpPr>
        <p:spPr bwMode="auto">
          <a:xfrm>
            <a:off x="1619250" y="1557338"/>
            <a:ext cx="455613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А</a:t>
            </a:r>
          </a:p>
        </p:txBody>
      </p:sp>
      <p:sp>
        <p:nvSpPr>
          <p:cNvPr id="21524" name="Rectangle 34"/>
          <p:cNvSpPr>
            <a:spLocks noChangeArrowheads="1"/>
          </p:cNvSpPr>
          <p:nvPr/>
        </p:nvSpPr>
        <p:spPr bwMode="auto">
          <a:xfrm>
            <a:off x="7235825" y="3502025"/>
            <a:ext cx="455613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В</a:t>
            </a:r>
          </a:p>
        </p:txBody>
      </p:sp>
      <p:sp>
        <p:nvSpPr>
          <p:cNvPr id="21525" name="Rectangle 35"/>
          <p:cNvSpPr>
            <a:spLocks noChangeArrowheads="1"/>
          </p:cNvSpPr>
          <p:nvPr/>
        </p:nvSpPr>
        <p:spPr bwMode="auto">
          <a:xfrm>
            <a:off x="3708400" y="549275"/>
            <a:ext cx="477838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С</a:t>
            </a:r>
          </a:p>
        </p:txBody>
      </p:sp>
      <p:sp>
        <p:nvSpPr>
          <p:cNvPr id="21526" name="Rectangle 36"/>
          <p:cNvSpPr>
            <a:spLocks noChangeArrowheads="1"/>
          </p:cNvSpPr>
          <p:nvPr/>
        </p:nvSpPr>
        <p:spPr bwMode="auto">
          <a:xfrm>
            <a:off x="6877050" y="2060575"/>
            <a:ext cx="477838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Arial" pitchFamily="34" charset="0"/>
              </a:rPr>
              <a:t>D</a:t>
            </a:r>
            <a:endParaRPr lang="ru-RU" sz="3200">
              <a:latin typeface="Arial" pitchFamily="34" charset="0"/>
            </a:endParaRPr>
          </a:p>
        </p:txBody>
      </p:sp>
      <p:sp>
        <p:nvSpPr>
          <p:cNvPr id="21527" name="Text Box 38"/>
          <p:cNvSpPr txBox="1">
            <a:spLocks noChangeArrowheads="1"/>
          </p:cNvSpPr>
          <p:nvPr/>
        </p:nvSpPr>
        <p:spPr bwMode="auto">
          <a:xfrm>
            <a:off x="4427538" y="5949950"/>
            <a:ext cx="1509712" cy="584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000000"/>
                </a:solidFill>
                <a:latin typeface="Univers"/>
              </a:rPr>
              <a:t>Գտնել </a:t>
            </a:r>
          </a:p>
        </p:txBody>
      </p:sp>
      <p:sp>
        <p:nvSpPr>
          <p:cNvPr id="21528" name="Line 39"/>
          <p:cNvSpPr>
            <a:spLocks noChangeShapeType="1"/>
          </p:cNvSpPr>
          <p:nvPr/>
        </p:nvSpPr>
        <p:spPr bwMode="auto">
          <a:xfrm>
            <a:off x="4427538" y="5734050"/>
            <a:ext cx="4537075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21506" name="Object 40"/>
          <p:cNvGraphicFramePr>
            <a:graphicFrameLocks noChangeAspect="1"/>
          </p:cNvGraphicFramePr>
          <p:nvPr/>
        </p:nvGraphicFramePr>
        <p:xfrm>
          <a:off x="6388100" y="6021388"/>
          <a:ext cx="1185863" cy="447675"/>
        </p:xfrm>
        <a:graphic>
          <a:graphicData uri="http://schemas.openxmlformats.org/presentationml/2006/ole">
            <p:oleObj spid="_x0000_s21506" name="Формула" r:id="rId4" imgW="469800" imgH="177480" progId="Equation.3">
              <p:embed/>
            </p:oleObj>
          </a:graphicData>
        </a:graphic>
      </p:graphicFrame>
      <p:sp>
        <p:nvSpPr>
          <p:cNvPr id="21529" name="Rectangle 41"/>
          <p:cNvSpPr>
            <a:spLocks noChangeArrowheads="1"/>
          </p:cNvSpPr>
          <p:nvPr/>
        </p:nvSpPr>
        <p:spPr bwMode="auto">
          <a:xfrm>
            <a:off x="2268538" y="620713"/>
            <a:ext cx="420687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К</a:t>
            </a:r>
          </a:p>
        </p:txBody>
      </p:sp>
      <p:sp>
        <p:nvSpPr>
          <p:cNvPr id="21530" name="Rectangle 42"/>
          <p:cNvSpPr>
            <a:spLocks noChangeArrowheads="1"/>
          </p:cNvSpPr>
          <p:nvPr/>
        </p:nvSpPr>
        <p:spPr bwMode="auto">
          <a:xfrm>
            <a:off x="7524750" y="2565400"/>
            <a:ext cx="455613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Р</a:t>
            </a:r>
          </a:p>
        </p:txBody>
      </p:sp>
      <p:graphicFrame>
        <p:nvGraphicFramePr>
          <p:cNvPr id="21507" name="Object 45"/>
          <p:cNvGraphicFramePr>
            <a:graphicFrameLocks noChangeAspect="1"/>
          </p:cNvGraphicFramePr>
          <p:nvPr/>
        </p:nvGraphicFramePr>
        <p:xfrm>
          <a:off x="4475163" y="5084763"/>
          <a:ext cx="4389437" cy="576262"/>
        </p:xfrm>
        <a:graphic>
          <a:graphicData uri="http://schemas.openxmlformats.org/presentationml/2006/ole">
            <p:oleObj spid="_x0000_s21507" name="Формула" r:id="rId5" imgW="1739880" imgH="228600" progId="Equation.3">
              <p:embed/>
            </p:oleObj>
          </a:graphicData>
        </a:graphic>
      </p:graphicFrame>
      <p:sp>
        <p:nvSpPr>
          <p:cNvPr id="21531" name="Text Box 46"/>
          <p:cNvSpPr txBox="1">
            <a:spLocks noChangeArrowheads="1"/>
          </p:cNvSpPr>
          <p:nvPr/>
        </p:nvSpPr>
        <p:spPr bwMode="auto">
          <a:xfrm>
            <a:off x="7164388" y="217488"/>
            <a:ext cx="1539875" cy="46196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y-AM" sz="2400" b="1">
                <a:solidFill>
                  <a:srgbClr val="000000"/>
                </a:solidFill>
                <a:latin typeface="Univers"/>
              </a:rPr>
              <a:t>Խնդիր</a:t>
            </a:r>
            <a:r>
              <a:rPr lang="ru-RU" sz="2400" b="1">
                <a:solidFill>
                  <a:srgbClr val="000000"/>
                </a:solidFill>
                <a:latin typeface="Univers"/>
              </a:rPr>
              <a:t> 21</a:t>
            </a:r>
          </a:p>
        </p:txBody>
      </p:sp>
      <p:sp>
        <p:nvSpPr>
          <p:cNvPr id="21532" name="AutoShape 47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50825" y="5949950"/>
            <a:ext cx="649288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WordArt 2"/>
          <p:cNvSpPr>
            <a:spLocks noChangeArrowheads="1" noChangeShapeType="1" noTextEdit="1"/>
          </p:cNvSpPr>
          <p:nvPr/>
        </p:nvSpPr>
        <p:spPr bwMode="auto">
          <a:xfrm>
            <a:off x="1428750" y="285750"/>
            <a:ext cx="5111750" cy="7921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hy-AM" sz="3600" b="1" kern="10"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rgbClr val="54007E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Verdana"/>
                <a:ea typeface="Verdana"/>
                <a:cs typeface="Verdana"/>
              </a:rPr>
              <a:t>Գրականություն</a:t>
            </a:r>
            <a:endParaRPr lang="ru-RU" sz="3600" b="1" kern="10">
              <a:ln w="9525">
                <a:solidFill>
                  <a:schemeClr val="hlink"/>
                </a:solidFill>
                <a:round/>
                <a:headEnd/>
                <a:tailEnd/>
              </a:ln>
              <a:solidFill>
                <a:srgbClr val="54007E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Verdana"/>
              <a:ea typeface="Verdana"/>
              <a:cs typeface="Verdana"/>
            </a:endParaRP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1166813" y="2363788"/>
            <a:ext cx="184150" cy="36671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971550" y="1268413"/>
            <a:ext cx="6527800" cy="915987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ru-RU" b="1">
                <a:solidFill>
                  <a:srgbClr val="72009A"/>
                </a:solidFill>
              </a:rPr>
              <a:t>1.Ершова А.П., Голобородько В.В, Ершова А.С</a:t>
            </a:r>
            <a:r>
              <a:rPr lang="ru-RU">
                <a:solidFill>
                  <a:srgbClr val="72009A"/>
                </a:solidFill>
              </a:rPr>
              <a:t> </a:t>
            </a:r>
          </a:p>
          <a:p>
            <a:pPr marL="342900" indent="-342900"/>
            <a:r>
              <a:rPr lang="ru-RU">
                <a:solidFill>
                  <a:srgbClr val="72009A"/>
                </a:solidFill>
              </a:rPr>
              <a:t>Самостоятельные и контрольные работы по алгебре </a:t>
            </a:r>
          </a:p>
          <a:p>
            <a:pPr marL="342900" indent="-342900"/>
            <a:r>
              <a:rPr lang="ru-RU">
                <a:solidFill>
                  <a:srgbClr val="72009A"/>
                </a:solidFill>
              </a:rPr>
              <a:t>и геометриидля 7 класса.-М`Илекса, 2004.-176с.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1006475" y="2205038"/>
            <a:ext cx="6518275" cy="915987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ru-RU" b="1">
                <a:solidFill>
                  <a:srgbClr val="72009A"/>
                </a:solidFill>
              </a:rPr>
              <a:t>2.Саврасова С.М.,Ястребинецкий Г.А.</a:t>
            </a:r>
          </a:p>
          <a:p>
            <a:pPr marL="342900" indent="-342900"/>
            <a:r>
              <a:rPr lang="ru-RU">
                <a:solidFill>
                  <a:srgbClr val="72009A"/>
                </a:solidFill>
              </a:rPr>
              <a:t>Упражнения по планиметрии на готовых чертежах.-</a:t>
            </a:r>
          </a:p>
          <a:p>
            <a:pPr marL="342900" indent="-342900"/>
            <a:r>
              <a:rPr lang="ru-RU">
                <a:solidFill>
                  <a:srgbClr val="72009A"/>
                </a:solidFill>
              </a:rPr>
              <a:t> М.` просвещение, 1987.-112 с.` ил.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971550" y="3141663"/>
            <a:ext cx="8013700" cy="92392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ru-RU" b="1">
                <a:solidFill>
                  <a:srgbClr val="72009A"/>
                </a:solidFill>
              </a:rPr>
              <a:t>3. Зив Б.Г. и др.</a:t>
            </a:r>
          </a:p>
          <a:p>
            <a:pPr marL="342900" indent="-342900"/>
            <a:r>
              <a:rPr lang="ru-RU">
                <a:solidFill>
                  <a:srgbClr val="72009A"/>
                </a:solidFill>
              </a:rPr>
              <a:t>Задачи по геометрии` Пособие для учащихся 7-11 кл.</a:t>
            </a:r>
          </a:p>
          <a:p>
            <a:pPr marL="342900" indent="-342900"/>
            <a:r>
              <a:rPr lang="ru-RU">
                <a:solidFill>
                  <a:srgbClr val="72009A"/>
                </a:solidFill>
              </a:rPr>
              <a:t>общеобразоват.учреждений.-М.`Просвещение, 2000.-271 с.` ил.</a:t>
            </a: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971550" y="4221163"/>
            <a:ext cx="6408738" cy="64611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ru-RU" b="1">
                <a:solidFill>
                  <a:srgbClr val="72009A"/>
                </a:solidFill>
              </a:rPr>
              <a:t>4. Рабинович Е.М. </a:t>
            </a:r>
          </a:p>
          <a:p>
            <a:pPr marL="342900" indent="-342900"/>
            <a:r>
              <a:rPr lang="ru-RU">
                <a:solidFill>
                  <a:srgbClr val="72009A"/>
                </a:solidFill>
              </a:rPr>
              <a:t>Сборник задач на готовых чертежах.-К.`1996.-56с.</a:t>
            </a:r>
          </a:p>
        </p:txBody>
      </p:sp>
      <p:sp>
        <p:nvSpPr>
          <p:cNvPr id="25608" name="Text Box 9"/>
          <p:cNvSpPr txBox="1">
            <a:spLocks noChangeArrowheads="1"/>
          </p:cNvSpPr>
          <p:nvPr/>
        </p:nvSpPr>
        <p:spPr bwMode="auto">
          <a:xfrm>
            <a:off x="971550" y="4941888"/>
            <a:ext cx="6986588" cy="92392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ru-RU" b="1">
                <a:solidFill>
                  <a:srgbClr val="72009A"/>
                </a:solidFill>
              </a:rPr>
              <a:t>5. Гаврилова Н.Ф. </a:t>
            </a:r>
          </a:p>
          <a:p>
            <a:pPr marL="342900" indent="-342900"/>
            <a:r>
              <a:rPr lang="ru-RU">
                <a:solidFill>
                  <a:srgbClr val="72009A"/>
                </a:solidFill>
              </a:rPr>
              <a:t>Поурочные разработки по геометрии` 7 класс.-2-е изд.,</a:t>
            </a:r>
          </a:p>
          <a:p>
            <a:pPr marL="342900" indent="-342900"/>
            <a:r>
              <a:rPr lang="ru-RU">
                <a:solidFill>
                  <a:srgbClr val="72009A"/>
                </a:solidFill>
              </a:rPr>
              <a:t>перераб. и доп.-М.` ВАКО,2009.-304 с.</a:t>
            </a:r>
          </a:p>
        </p:txBody>
      </p:sp>
      <p:sp>
        <p:nvSpPr>
          <p:cNvPr id="25609" name="AutoShape 1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72450" y="5949950"/>
            <a:ext cx="649288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Freeform 4"/>
          <p:cNvSpPr>
            <a:spLocks/>
          </p:cNvSpPr>
          <p:nvPr/>
        </p:nvSpPr>
        <p:spPr bwMode="auto">
          <a:xfrm>
            <a:off x="2533650" y="1770063"/>
            <a:ext cx="3413125" cy="2382837"/>
          </a:xfrm>
          <a:custGeom>
            <a:avLst/>
            <a:gdLst>
              <a:gd name="T0" fmla="*/ 3413125 w 2150"/>
              <a:gd name="T1" fmla="*/ 1123950 h 1501"/>
              <a:gd name="T2" fmla="*/ 1682750 w 2150"/>
              <a:gd name="T3" fmla="*/ 0 h 1501"/>
              <a:gd name="T4" fmla="*/ 0 w 2150"/>
              <a:gd name="T5" fmla="*/ 2382837 h 1501"/>
              <a:gd name="T6" fmla="*/ 3413125 w 2150"/>
              <a:gd name="T7" fmla="*/ 1123950 h 1501"/>
              <a:gd name="T8" fmla="*/ 0 60000 65536"/>
              <a:gd name="T9" fmla="*/ 0 60000 65536"/>
              <a:gd name="T10" fmla="*/ 0 60000 65536"/>
              <a:gd name="T11" fmla="*/ 0 60000 65536"/>
              <a:gd name="T12" fmla="*/ 0 w 2150"/>
              <a:gd name="T13" fmla="*/ 0 h 1501"/>
              <a:gd name="T14" fmla="*/ 2150 w 2150"/>
              <a:gd name="T15" fmla="*/ 1501 h 150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50" h="1501">
                <a:moveTo>
                  <a:pt x="2150" y="708"/>
                </a:moveTo>
                <a:lnTo>
                  <a:pt x="1060" y="0"/>
                </a:lnTo>
                <a:lnTo>
                  <a:pt x="0" y="1501"/>
                </a:lnTo>
                <a:lnTo>
                  <a:pt x="2150" y="708"/>
                </a:lnTo>
                <a:close/>
              </a:path>
            </a:pathLst>
          </a:custGeom>
          <a:gradFill rotWithShape="1">
            <a:gsLst>
              <a:gs pos="0">
                <a:srgbClr val="FFFF66"/>
              </a:gs>
              <a:gs pos="100000">
                <a:schemeClr val="bg1"/>
              </a:gs>
            </a:gsLst>
            <a:lin ang="18900000" scaled="1"/>
          </a:gradFill>
          <a:ln w="9525">
            <a:noFill/>
            <a:round/>
            <a:headEnd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030" name="Line 5"/>
          <p:cNvSpPr>
            <a:spLocks noChangeShapeType="1"/>
          </p:cNvSpPr>
          <p:nvPr/>
        </p:nvSpPr>
        <p:spPr bwMode="auto">
          <a:xfrm>
            <a:off x="2555875" y="4148138"/>
            <a:ext cx="468153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1" name="Line 6"/>
          <p:cNvSpPr>
            <a:spLocks noChangeShapeType="1"/>
          </p:cNvSpPr>
          <p:nvPr/>
        </p:nvSpPr>
        <p:spPr bwMode="auto">
          <a:xfrm flipV="1">
            <a:off x="2555875" y="908050"/>
            <a:ext cx="2233613" cy="3240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2" name="Line 7"/>
          <p:cNvSpPr>
            <a:spLocks noChangeShapeType="1"/>
          </p:cNvSpPr>
          <p:nvPr/>
        </p:nvSpPr>
        <p:spPr bwMode="auto">
          <a:xfrm flipV="1">
            <a:off x="2555875" y="2636838"/>
            <a:ext cx="4176713" cy="15113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3" name="Freeform 9"/>
          <p:cNvSpPr>
            <a:spLocks/>
          </p:cNvSpPr>
          <p:nvPr/>
        </p:nvSpPr>
        <p:spPr bwMode="auto">
          <a:xfrm>
            <a:off x="2609850" y="2636838"/>
            <a:ext cx="4437063" cy="1511300"/>
          </a:xfrm>
          <a:custGeom>
            <a:avLst/>
            <a:gdLst>
              <a:gd name="T0" fmla="*/ 4437063 w 2795"/>
              <a:gd name="T1" fmla="*/ 1489075 h 952"/>
              <a:gd name="T2" fmla="*/ 4143376 w 2795"/>
              <a:gd name="T3" fmla="*/ 0 h 952"/>
              <a:gd name="T4" fmla="*/ 0 w 2795"/>
              <a:gd name="T5" fmla="*/ 1511300 h 952"/>
              <a:gd name="T6" fmla="*/ 4437063 w 2795"/>
              <a:gd name="T7" fmla="*/ 1489075 h 952"/>
              <a:gd name="T8" fmla="*/ 0 60000 65536"/>
              <a:gd name="T9" fmla="*/ 0 60000 65536"/>
              <a:gd name="T10" fmla="*/ 0 60000 65536"/>
              <a:gd name="T11" fmla="*/ 0 60000 65536"/>
              <a:gd name="T12" fmla="*/ 0 w 2795"/>
              <a:gd name="T13" fmla="*/ 0 h 952"/>
              <a:gd name="T14" fmla="*/ 2795 w 2795"/>
              <a:gd name="T15" fmla="*/ 952 h 95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795" h="952">
                <a:moveTo>
                  <a:pt x="2795" y="938"/>
                </a:moveTo>
                <a:lnTo>
                  <a:pt x="2610" y="0"/>
                </a:lnTo>
                <a:lnTo>
                  <a:pt x="0" y="952"/>
                </a:lnTo>
                <a:lnTo>
                  <a:pt x="2795" y="938"/>
                </a:lnTo>
                <a:close/>
              </a:path>
            </a:pathLst>
          </a:custGeom>
          <a:gradFill rotWithShape="1">
            <a:gsLst>
              <a:gs pos="0">
                <a:srgbClr val="FF00FF">
                  <a:alpha val="42000"/>
                </a:srgbClr>
              </a:gs>
              <a:gs pos="100000">
                <a:schemeClr val="bg1">
                  <a:alpha val="34000"/>
                </a:schemeClr>
              </a:gs>
            </a:gsLst>
            <a:lin ang="18900000" scaled="1"/>
          </a:gradFill>
          <a:ln w="9525">
            <a:noFill/>
            <a:round/>
            <a:headEnd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034" name="Text Box 11"/>
          <p:cNvSpPr txBox="1">
            <a:spLocks noChangeArrowheads="1"/>
          </p:cNvSpPr>
          <p:nvPr/>
        </p:nvSpPr>
        <p:spPr bwMode="auto">
          <a:xfrm>
            <a:off x="4067175" y="692150"/>
            <a:ext cx="4556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А</a:t>
            </a:r>
          </a:p>
        </p:txBody>
      </p:sp>
      <p:sp>
        <p:nvSpPr>
          <p:cNvPr id="1035" name="Text Box 12"/>
          <p:cNvSpPr txBox="1">
            <a:spLocks noChangeArrowheads="1"/>
          </p:cNvSpPr>
          <p:nvPr/>
        </p:nvSpPr>
        <p:spPr bwMode="auto">
          <a:xfrm>
            <a:off x="2030413" y="3717925"/>
            <a:ext cx="5000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О</a:t>
            </a:r>
          </a:p>
        </p:txBody>
      </p:sp>
      <p:sp>
        <p:nvSpPr>
          <p:cNvPr id="1036" name="Text Box 13"/>
          <p:cNvSpPr txBox="1">
            <a:spLocks noChangeArrowheads="1"/>
          </p:cNvSpPr>
          <p:nvPr/>
        </p:nvSpPr>
        <p:spPr bwMode="auto">
          <a:xfrm>
            <a:off x="6372225" y="1916113"/>
            <a:ext cx="4556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В</a:t>
            </a:r>
          </a:p>
        </p:txBody>
      </p:sp>
      <p:sp>
        <p:nvSpPr>
          <p:cNvPr id="1037" name="Text Box 14"/>
          <p:cNvSpPr txBox="1">
            <a:spLocks noChangeArrowheads="1"/>
          </p:cNvSpPr>
          <p:nvPr/>
        </p:nvSpPr>
        <p:spPr bwMode="auto">
          <a:xfrm>
            <a:off x="6948488" y="3573463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С</a:t>
            </a:r>
          </a:p>
        </p:txBody>
      </p:sp>
      <p:sp>
        <p:nvSpPr>
          <p:cNvPr id="1038" name="Text Box 27"/>
          <p:cNvSpPr txBox="1">
            <a:spLocks noChangeArrowheads="1"/>
          </p:cNvSpPr>
          <p:nvPr/>
        </p:nvSpPr>
        <p:spPr bwMode="auto">
          <a:xfrm>
            <a:off x="5292725" y="6021388"/>
            <a:ext cx="1533525" cy="584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y-AM" sz="3200">
                <a:solidFill>
                  <a:srgbClr val="000000"/>
                </a:solidFill>
                <a:latin typeface="Univers"/>
              </a:rPr>
              <a:t>Գտնել</a:t>
            </a:r>
            <a:r>
              <a:rPr lang="ru-RU" sz="3200">
                <a:solidFill>
                  <a:srgbClr val="000000"/>
                </a:solidFill>
                <a:latin typeface="Univers"/>
              </a:rPr>
              <a:t>`</a:t>
            </a:r>
          </a:p>
        </p:txBody>
      </p:sp>
      <p:sp>
        <p:nvSpPr>
          <p:cNvPr id="1039" name="Line 28"/>
          <p:cNvSpPr>
            <a:spLocks noChangeShapeType="1"/>
          </p:cNvSpPr>
          <p:nvPr/>
        </p:nvSpPr>
        <p:spPr bwMode="auto">
          <a:xfrm>
            <a:off x="5364163" y="5876925"/>
            <a:ext cx="295275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1026" name="Object 29"/>
          <p:cNvGraphicFramePr>
            <a:graphicFrameLocks noChangeAspect="1"/>
          </p:cNvGraphicFramePr>
          <p:nvPr/>
        </p:nvGraphicFramePr>
        <p:xfrm>
          <a:off x="6910388" y="6021388"/>
          <a:ext cx="1228725" cy="463550"/>
        </p:xfrm>
        <a:graphic>
          <a:graphicData uri="http://schemas.openxmlformats.org/presentationml/2006/ole">
            <p:oleObj spid="_x0000_s1026" name="Формула" r:id="rId4" imgW="469800" imgH="177480" progId="Equation.3">
              <p:embed/>
            </p:oleObj>
          </a:graphicData>
        </a:graphic>
      </p:graphicFrame>
      <p:graphicFrame>
        <p:nvGraphicFramePr>
          <p:cNvPr id="1027" name="Object 31"/>
          <p:cNvGraphicFramePr>
            <a:graphicFrameLocks noChangeAspect="1"/>
          </p:cNvGraphicFramePr>
          <p:nvPr/>
        </p:nvGraphicFramePr>
        <p:xfrm>
          <a:off x="3635375" y="2781300"/>
          <a:ext cx="649288" cy="519113"/>
        </p:xfrm>
        <a:graphic>
          <a:graphicData uri="http://schemas.openxmlformats.org/presentationml/2006/ole">
            <p:oleObj spid="_x0000_s1027" name="Формула" r:id="rId5" imgW="253800" imgH="203040" progId="Equation.3">
              <p:embed/>
            </p:oleObj>
          </a:graphicData>
        </a:graphic>
      </p:graphicFrame>
      <p:graphicFrame>
        <p:nvGraphicFramePr>
          <p:cNvPr id="1028" name="Object 32"/>
          <p:cNvGraphicFramePr>
            <a:graphicFrameLocks noChangeAspect="1"/>
          </p:cNvGraphicFramePr>
          <p:nvPr/>
        </p:nvGraphicFramePr>
        <p:xfrm>
          <a:off x="4140200" y="3500438"/>
          <a:ext cx="647700" cy="485775"/>
        </p:xfrm>
        <a:graphic>
          <a:graphicData uri="http://schemas.openxmlformats.org/presentationml/2006/ole">
            <p:oleObj spid="_x0000_s1028" name="Формула" r:id="rId6" imgW="253800" imgH="190440" progId="Equation.3">
              <p:embed/>
            </p:oleObj>
          </a:graphicData>
        </a:graphic>
      </p:graphicFrame>
      <p:sp>
        <p:nvSpPr>
          <p:cNvPr id="1040" name="AutoShape 33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95288" y="6021388"/>
            <a:ext cx="649287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41" name="Text Box 34"/>
          <p:cNvSpPr txBox="1">
            <a:spLocks noChangeArrowheads="1"/>
          </p:cNvSpPr>
          <p:nvPr/>
        </p:nvSpPr>
        <p:spPr bwMode="auto">
          <a:xfrm>
            <a:off x="7164388" y="217488"/>
            <a:ext cx="1368425" cy="46196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y-AM" sz="2400" b="1">
                <a:solidFill>
                  <a:srgbClr val="000000"/>
                </a:solidFill>
                <a:latin typeface="Univers"/>
              </a:rPr>
              <a:t>Խնդիր</a:t>
            </a:r>
            <a:r>
              <a:rPr lang="ru-RU" sz="2400" b="1">
                <a:solidFill>
                  <a:srgbClr val="000000"/>
                </a:solidFill>
                <a:latin typeface="Univers"/>
              </a:rPr>
              <a:t>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Freeform 10"/>
          <p:cNvSpPr>
            <a:spLocks/>
          </p:cNvSpPr>
          <p:nvPr/>
        </p:nvSpPr>
        <p:spPr bwMode="auto">
          <a:xfrm>
            <a:off x="3222625" y="1339850"/>
            <a:ext cx="3506788" cy="2930525"/>
          </a:xfrm>
          <a:custGeom>
            <a:avLst/>
            <a:gdLst>
              <a:gd name="T0" fmla="*/ 3506788 w 2209"/>
              <a:gd name="T1" fmla="*/ 1476375 h 1846"/>
              <a:gd name="T2" fmla="*/ 928688 w 2209"/>
              <a:gd name="T3" fmla="*/ 0 h 1846"/>
              <a:gd name="T4" fmla="*/ 0 w 2209"/>
              <a:gd name="T5" fmla="*/ 2930525 h 1846"/>
              <a:gd name="T6" fmla="*/ 3506788 w 2209"/>
              <a:gd name="T7" fmla="*/ 1476375 h 1846"/>
              <a:gd name="T8" fmla="*/ 0 60000 65536"/>
              <a:gd name="T9" fmla="*/ 0 60000 65536"/>
              <a:gd name="T10" fmla="*/ 0 60000 65536"/>
              <a:gd name="T11" fmla="*/ 0 60000 65536"/>
              <a:gd name="T12" fmla="*/ 0 w 2209"/>
              <a:gd name="T13" fmla="*/ 0 h 1846"/>
              <a:gd name="T14" fmla="*/ 2209 w 2209"/>
              <a:gd name="T15" fmla="*/ 1846 h 184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209" h="1846">
                <a:moveTo>
                  <a:pt x="2209" y="930"/>
                </a:moveTo>
                <a:lnTo>
                  <a:pt x="585" y="0"/>
                </a:lnTo>
                <a:lnTo>
                  <a:pt x="0" y="1846"/>
                </a:lnTo>
                <a:lnTo>
                  <a:pt x="2209" y="930"/>
                </a:lnTo>
                <a:close/>
              </a:path>
            </a:pathLst>
          </a:custGeom>
          <a:gradFill rotWithShape="1">
            <a:gsLst>
              <a:gs pos="0">
                <a:srgbClr val="FF75FF">
                  <a:alpha val="62999"/>
                </a:srgbClr>
              </a:gs>
              <a:gs pos="100000">
                <a:schemeClr val="bg1">
                  <a:alpha val="62000"/>
                </a:schemeClr>
              </a:gs>
            </a:gsLst>
            <a:lin ang="18900000" scaled="1"/>
          </a:gradFill>
          <a:ln w="9525">
            <a:noFill/>
            <a:round/>
            <a:headEnd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055" name="Freeform 9"/>
          <p:cNvSpPr>
            <a:spLocks/>
          </p:cNvSpPr>
          <p:nvPr/>
        </p:nvSpPr>
        <p:spPr bwMode="auto">
          <a:xfrm>
            <a:off x="3276600" y="2997200"/>
            <a:ext cx="3681413" cy="1282700"/>
          </a:xfrm>
          <a:custGeom>
            <a:avLst/>
            <a:gdLst>
              <a:gd name="T0" fmla="*/ 3681413 w 2319"/>
              <a:gd name="T1" fmla="*/ 1150938 h 808"/>
              <a:gd name="T2" fmla="*/ 3063875 w 2319"/>
              <a:gd name="T3" fmla="*/ 0 h 808"/>
              <a:gd name="T4" fmla="*/ 0 w 2319"/>
              <a:gd name="T5" fmla="*/ 1282700 h 808"/>
              <a:gd name="T6" fmla="*/ 3681413 w 2319"/>
              <a:gd name="T7" fmla="*/ 1150938 h 808"/>
              <a:gd name="T8" fmla="*/ 0 60000 65536"/>
              <a:gd name="T9" fmla="*/ 0 60000 65536"/>
              <a:gd name="T10" fmla="*/ 0 60000 65536"/>
              <a:gd name="T11" fmla="*/ 0 60000 65536"/>
              <a:gd name="T12" fmla="*/ 0 w 2319"/>
              <a:gd name="T13" fmla="*/ 0 h 808"/>
              <a:gd name="T14" fmla="*/ 2319 w 2319"/>
              <a:gd name="T15" fmla="*/ 808 h 80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19" h="808">
                <a:moveTo>
                  <a:pt x="2319" y="725"/>
                </a:moveTo>
                <a:lnTo>
                  <a:pt x="1930" y="0"/>
                </a:lnTo>
                <a:lnTo>
                  <a:pt x="0" y="808"/>
                </a:lnTo>
                <a:lnTo>
                  <a:pt x="2319" y="725"/>
                </a:lnTo>
                <a:close/>
              </a:path>
            </a:pathLst>
          </a:custGeom>
          <a:gradFill rotWithShape="1">
            <a:gsLst>
              <a:gs pos="0">
                <a:srgbClr val="3399FF">
                  <a:alpha val="64998"/>
                </a:srgbClr>
              </a:gs>
              <a:gs pos="100000">
                <a:schemeClr val="bg1">
                  <a:alpha val="78000"/>
                </a:schemeClr>
              </a:gs>
            </a:gsLst>
            <a:lin ang="18900000" scaled="1"/>
          </a:gradFill>
          <a:ln w="9525">
            <a:noFill/>
            <a:round/>
            <a:headEnd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056" name="Freeform 11"/>
          <p:cNvSpPr>
            <a:spLocks/>
          </p:cNvSpPr>
          <p:nvPr/>
        </p:nvSpPr>
        <p:spPr bwMode="auto">
          <a:xfrm>
            <a:off x="2411413" y="763588"/>
            <a:ext cx="1884362" cy="3463925"/>
          </a:xfrm>
          <a:custGeom>
            <a:avLst/>
            <a:gdLst>
              <a:gd name="T0" fmla="*/ 1884362 w 1187"/>
              <a:gd name="T1" fmla="*/ 0 h 2182"/>
              <a:gd name="T2" fmla="*/ 0 w 1187"/>
              <a:gd name="T3" fmla="*/ 620712 h 2182"/>
              <a:gd name="T4" fmla="*/ 773112 w 1187"/>
              <a:gd name="T5" fmla="*/ 3463925 h 2182"/>
              <a:gd name="T6" fmla="*/ 1884362 w 1187"/>
              <a:gd name="T7" fmla="*/ 0 h 2182"/>
              <a:gd name="T8" fmla="*/ 0 60000 65536"/>
              <a:gd name="T9" fmla="*/ 0 60000 65536"/>
              <a:gd name="T10" fmla="*/ 0 60000 65536"/>
              <a:gd name="T11" fmla="*/ 0 60000 65536"/>
              <a:gd name="T12" fmla="*/ 0 w 1187"/>
              <a:gd name="T13" fmla="*/ 0 h 2182"/>
              <a:gd name="T14" fmla="*/ 1187 w 1187"/>
              <a:gd name="T15" fmla="*/ 2182 h 218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87" h="2182">
                <a:moveTo>
                  <a:pt x="1187" y="0"/>
                </a:moveTo>
                <a:lnTo>
                  <a:pt x="0" y="391"/>
                </a:lnTo>
                <a:lnTo>
                  <a:pt x="487" y="2182"/>
                </a:lnTo>
                <a:lnTo>
                  <a:pt x="1187" y="0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alpha val="53998"/>
                </a:schemeClr>
              </a:gs>
              <a:gs pos="100000">
                <a:srgbClr val="FFFF00">
                  <a:alpha val="53000"/>
                </a:srgbClr>
              </a:gs>
            </a:gsLst>
            <a:lin ang="5400000" scaled="1"/>
          </a:gradFill>
          <a:ln w="9525">
            <a:noFill/>
            <a:round/>
            <a:headEnd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057" name="Line 5"/>
          <p:cNvSpPr>
            <a:spLocks noChangeShapeType="1"/>
          </p:cNvSpPr>
          <p:nvPr/>
        </p:nvSpPr>
        <p:spPr bwMode="auto">
          <a:xfrm flipV="1">
            <a:off x="3203575" y="4149725"/>
            <a:ext cx="4032250" cy="1444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58" name="Line 7"/>
          <p:cNvSpPr>
            <a:spLocks noChangeShapeType="1"/>
          </p:cNvSpPr>
          <p:nvPr/>
        </p:nvSpPr>
        <p:spPr bwMode="auto">
          <a:xfrm flipV="1">
            <a:off x="3203575" y="2852738"/>
            <a:ext cx="3527425" cy="14398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59" name="Line 4"/>
          <p:cNvSpPr>
            <a:spLocks noChangeShapeType="1"/>
          </p:cNvSpPr>
          <p:nvPr/>
        </p:nvSpPr>
        <p:spPr bwMode="auto">
          <a:xfrm>
            <a:off x="2266950" y="1052513"/>
            <a:ext cx="936625" cy="32400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60" name="Line 8"/>
          <p:cNvSpPr>
            <a:spLocks noChangeShapeType="1"/>
          </p:cNvSpPr>
          <p:nvPr/>
        </p:nvSpPr>
        <p:spPr bwMode="auto">
          <a:xfrm flipV="1">
            <a:off x="3203575" y="1052513"/>
            <a:ext cx="1008063" cy="32400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61" name="Text Box 31"/>
          <p:cNvSpPr txBox="1">
            <a:spLocks noChangeArrowheads="1"/>
          </p:cNvSpPr>
          <p:nvPr/>
        </p:nvSpPr>
        <p:spPr bwMode="auto">
          <a:xfrm>
            <a:off x="2555875" y="3932238"/>
            <a:ext cx="500063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О</a:t>
            </a:r>
          </a:p>
        </p:txBody>
      </p:sp>
      <p:sp>
        <p:nvSpPr>
          <p:cNvPr id="2062" name="Text Box 32"/>
          <p:cNvSpPr txBox="1">
            <a:spLocks noChangeArrowheads="1"/>
          </p:cNvSpPr>
          <p:nvPr/>
        </p:nvSpPr>
        <p:spPr bwMode="auto">
          <a:xfrm>
            <a:off x="1763713" y="620713"/>
            <a:ext cx="455612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А</a:t>
            </a:r>
          </a:p>
        </p:txBody>
      </p:sp>
      <p:sp>
        <p:nvSpPr>
          <p:cNvPr id="2063" name="Text Box 33"/>
          <p:cNvSpPr txBox="1">
            <a:spLocks noChangeArrowheads="1"/>
          </p:cNvSpPr>
          <p:nvPr/>
        </p:nvSpPr>
        <p:spPr bwMode="auto">
          <a:xfrm>
            <a:off x="3635375" y="692150"/>
            <a:ext cx="477838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Arial" pitchFamily="34" charset="0"/>
              </a:rPr>
              <a:t>D</a:t>
            </a:r>
            <a:endParaRPr lang="ru-RU" sz="3200">
              <a:latin typeface="Arial" pitchFamily="34" charset="0"/>
            </a:endParaRPr>
          </a:p>
        </p:txBody>
      </p:sp>
      <p:sp>
        <p:nvSpPr>
          <p:cNvPr id="2064" name="Text Box 34"/>
          <p:cNvSpPr txBox="1">
            <a:spLocks noChangeArrowheads="1"/>
          </p:cNvSpPr>
          <p:nvPr/>
        </p:nvSpPr>
        <p:spPr bwMode="auto">
          <a:xfrm>
            <a:off x="6372225" y="2205038"/>
            <a:ext cx="477838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С</a:t>
            </a:r>
          </a:p>
        </p:txBody>
      </p:sp>
      <p:sp>
        <p:nvSpPr>
          <p:cNvPr id="2065" name="Text Box 35"/>
          <p:cNvSpPr txBox="1">
            <a:spLocks noChangeArrowheads="1"/>
          </p:cNvSpPr>
          <p:nvPr/>
        </p:nvSpPr>
        <p:spPr bwMode="auto">
          <a:xfrm>
            <a:off x="6948488" y="3573463"/>
            <a:ext cx="455612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В</a:t>
            </a:r>
          </a:p>
        </p:txBody>
      </p:sp>
      <p:graphicFrame>
        <p:nvGraphicFramePr>
          <p:cNvPr id="2050" name="Object 37"/>
          <p:cNvGraphicFramePr>
            <a:graphicFrameLocks noChangeAspect="1"/>
          </p:cNvGraphicFramePr>
          <p:nvPr/>
        </p:nvGraphicFramePr>
        <p:xfrm>
          <a:off x="5740400" y="5013325"/>
          <a:ext cx="2276475" cy="527050"/>
        </p:xfrm>
        <a:graphic>
          <a:graphicData uri="http://schemas.openxmlformats.org/presentationml/2006/ole">
            <p:oleObj spid="_x0000_s2050" name="Формула" r:id="rId4" imgW="876240" imgH="203040" progId="Equation.3">
              <p:embed/>
            </p:oleObj>
          </a:graphicData>
        </a:graphic>
      </p:graphicFrame>
      <p:sp>
        <p:nvSpPr>
          <p:cNvPr id="2066" name="Text Box 41"/>
          <p:cNvSpPr txBox="1">
            <a:spLocks noChangeArrowheads="1"/>
          </p:cNvSpPr>
          <p:nvPr/>
        </p:nvSpPr>
        <p:spPr bwMode="auto">
          <a:xfrm>
            <a:off x="5651500" y="5949950"/>
            <a:ext cx="1533525" cy="584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y-AM" sz="3200">
                <a:solidFill>
                  <a:srgbClr val="000000"/>
                </a:solidFill>
                <a:latin typeface="Univers"/>
              </a:rPr>
              <a:t>Գտնել</a:t>
            </a:r>
            <a:r>
              <a:rPr lang="ru-RU" sz="3200">
                <a:solidFill>
                  <a:srgbClr val="000000"/>
                </a:solidFill>
                <a:latin typeface="Univers"/>
              </a:rPr>
              <a:t>`</a:t>
            </a:r>
          </a:p>
        </p:txBody>
      </p:sp>
      <p:sp>
        <p:nvSpPr>
          <p:cNvPr id="2067" name="Line 42"/>
          <p:cNvSpPr>
            <a:spLocks noChangeShapeType="1"/>
          </p:cNvSpPr>
          <p:nvPr/>
        </p:nvSpPr>
        <p:spPr bwMode="auto">
          <a:xfrm>
            <a:off x="5651500" y="5805488"/>
            <a:ext cx="3313113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2051" name="Object 45"/>
          <p:cNvGraphicFramePr>
            <a:graphicFrameLocks noChangeAspect="1"/>
          </p:cNvGraphicFramePr>
          <p:nvPr/>
        </p:nvGraphicFramePr>
        <p:xfrm>
          <a:off x="2843213" y="2565400"/>
          <a:ext cx="661987" cy="530225"/>
        </p:xfrm>
        <a:graphic>
          <a:graphicData uri="http://schemas.openxmlformats.org/presentationml/2006/ole">
            <p:oleObj spid="_x0000_s2051" name="Формула" r:id="rId5" imgW="253800" imgH="203040" progId="Equation.3">
              <p:embed/>
            </p:oleObj>
          </a:graphicData>
        </a:graphic>
      </p:graphicFrame>
      <p:graphicFrame>
        <p:nvGraphicFramePr>
          <p:cNvPr id="2052" name="Object 46"/>
          <p:cNvGraphicFramePr>
            <a:graphicFrameLocks noChangeAspect="1"/>
          </p:cNvGraphicFramePr>
          <p:nvPr/>
        </p:nvGraphicFramePr>
        <p:xfrm>
          <a:off x="4716463" y="3573463"/>
          <a:ext cx="720725" cy="576262"/>
        </p:xfrm>
        <a:graphic>
          <a:graphicData uri="http://schemas.openxmlformats.org/presentationml/2006/ole">
            <p:oleObj spid="_x0000_s2052" name="Формула" r:id="rId6" imgW="253800" imgH="203040" progId="Equation.3">
              <p:embed/>
            </p:oleObj>
          </a:graphicData>
        </a:graphic>
      </p:graphicFrame>
      <p:sp>
        <p:nvSpPr>
          <p:cNvPr id="2068" name="Text Box 48"/>
          <p:cNvSpPr txBox="1">
            <a:spLocks noChangeArrowheads="1"/>
          </p:cNvSpPr>
          <p:nvPr/>
        </p:nvSpPr>
        <p:spPr bwMode="auto">
          <a:xfrm>
            <a:off x="7164388" y="217488"/>
            <a:ext cx="1368425" cy="46196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y-AM" sz="2400" b="1">
                <a:solidFill>
                  <a:srgbClr val="000000"/>
                </a:solidFill>
                <a:latin typeface="Univers"/>
              </a:rPr>
              <a:t>Խնդիր</a:t>
            </a:r>
            <a:r>
              <a:rPr lang="ru-RU" sz="2400" b="1">
                <a:solidFill>
                  <a:srgbClr val="000000"/>
                </a:solidFill>
                <a:latin typeface="Univers"/>
              </a:rPr>
              <a:t> 2</a:t>
            </a:r>
          </a:p>
        </p:txBody>
      </p:sp>
      <p:graphicFrame>
        <p:nvGraphicFramePr>
          <p:cNvPr id="2053" name="Object 52"/>
          <p:cNvGraphicFramePr>
            <a:graphicFrameLocks noChangeAspect="1"/>
          </p:cNvGraphicFramePr>
          <p:nvPr/>
        </p:nvGraphicFramePr>
        <p:xfrm>
          <a:off x="7219950" y="5949950"/>
          <a:ext cx="1295400" cy="463550"/>
        </p:xfrm>
        <a:graphic>
          <a:graphicData uri="http://schemas.openxmlformats.org/presentationml/2006/ole">
            <p:oleObj spid="_x0000_s2053" name="Формула" r:id="rId7" imgW="495000" imgH="177480" progId="Equation.3">
              <p:embed/>
            </p:oleObj>
          </a:graphicData>
        </a:graphic>
      </p:graphicFrame>
      <p:sp>
        <p:nvSpPr>
          <p:cNvPr id="2069" name="AutoShape 53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95288" y="6021388"/>
            <a:ext cx="649287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Freeform 29"/>
          <p:cNvSpPr>
            <a:spLocks/>
          </p:cNvSpPr>
          <p:nvPr/>
        </p:nvSpPr>
        <p:spPr bwMode="auto">
          <a:xfrm>
            <a:off x="4284663" y="908050"/>
            <a:ext cx="3382962" cy="1512888"/>
          </a:xfrm>
          <a:custGeom>
            <a:avLst/>
            <a:gdLst>
              <a:gd name="T0" fmla="*/ 2663824 w 2131"/>
              <a:gd name="T1" fmla="*/ 0 h 953"/>
              <a:gd name="T2" fmla="*/ 0 w 2131"/>
              <a:gd name="T3" fmla="*/ 1512888 h 953"/>
              <a:gd name="T4" fmla="*/ 3167061 w 2131"/>
              <a:gd name="T5" fmla="*/ 1512888 h 953"/>
              <a:gd name="T6" fmla="*/ 3311525 w 2131"/>
              <a:gd name="T7" fmla="*/ 1368425 h 953"/>
              <a:gd name="T8" fmla="*/ 3311525 w 2131"/>
              <a:gd name="T9" fmla="*/ 1296988 h 953"/>
              <a:gd name="T10" fmla="*/ 3382962 w 2131"/>
              <a:gd name="T11" fmla="*/ 1008063 h 953"/>
              <a:gd name="T12" fmla="*/ 3382962 w 2131"/>
              <a:gd name="T13" fmla="*/ 865188 h 953"/>
              <a:gd name="T14" fmla="*/ 3382962 w 2131"/>
              <a:gd name="T15" fmla="*/ 720725 h 953"/>
              <a:gd name="T16" fmla="*/ 3311525 w 2131"/>
              <a:gd name="T17" fmla="*/ 504825 h 953"/>
              <a:gd name="T18" fmla="*/ 3167061 w 2131"/>
              <a:gd name="T19" fmla="*/ 288925 h 953"/>
              <a:gd name="T20" fmla="*/ 2951161 w 2131"/>
              <a:gd name="T21" fmla="*/ 73025 h 953"/>
              <a:gd name="T22" fmla="*/ 2808287 w 2131"/>
              <a:gd name="T23" fmla="*/ 0 h 953"/>
              <a:gd name="T24" fmla="*/ 2663824 w 2131"/>
              <a:gd name="T25" fmla="*/ 0 h 953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131"/>
              <a:gd name="T40" fmla="*/ 0 h 953"/>
              <a:gd name="T41" fmla="*/ 2131 w 2131"/>
              <a:gd name="T42" fmla="*/ 953 h 953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131" h="953">
                <a:moveTo>
                  <a:pt x="1678" y="0"/>
                </a:moveTo>
                <a:lnTo>
                  <a:pt x="0" y="953"/>
                </a:lnTo>
                <a:lnTo>
                  <a:pt x="1995" y="953"/>
                </a:lnTo>
                <a:lnTo>
                  <a:pt x="2086" y="862"/>
                </a:lnTo>
                <a:lnTo>
                  <a:pt x="2086" y="817"/>
                </a:lnTo>
                <a:lnTo>
                  <a:pt x="2131" y="635"/>
                </a:lnTo>
                <a:lnTo>
                  <a:pt x="2131" y="545"/>
                </a:lnTo>
                <a:lnTo>
                  <a:pt x="2131" y="454"/>
                </a:lnTo>
                <a:lnTo>
                  <a:pt x="2086" y="318"/>
                </a:lnTo>
                <a:lnTo>
                  <a:pt x="1995" y="182"/>
                </a:lnTo>
                <a:lnTo>
                  <a:pt x="1859" y="46"/>
                </a:lnTo>
                <a:lnTo>
                  <a:pt x="1769" y="0"/>
                </a:lnTo>
                <a:lnTo>
                  <a:pt x="1678" y="0"/>
                </a:lnTo>
                <a:close/>
              </a:path>
            </a:pathLst>
          </a:custGeom>
          <a:gradFill rotWithShape="1">
            <a:gsLst>
              <a:gs pos="0">
                <a:srgbClr val="FFFF99">
                  <a:alpha val="43999"/>
                </a:srgbClr>
              </a:gs>
              <a:gs pos="100000">
                <a:schemeClr val="bg1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78" name="Line 5"/>
          <p:cNvSpPr>
            <a:spLocks noChangeShapeType="1"/>
          </p:cNvSpPr>
          <p:nvPr/>
        </p:nvSpPr>
        <p:spPr bwMode="auto">
          <a:xfrm flipV="1">
            <a:off x="4284663" y="792163"/>
            <a:ext cx="2879725" cy="16557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1763713" y="2303463"/>
            <a:ext cx="455612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А</a:t>
            </a:r>
          </a:p>
        </p:txBody>
      </p:sp>
      <p:sp>
        <p:nvSpPr>
          <p:cNvPr id="3080" name="Freeform 14"/>
          <p:cNvSpPr>
            <a:spLocks/>
          </p:cNvSpPr>
          <p:nvPr/>
        </p:nvSpPr>
        <p:spPr bwMode="auto">
          <a:xfrm>
            <a:off x="2195513" y="2447925"/>
            <a:ext cx="2808287" cy="2447925"/>
          </a:xfrm>
          <a:custGeom>
            <a:avLst/>
            <a:gdLst>
              <a:gd name="T0" fmla="*/ 0 w 1769"/>
              <a:gd name="T1" fmla="*/ 0 h 1542"/>
              <a:gd name="T2" fmla="*/ 2089150 w 1769"/>
              <a:gd name="T3" fmla="*/ 0 h 1542"/>
              <a:gd name="T4" fmla="*/ 2808287 w 1769"/>
              <a:gd name="T5" fmla="*/ 2376488 h 1542"/>
              <a:gd name="T6" fmla="*/ 2376487 w 1769"/>
              <a:gd name="T7" fmla="*/ 2376488 h 1542"/>
              <a:gd name="T8" fmla="*/ 1873250 w 1769"/>
              <a:gd name="T9" fmla="*/ 2447925 h 1542"/>
              <a:gd name="T10" fmla="*/ 1512887 w 1769"/>
              <a:gd name="T11" fmla="*/ 2232025 h 1542"/>
              <a:gd name="T12" fmla="*/ 1223962 w 1769"/>
              <a:gd name="T13" fmla="*/ 2089150 h 1542"/>
              <a:gd name="T14" fmla="*/ 936625 w 1769"/>
              <a:gd name="T15" fmla="*/ 2016125 h 1542"/>
              <a:gd name="T16" fmla="*/ 792162 w 1769"/>
              <a:gd name="T17" fmla="*/ 1584325 h 1542"/>
              <a:gd name="T18" fmla="*/ 360362 w 1769"/>
              <a:gd name="T19" fmla="*/ 1296987 h 1542"/>
              <a:gd name="T20" fmla="*/ 360362 w 1769"/>
              <a:gd name="T21" fmla="*/ 1008063 h 1542"/>
              <a:gd name="T22" fmla="*/ 73025 w 1769"/>
              <a:gd name="T23" fmla="*/ 647700 h 1542"/>
              <a:gd name="T24" fmla="*/ 0 w 1769"/>
              <a:gd name="T25" fmla="*/ 288925 h 1542"/>
              <a:gd name="T26" fmla="*/ 73025 w 1769"/>
              <a:gd name="T27" fmla="*/ 215900 h 1542"/>
              <a:gd name="T28" fmla="*/ 0 w 1769"/>
              <a:gd name="T29" fmla="*/ 0 h 154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769"/>
              <a:gd name="T46" fmla="*/ 0 h 1542"/>
              <a:gd name="T47" fmla="*/ 1769 w 1769"/>
              <a:gd name="T48" fmla="*/ 1542 h 1542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769" h="1542">
                <a:moveTo>
                  <a:pt x="0" y="0"/>
                </a:moveTo>
                <a:lnTo>
                  <a:pt x="1316" y="0"/>
                </a:lnTo>
                <a:lnTo>
                  <a:pt x="1769" y="1497"/>
                </a:lnTo>
                <a:lnTo>
                  <a:pt x="1497" y="1497"/>
                </a:lnTo>
                <a:lnTo>
                  <a:pt x="1180" y="1542"/>
                </a:lnTo>
                <a:lnTo>
                  <a:pt x="953" y="1406"/>
                </a:lnTo>
                <a:lnTo>
                  <a:pt x="771" y="1316"/>
                </a:lnTo>
                <a:lnTo>
                  <a:pt x="590" y="1270"/>
                </a:lnTo>
                <a:lnTo>
                  <a:pt x="499" y="998"/>
                </a:lnTo>
                <a:lnTo>
                  <a:pt x="227" y="817"/>
                </a:lnTo>
                <a:lnTo>
                  <a:pt x="227" y="635"/>
                </a:lnTo>
                <a:lnTo>
                  <a:pt x="46" y="408"/>
                </a:lnTo>
                <a:lnTo>
                  <a:pt x="0" y="182"/>
                </a:lnTo>
                <a:lnTo>
                  <a:pt x="46" y="136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DFF6B0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81" name="Freeform 17"/>
          <p:cNvSpPr>
            <a:spLocks/>
          </p:cNvSpPr>
          <p:nvPr/>
        </p:nvSpPr>
        <p:spPr bwMode="auto">
          <a:xfrm>
            <a:off x="4284663" y="2447925"/>
            <a:ext cx="3600450" cy="2447925"/>
          </a:xfrm>
          <a:custGeom>
            <a:avLst/>
            <a:gdLst>
              <a:gd name="T0" fmla="*/ 760412 w 2268"/>
              <a:gd name="T1" fmla="*/ 2381250 h 1542"/>
              <a:gd name="T2" fmla="*/ 704850 w 2268"/>
              <a:gd name="T3" fmla="*/ 2314575 h 1542"/>
              <a:gd name="T4" fmla="*/ 681037 w 2268"/>
              <a:gd name="T5" fmla="*/ 2246313 h 1542"/>
              <a:gd name="T6" fmla="*/ 0 w 2268"/>
              <a:gd name="T7" fmla="*/ 0 h 1542"/>
              <a:gd name="T8" fmla="*/ 3600450 w 2268"/>
              <a:gd name="T9" fmla="*/ 0 h 1542"/>
              <a:gd name="T10" fmla="*/ 3455988 w 2268"/>
              <a:gd name="T11" fmla="*/ 215900 h 1542"/>
              <a:gd name="T12" fmla="*/ 3240087 w 2268"/>
              <a:gd name="T13" fmla="*/ 504825 h 1542"/>
              <a:gd name="T14" fmla="*/ 3165474 w 2268"/>
              <a:gd name="T15" fmla="*/ 744537 h 1542"/>
              <a:gd name="T16" fmla="*/ 2984499 w 2268"/>
              <a:gd name="T17" fmla="*/ 790575 h 1542"/>
              <a:gd name="T18" fmla="*/ 2905125 w 2268"/>
              <a:gd name="T19" fmla="*/ 823913 h 1542"/>
              <a:gd name="T20" fmla="*/ 2860675 w 2268"/>
              <a:gd name="T21" fmla="*/ 846138 h 1542"/>
              <a:gd name="T22" fmla="*/ 2735262 w 2268"/>
              <a:gd name="T23" fmla="*/ 1223963 h 1542"/>
              <a:gd name="T24" fmla="*/ 2476500 w 2268"/>
              <a:gd name="T25" fmla="*/ 1411287 h 1542"/>
              <a:gd name="T26" fmla="*/ 2408237 w 2268"/>
              <a:gd name="T27" fmla="*/ 1501775 h 1542"/>
              <a:gd name="T28" fmla="*/ 2160587 w 2268"/>
              <a:gd name="T29" fmla="*/ 1728788 h 1542"/>
              <a:gd name="T30" fmla="*/ 1368425 w 2268"/>
              <a:gd name="T31" fmla="*/ 2160588 h 1542"/>
              <a:gd name="T32" fmla="*/ 1079500 w 2268"/>
              <a:gd name="T33" fmla="*/ 2305050 h 1542"/>
              <a:gd name="T34" fmla="*/ 863600 w 2268"/>
              <a:gd name="T35" fmla="*/ 2447925 h 1542"/>
              <a:gd name="T36" fmla="*/ 719137 w 2268"/>
              <a:gd name="T37" fmla="*/ 2305050 h 154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2268"/>
              <a:gd name="T58" fmla="*/ 0 h 1542"/>
              <a:gd name="T59" fmla="*/ 2268 w 2268"/>
              <a:gd name="T60" fmla="*/ 1542 h 1542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2268" h="1542">
                <a:moveTo>
                  <a:pt x="479" y="1500"/>
                </a:moveTo>
                <a:cubicBezTo>
                  <a:pt x="469" y="1485"/>
                  <a:pt x="453" y="1474"/>
                  <a:pt x="444" y="1458"/>
                </a:cubicBezTo>
                <a:cubicBezTo>
                  <a:pt x="437" y="1445"/>
                  <a:pt x="429" y="1415"/>
                  <a:pt x="429" y="1415"/>
                </a:cubicBezTo>
                <a:lnTo>
                  <a:pt x="0" y="0"/>
                </a:lnTo>
                <a:lnTo>
                  <a:pt x="2268" y="0"/>
                </a:lnTo>
                <a:lnTo>
                  <a:pt x="2177" y="136"/>
                </a:lnTo>
                <a:lnTo>
                  <a:pt x="2041" y="318"/>
                </a:lnTo>
                <a:cubicBezTo>
                  <a:pt x="2033" y="358"/>
                  <a:pt x="2050" y="448"/>
                  <a:pt x="1994" y="469"/>
                </a:cubicBezTo>
                <a:cubicBezTo>
                  <a:pt x="1957" y="483"/>
                  <a:pt x="1916" y="480"/>
                  <a:pt x="1880" y="498"/>
                </a:cubicBezTo>
                <a:cubicBezTo>
                  <a:pt x="1790" y="543"/>
                  <a:pt x="1903" y="489"/>
                  <a:pt x="1830" y="519"/>
                </a:cubicBezTo>
                <a:cubicBezTo>
                  <a:pt x="1820" y="523"/>
                  <a:pt x="1802" y="533"/>
                  <a:pt x="1802" y="533"/>
                </a:cubicBezTo>
                <a:lnTo>
                  <a:pt x="1723" y="771"/>
                </a:lnTo>
                <a:cubicBezTo>
                  <a:pt x="1641" y="813"/>
                  <a:pt x="1615" y="825"/>
                  <a:pt x="1560" y="889"/>
                </a:cubicBezTo>
                <a:cubicBezTo>
                  <a:pt x="1546" y="905"/>
                  <a:pt x="1517" y="923"/>
                  <a:pt x="1517" y="946"/>
                </a:cubicBezTo>
                <a:lnTo>
                  <a:pt x="1361" y="1089"/>
                </a:lnTo>
                <a:lnTo>
                  <a:pt x="862" y="1361"/>
                </a:lnTo>
                <a:lnTo>
                  <a:pt x="680" y="1452"/>
                </a:lnTo>
                <a:lnTo>
                  <a:pt x="544" y="1542"/>
                </a:lnTo>
                <a:lnTo>
                  <a:pt x="453" y="1452"/>
                </a:lnTo>
              </a:path>
            </a:pathLst>
          </a:custGeom>
          <a:gradFill rotWithShape="1">
            <a:gsLst>
              <a:gs pos="0">
                <a:schemeClr val="hlink">
                  <a:alpha val="62999"/>
                </a:schemeClr>
              </a:gs>
              <a:gs pos="100000">
                <a:schemeClr val="bg1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82" name="Line 4"/>
          <p:cNvSpPr>
            <a:spLocks noChangeShapeType="1"/>
          </p:cNvSpPr>
          <p:nvPr/>
        </p:nvSpPr>
        <p:spPr bwMode="auto">
          <a:xfrm>
            <a:off x="2268538" y="2447925"/>
            <a:ext cx="51117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83" name="Line 6"/>
          <p:cNvSpPr>
            <a:spLocks noChangeShapeType="1"/>
          </p:cNvSpPr>
          <p:nvPr/>
        </p:nvSpPr>
        <p:spPr bwMode="auto">
          <a:xfrm>
            <a:off x="4284663" y="2447925"/>
            <a:ext cx="719137" cy="23764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84" name="Rectangle 8"/>
          <p:cNvSpPr>
            <a:spLocks noChangeArrowheads="1"/>
          </p:cNvSpPr>
          <p:nvPr/>
        </p:nvSpPr>
        <p:spPr bwMode="auto">
          <a:xfrm>
            <a:off x="6372225" y="215900"/>
            <a:ext cx="455613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В</a:t>
            </a:r>
          </a:p>
        </p:txBody>
      </p:sp>
      <p:sp>
        <p:nvSpPr>
          <p:cNvPr id="3085" name="Rectangle 10"/>
          <p:cNvSpPr>
            <a:spLocks noChangeArrowheads="1"/>
          </p:cNvSpPr>
          <p:nvPr/>
        </p:nvSpPr>
        <p:spPr bwMode="auto">
          <a:xfrm>
            <a:off x="5076825" y="4248150"/>
            <a:ext cx="477838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Arial" pitchFamily="34" charset="0"/>
              </a:rPr>
              <a:t>D</a:t>
            </a:r>
            <a:endParaRPr lang="ru-RU" sz="3200">
              <a:latin typeface="Arial" pitchFamily="34" charset="0"/>
            </a:endParaRPr>
          </a:p>
        </p:txBody>
      </p:sp>
      <p:sp>
        <p:nvSpPr>
          <p:cNvPr id="3086" name="Rectangle 9"/>
          <p:cNvSpPr>
            <a:spLocks noChangeArrowheads="1"/>
          </p:cNvSpPr>
          <p:nvPr/>
        </p:nvSpPr>
        <p:spPr bwMode="auto">
          <a:xfrm>
            <a:off x="7019925" y="1800225"/>
            <a:ext cx="477838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С</a:t>
            </a:r>
          </a:p>
        </p:txBody>
      </p:sp>
      <p:graphicFrame>
        <p:nvGraphicFramePr>
          <p:cNvPr id="3074" name="Object 19"/>
          <p:cNvGraphicFramePr>
            <a:graphicFrameLocks noChangeAspect="1"/>
          </p:cNvGraphicFramePr>
          <p:nvPr/>
        </p:nvGraphicFramePr>
        <p:xfrm>
          <a:off x="5292725" y="1800225"/>
          <a:ext cx="719138" cy="539750"/>
        </p:xfrm>
        <a:graphic>
          <a:graphicData uri="http://schemas.openxmlformats.org/presentationml/2006/ole">
            <p:oleObj spid="_x0000_s3074" name="Формула" r:id="rId4" imgW="253800" imgH="190440" progId="Equation.3">
              <p:embed/>
            </p:oleObj>
          </a:graphicData>
        </a:graphic>
      </p:graphicFrame>
      <p:graphicFrame>
        <p:nvGraphicFramePr>
          <p:cNvPr id="3075" name="Object 20"/>
          <p:cNvGraphicFramePr>
            <a:graphicFrameLocks noChangeAspect="1"/>
          </p:cNvGraphicFramePr>
          <p:nvPr/>
        </p:nvGraphicFramePr>
        <p:xfrm>
          <a:off x="3419475" y="2565400"/>
          <a:ext cx="792163" cy="506413"/>
        </p:xfrm>
        <a:graphic>
          <a:graphicData uri="http://schemas.openxmlformats.org/presentationml/2006/ole">
            <p:oleObj spid="_x0000_s3075" name="Формула" r:id="rId5" imgW="317160" imgH="203040" progId="Equation.3">
              <p:embed/>
            </p:oleObj>
          </a:graphicData>
        </a:graphic>
      </p:graphicFrame>
      <p:sp>
        <p:nvSpPr>
          <p:cNvPr id="3087" name="Freeform 27"/>
          <p:cNvSpPr>
            <a:spLocks/>
          </p:cNvSpPr>
          <p:nvPr/>
        </p:nvSpPr>
        <p:spPr bwMode="auto">
          <a:xfrm>
            <a:off x="2195513" y="188913"/>
            <a:ext cx="4608512" cy="2241550"/>
          </a:xfrm>
          <a:custGeom>
            <a:avLst/>
            <a:gdLst>
              <a:gd name="T0" fmla="*/ 73025 w 2903"/>
              <a:gd name="T1" fmla="*/ 2232025 h 1412"/>
              <a:gd name="T2" fmla="*/ 2097087 w 2903"/>
              <a:gd name="T3" fmla="*/ 2241550 h 1412"/>
              <a:gd name="T4" fmla="*/ 4608512 w 2903"/>
              <a:gd name="T5" fmla="*/ 792162 h 1412"/>
              <a:gd name="T6" fmla="*/ 4464050 w 2903"/>
              <a:gd name="T7" fmla="*/ 576262 h 1412"/>
              <a:gd name="T8" fmla="*/ 4321175 w 2903"/>
              <a:gd name="T9" fmla="*/ 431800 h 1412"/>
              <a:gd name="T10" fmla="*/ 4176712 w 2903"/>
              <a:gd name="T11" fmla="*/ 287337 h 1412"/>
              <a:gd name="T12" fmla="*/ 4032250 w 2903"/>
              <a:gd name="T13" fmla="*/ 215900 h 1412"/>
              <a:gd name="T14" fmla="*/ 3889375 w 2903"/>
              <a:gd name="T15" fmla="*/ 144462 h 1412"/>
              <a:gd name="T16" fmla="*/ 3816350 w 2903"/>
              <a:gd name="T17" fmla="*/ 144462 h 1412"/>
              <a:gd name="T18" fmla="*/ 3529012 w 2903"/>
              <a:gd name="T19" fmla="*/ 144462 h 1412"/>
              <a:gd name="T20" fmla="*/ 3384550 w 2903"/>
              <a:gd name="T21" fmla="*/ 71437 h 1412"/>
              <a:gd name="T22" fmla="*/ 3240087 w 2903"/>
              <a:gd name="T23" fmla="*/ 71437 h 1412"/>
              <a:gd name="T24" fmla="*/ 2952749 w 2903"/>
              <a:gd name="T25" fmla="*/ 71437 h 1412"/>
              <a:gd name="T26" fmla="*/ 2736850 w 2903"/>
              <a:gd name="T27" fmla="*/ 71437 h 1412"/>
              <a:gd name="T28" fmla="*/ 2520950 w 2903"/>
              <a:gd name="T29" fmla="*/ 0 h 1412"/>
              <a:gd name="T30" fmla="*/ 2376487 w 2903"/>
              <a:gd name="T31" fmla="*/ 71437 h 1412"/>
              <a:gd name="T32" fmla="*/ 2160587 w 2903"/>
              <a:gd name="T33" fmla="*/ 71437 h 1412"/>
              <a:gd name="T34" fmla="*/ 1871662 w 2903"/>
              <a:gd name="T35" fmla="*/ 71437 h 1412"/>
              <a:gd name="T36" fmla="*/ 1655763 w 2903"/>
              <a:gd name="T37" fmla="*/ 71437 h 1412"/>
              <a:gd name="T38" fmla="*/ 1296987 w 2903"/>
              <a:gd name="T39" fmla="*/ 144462 h 1412"/>
              <a:gd name="T40" fmla="*/ 1152525 w 2903"/>
              <a:gd name="T41" fmla="*/ 215900 h 1412"/>
              <a:gd name="T42" fmla="*/ 863600 w 2903"/>
              <a:gd name="T43" fmla="*/ 215900 h 1412"/>
              <a:gd name="T44" fmla="*/ 720725 w 2903"/>
              <a:gd name="T45" fmla="*/ 431800 h 1412"/>
              <a:gd name="T46" fmla="*/ 647700 w 2903"/>
              <a:gd name="T47" fmla="*/ 576262 h 1412"/>
              <a:gd name="T48" fmla="*/ 592137 w 2903"/>
              <a:gd name="T49" fmla="*/ 625475 h 1412"/>
              <a:gd name="T50" fmla="*/ 403225 w 2903"/>
              <a:gd name="T51" fmla="*/ 681037 h 1412"/>
              <a:gd name="T52" fmla="*/ 268287 w 2903"/>
              <a:gd name="T53" fmla="*/ 747712 h 1412"/>
              <a:gd name="T54" fmla="*/ 212725 w 2903"/>
              <a:gd name="T55" fmla="*/ 803275 h 1412"/>
              <a:gd name="T56" fmla="*/ 144462 w 2903"/>
              <a:gd name="T57" fmla="*/ 1008063 h 1412"/>
              <a:gd name="T58" fmla="*/ 144462 w 2903"/>
              <a:gd name="T59" fmla="*/ 1295400 h 1412"/>
              <a:gd name="T60" fmla="*/ 0 w 2903"/>
              <a:gd name="T61" fmla="*/ 1511300 h 1412"/>
              <a:gd name="T62" fmla="*/ 73025 w 2903"/>
              <a:gd name="T63" fmla="*/ 1871663 h 1412"/>
              <a:gd name="T64" fmla="*/ 73025 w 2903"/>
              <a:gd name="T65" fmla="*/ 2016125 h 1412"/>
              <a:gd name="T66" fmla="*/ 73025 w 2903"/>
              <a:gd name="T67" fmla="*/ 2160588 h 1412"/>
              <a:gd name="T68" fmla="*/ 73025 w 2903"/>
              <a:gd name="T69" fmla="*/ 2232025 h 1412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2903"/>
              <a:gd name="T106" fmla="*/ 0 h 1412"/>
              <a:gd name="T107" fmla="*/ 2903 w 2903"/>
              <a:gd name="T108" fmla="*/ 1412 h 1412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2903" h="1412">
                <a:moveTo>
                  <a:pt x="46" y="1406"/>
                </a:moveTo>
                <a:lnTo>
                  <a:pt x="1321" y="1412"/>
                </a:lnTo>
                <a:lnTo>
                  <a:pt x="2903" y="499"/>
                </a:lnTo>
                <a:lnTo>
                  <a:pt x="2812" y="363"/>
                </a:lnTo>
                <a:lnTo>
                  <a:pt x="2722" y="272"/>
                </a:lnTo>
                <a:lnTo>
                  <a:pt x="2631" y="181"/>
                </a:lnTo>
                <a:lnTo>
                  <a:pt x="2540" y="136"/>
                </a:lnTo>
                <a:lnTo>
                  <a:pt x="2450" y="91"/>
                </a:lnTo>
                <a:lnTo>
                  <a:pt x="2404" y="91"/>
                </a:lnTo>
                <a:lnTo>
                  <a:pt x="2223" y="91"/>
                </a:lnTo>
                <a:lnTo>
                  <a:pt x="2132" y="45"/>
                </a:lnTo>
                <a:lnTo>
                  <a:pt x="2041" y="45"/>
                </a:lnTo>
                <a:lnTo>
                  <a:pt x="1860" y="45"/>
                </a:lnTo>
                <a:lnTo>
                  <a:pt x="1724" y="45"/>
                </a:lnTo>
                <a:lnTo>
                  <a:pt x="1588" y="0"/>
                </a:lnTo>
                <a:lnTo>
                  <a:pt x="1497" y="45"/>
                </a:lnTo>
                <a:lnTo>
                  <a:pt x="1361" y="45"/>
                </a:lnTo>
                <a:lnTo>
                  <a:pt x="1179" y="45"/>
                </a:lnTo>
                <a:lnTo>
                  <a:pt x="1043" y="45"/>
                </a:lnTo>
                <a:lnTo>
                  <a:pt x="817" y="91"/>
                </a:lnTo>
                <a:lnTo>
                  <a:pt x="726" y="136"/>
                </a:lnTo>
                <a:lnTo>
                  <a:pt x="544" y="136"/>
                </a:lnTo>
                <a:lnTo>
                  <a:pt x="454" y="272"/>
                </a:lnTo>
                <a:lnTo>
                  <a:pt x="408" y="363"/>
                </a:lnTo>
                <a:cubicBezTo>
                  <a:pt x="396" y="373"/>
                  <a:pt x="387" y="387"/>
                  <a:pt x="373" y="394"/>
                </a:cubicBezTo>
                <a:cubicBezTo>
                  <a:pt x="349" y="407"/>
                  <a:pt x="283" y="417"/>
                  <a:pt x="254" y="429"/>
                </a:cubicBezTo>
                <a:cubicBezTo>
                  <a:pt x="225" y="441"/>
                  <a:pt x="191" y="449"/>
                  <a:pt x="169" y="471"/>
                </a:cubicBezTo>
                <a:cubicBezTo>
                  <a:pt x="157" y="483"/>
                  <a:pt x="134" y="506"/>
                  <a:pt x="134" y="506"/>
                </a:cubicBezTo>
                <a:lnTo>
                  <a:pt x="91" y="635"/>
                </a:lnTo>
                <a:lnTo>
                  <a:pt x="91" y="816"/>
                </a:lnTo>
                <a:lnTo>
                  <a:pt x="0" y="952"/>
                </a:lnTo>
                <a:lnTo>
                  <a:pt x="46" y="1179"/>
                </a:lnTo>
                <a:lnTo>
                  <a:pt x="46" y="1270"/>
                </a:lnTo>
                <a:lnTo>
                  <a:pt x="46" y="1361"/>
                </a:lnTo>
                <a:lnTo>
                  <a:pt x="46" y="1406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66FFFF">
                  <a:alpha val="37999"/>
                </a:srgbClr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3076" name="Object 31"/>
          <p:cNvGraphicFramePr>
            <a:graphicFrameLocks noChangeAspect="1"/>
          </p:cNvGraphicFramePr>
          <p:nvPr/>
        </p:nvGraphicFramePr>
        <p:xfrm>
          <a:off x="6115050" y="5876925"/>
          <a:ext cx="2336800" cy="498475"/>
        </p:xfrm>
        <a:graphic>
          <a:graphicData uri="http://schemas.openxmlformats.org/presentationml/2006/ole">
            <p:oleObj spid="_x0000_s3076" name="Формула" r:id="rId6" imgW="952200" imgH="203040" progId="Equation.3">
              <p:embed/>
            </p:oleObj>
          </a:graphicData>
        </a:graphic>
      </p:graphicFrame>
      <p:sp>
        <p:nvSpPr>
          <p:cNvPr id="3088" name="Text Box 32"/>
          <p:cNvSpPr txBox="1">
            <a:spLocks noChangeArrowheads="1"/>
          </p:cNvSpPr>
          <p:nvPr/>
        </p:nvSpPr>
        <p:spPr bwMode="auto">
          <a:xfrm>
            <a:off x="4427538" y="5805488"/>
            <a:ext cx="1533525" cy="584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y-AM" sz="3200">
                <a:solidFill>
                  <a:srgbClr val="000000"/>
                </a:solidFill>
                <a:latin typeface="Univers"/>
              </a:rPr>
              <a:t>Գտնել</a:t>
            </a:r>
            <a:r>
              <a:rPr lang="ru-RU" sz="3200">
                <a:solidFill>
                  <a:srgbClr val="000000"/>
                </a:solidFill>
                <a:latin typeface="Univers"/>
              </a:rPr>
              <a:t>`</a:t>
            </a:r>
          </a:p>
        </p:txBody>
      </p:sp>
      <p:sp>
        <p:nvSpPr>
          <p:cNvPr id="3089" name="Line 33"/>
          <p:cNvSpPr>
            <a:spLocks noChangeShapeType="1"/>
          </p:cNvSpPr>
          <p:nvPr/>
        </p:nvSpPr>
        <p:spPr bwMode="auto">
          <a:xfrm>
            <a:off x="4427538" y="5589588"/>
            <a:ext cx="4392612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90" name="Text Box 35"/>
          <p:cNvSpPr txBox="1">
            <a:spLocks noChangeArrowheads="1"/>
          </p:cNvSpPr>
          <p:nvPr/>
        </p:nvSpPr>
        <p:spPr bwMode="auto">
          <a:xfrm>
            <a:off x="7164388" y="217488"/>
            <a:ext cx="1368425" cy="46196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y-AM" sz="2400" b="1">
                <a:solidFill>
                  <a:srgbClr val="000000"/>
                </a:solidFill>
                <a:latin typeface="Univers"/>
              </a:rPr>
              <a:t>Խնդիր</a:t>
            </a:r>
            <a:r>
              <a:rPr lang="ru-RU" sz="2400" b="1">
                <a:solidFill>
                  <a:srgbClr val="000000"/>
                </a:solidFill>
                <a:latin typeface="Univers"/>
              </a:rPr>
              <a:t> 3</a:t>
            </a:r>
          </a:p>
        </p:txBody>
      </p:sp>
      <p:sp>
        <p:nvSpPr>
          <p:cNvPr id="3091" name="AutoShape 36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95288" y="6021388"/>
            <a:ext cx="649287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Freeform 11"/>
          <p:cNvSpPr>
            <a:spLocks/>
          </p:cNvSpPr>
          <p:nvPr/>
        </p:nvSpPr>
        <p:spPr bwMode="auto">
          <a:xfrm>
            <a:off x="4140200" y="1484313"/>
            <a:ext cx="3336925" cy="2663825"/>
          </a:xfrm>
          <a:custGeom>
            <a:avLst/>
            <a:gdLst>
              <a:gd name="T0" fmla="*/ 0 w 2102"/>
              <a:gd name="T1" fmla="*/ 2663825 h 1678"/>
              <a:gd name="T2" fmla="*/ 3336925 w 2102"/>
              <a:gd name="T3" fmla="*/ 0 h 1678"/>
              <a:gd name="T4" fmla="*/ 0 60000 65536"/>
              <a:gd name="T5" fmla="*/ 0 60000 65536"/>
              <a:gd name="T6" fmla="*/ 0 w 2102"/>
              <a:gd name="T7" fmla="*/ 0 h 1678"/>
              <a:gd name="T8" fmla="*/ 2102 w 2102"/>
              <a:gd name="T9" fmla="*/ 1678 h 167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02" h="1678">
                <a:moveTo>
                  <a:pt x="0" y="1678"/>
                </a:moveTo>
                <a:lnTo>
                  <a:pt x="2102" y="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4098" name="Object 17"/>
          <p:cNvGraphicFramePr>
            <a:graphicFrameLocks noChangeAspect="1"/>
          </p:cNvGraphicFramePr>
          <p:nvPr/>
        </p:nvGraphicFramePr>
        <p:xfrm>
          <a:off x="4787900" y="4868863"/>
          <a:ext cx="2406650" cy="795337"/>
        </p:xfrm>
        <a:graphic>
          <a:graphicData uri="http://schemas.openxmlformats.org/presentationml/2006/ole">
            <p:oleObj spid="_x0000_s4098" name="Формула" r:id="rId4" imgW="723600" imgH="228600" progId="Equation.3">
              <p:embed/>
            </p:oleObj>
          </a:graphicData>
        </a:graphic>
      </p:graphicFrame>
      <p:sp>
        <p:nvSpPr>
          <p:cNvPr id="4103" name="Line 18"/>
          <p:cNvSpPr>
            <a:spLocks noChangeShapeType="1"/>
          </p:cNvSpPr>
          <p:nvPr/>
        </p:nvSpPr>
        <p:spPr bwMode="auto">
          <a:xfrm>
            <a:off x="4643438" y="5734050"/>
            <a:ext cx="3829050" cy="238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4099" name="Object 26"/>
          <p:cNvGraphicFramePr>
            <a:graphicFrameLocks noChangeAspect="1"/>
          </p:cNvGraphicFramePr>
          <p:nvPr/>
        </p:nvGraphicFramePr>
        <p:xfrm>
          <a:off x="6372225" y="5876925"/>
          <a:ext cx="2211388" cy="712788"/>
        </p:xfrm>
        <a:graphic>
          <a:graphicData uri="http://schemas.openxmlformats.org/presentationml/2006/ole">
            <p:oleObj spid="_x0000_s4099" name="Формула" r:id="rId5" imgW="660240" imgH="203040" progId="Equation.3">
              <p:embed/>
            </p:oleObj>
          </a:graphicData>
        </a:graphic>
      </p:graphicFrame>
      <p:sp>
        <p:nvSpPr>
          <p:cNvPr id="4104" name="Freeform 29"/>
          <p:cNvSpPr>
            <a:spLocks/>
          </p:cNvSpPr>
          <p:nvPr/>
        </p:nvSpPr>
        <p:spPr bwMode="auto">
          <a:xfrm>
            <a:off x="4140200" y="1557338"/>
            <a:ext cx="4392613" cy="2592387"/>
          </a:xfrm>
          <a:custGeom>
            <a:avLst/>
            <a:gdLst>
              <a:gd name="T0" fmla="*/ 3313113 w 2767"/>
              <a:gd name="T1" fmla="*/ 0 h 1633"/>
              <a:gd name="T2" fmla="*/ 0 w 2767"/>
              <a:gd name="T3" fmla="*/ 2592387 h 1633"/>
              <a:gd name="T4" fmla="*/ 3989388 w 2767"/>
              <a:gd name="T5" fmla="*/ 2582862 h 1633"/>
              <a:gd name="T6" fmla="*/ 4321176 w 2767"/>
              <a:gd name="T7" fmla="*/ 2160587 h 1633"/>
              <a:gd name="T8" fmla="*/ 4392613 w 2767"/>
              <a:gd name="T9" fmla="*/ 1727200 h 1633"/>
              <a:gd name="T10" fmla="*/ 4321176 w 2767"/>
              <a:gd name="T11" fmla="*/ 1368425 h 1633"/>
              <a:gd name="T12" fmla="*/ 4176713 w 2767"/>
              <a:gd name="T13" fmla="*/ 863600 h 1633"/>
              <a:gd name="T14" fmla="*/ 4032251 w 2767"/>
              <a:gd name="T15" fmla="*/ 576262 h 1633"/>
              <a:gd name="T16" fmla="*/ 3816351 w 2767"/>
              <a:gd name="T17" fmla="*/ 360362 h 1633"/>
              <a:gd name="T18" fmla="*/ 3600451 w 2767"/>
              <a:gd name="T19" fmla="*/ 144462 h 1633"/>
              <a:gd name="T20" fmla="*/ 3384551 w 2767"/>
              <a:gd name="T21" fmla="*/ 71437 h 1633"/>
              <a:gd name="T22" fmla="*/ 3313113 w 2767"/>
              <a:gd name="T23" fmla="*/ 0 h 163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2767"/>
              <a:gd name="T37" fmla="*/ 0 h 1633"/>
              <a:gd name="T38" fmla="*/ 2767 w 2767"/>
              <a:gd name="T39" fmla="*/ 1633 h 1633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767" h="1633">
                <a:moveTo>
                  <a:pt x="2087" y="0"/>
                </a:moveTo>
                <a:lnTo>
                  <a:pt x="0" y="1633"/>
                </a:lnTo>
                <a:lnTo>
                  <a:pt x="2513" y="1627"/>
                </a:lnTo>
                <a:lnTo>
                  <a:pt x="2722" y="1361"/>
                </a:lnTo>
                <a:lnTo>
                  <a:pt x="2767" y="1088"/>
                </a:lnTo>
                <a:lnTo>
                  <a:pt x="2722" y="862"/>
                </a:lnTo>
                <a:lnTo>
                  <a:pt x="2631" y="544"/>
                </a:lnTo>
                <a:lnTo>
                  <a:pt x="2540" y="363"/>
                </a:lnTo>
                <a:lnTo>
                  <a:pt x="2404" y="227"/>
                </a:lnTo>
                <a:lnTo>
                  <a:pt x="2268" y="91"/>
                </a:lnTo>
                <a:lnTo>
                  <a:pt x="2132" y="45"/>
                </a:lnTo>
                <a:lnTo>
                  <a:pt x="2087" y="0"/>
                </a:lnTo>
                <a:close/>
              </a:path>
            </a:pathLst>
          </a:custGeom>
          <a:gradFill rotWithShape="1">
            <a:gsLst>
              <a:gs pos="0">
                <a:srgbClr val="CC66FF">
                  <a:alpha val="43999"/>
                </a:srgbClr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05" name="Freeform 30"/>
          <p:cNvSpPr>
            <a:spLocks/>
          </p:cNvSpPr>
          <p:nvPr/>
        </p:nvSpPr>
        <p:spPr bwMode="auto">
          <a:xfrm>
            <a:off x="1547813" y="1125538"/>
            <a:ext cx="5616575" cy="3024187"/>
          </a:xfrm>
          <a:custGeom>
            <a:avLst/>
            <a:gdLst>
              <a:gd name="T0" fmla="*/ 0 w 3538"/>
              <a:gd name="T1" fmla="*/ 3024187 h 1905"/>
              <a:gd name="T2" fmla="*/ 2560638 w 3538"/>
              <a:gd name="T3" fmla="*/ 3014662 h 1905"/>
              <a:gd name="T4" fmla="*/ 5616575 w 3538"/>
              <a:gd name="T5" fmla="*/ 576262 h 1905"/>
              <a:gd name="T6" fmla="*/ 5113338 w 3538"/>
              <a:gd name="T7" fmla="*/ 215900 h 1905"/>
              <a:gd name="T8" fmla="*/ 4752975 w 3538"/>
              <a:gd name="T9" fmla="*/ 71437 h 1905"/>
              <a:gd name="T10" fmla="*/ 4176713 w 3538"/>
              <a:gd name="T11" fmla="*/ 71437 h 1905"/>
              <a:gd name="T12" fmla="*/ 3673476 w 3538"/>
              <a:gd name="T13" fmla="*/ 71437 h 1905"/>
              <a:gd name="T14" fmla="*/ 3384551 w 3538"/>
              <a:gd name="T15" fmla="*/ 0 h 1905"/>
              <a:gd name="T16" fmla="*/ 3240087 w 3538"/>
              <a:gd name="T17" fmla="*/ 0 h 1905"/>
              <a:gd name="T18" fmla="*/ 2808288 w 3538"/>
              <a:gd name="T19" fmla="*/ 0 h 1905"/>
              <a:gd name="T20" fmla="*/ 2449513 w 3538"/>
              <a:gd name="T21" fmla="*/ 71437 h 1905"/>
              <a:gd name="T22" fmla="*/ 2232025 w 3538"/>
              <a:gd name="T23" fmla="*/ 142875 h 1905"/>
              <a:gd name="T24" fmla="*/ 1944688 w 3538"/>
              <a:gd name="T25" fmla="*/ 215900 h 1905"/>
              <a:gd name="T26" fmla="*/ 1441450 w 3538"/>
              <a:gd name="T27" fmla="*/ 358775 h 1905"/>
              <a:gd name="T28" fmla="*/ 1152525 w 3538"/>
              <a:gd name="T29" fmla="*/ 503237 h 1905"/>
              <a:gd name="T30" fmla="*/ 1008063 w 3538"/>
              <a:gd name="T31" fmla="*/ 719137 h 1905"/>
              <a:gd name="T32" fmla="*/ 792162 w 3538"/>
              <a:gd name="T33" fmla="*/ 863600 h 1905"/>
              <a:gd name="T34" fmla="*/ 649288 w 3538"/>
              <a:gd name="T35" fmla="*/ 1150937 h 1905"/>
              <a:gd name="T36" fmla="*/ 431800 w 3538"/>
              <a:gd name="T37" fmla="*/ 1366837 h 1905"/>
              <a:gd name="T38" fmla="*/ 450850 w 3538"/>
              <a:gd name="T39" fmla="*/ 1400175 h 1905"/>
              <a:gd name="T40" fmla="*/ 460375 w 3538"/>
              <a:gd name="T41" fmla="*/ 1512887 h 1905"/>
              <a:gd name="T42" fmla="*/ 460375 w 3538"/>
              <a:gd name="T43" fmla="*/ 1690688 h 1905"/>
              <a:gd name="T44" fmla="*/ 301625 w 3538"/>
              <a:gd name="T45" fmla="*/ 1924050 h 1905"/>
              <a:gd name="T46" fmla="*/ 292100 w 3538"/>
              <a:gd name="T47" fmla="*/ 1998662 h 1905"/>
              <a:gd name="T48" fmla="*/ 282575 w 3538"/>
              <a:gd name="T49" fmla="*/ 2054225 h 1905"/>
              <a:gd name="T50" fmla="*/ 215900 w 3538"/>
              <a:gd name="T51" fmla="*/ 2232025 h 1905"/>
              <a:gd name="T52" fmla="*/ 171450 w 3538"/>
              <a:gd name="T53" fmla="*/ 2417762 h 1905"/>
              <a:gd name="T54" fmla="*/ 133350 w 3538"/>
              <a:gd name="T55" fmla="*/ 2735262 h 1905"/>
              <a:gd name="T56" fmla="*/ 125413 w 3538"/>
              <a:gd name="T57" fmla="*/ 2800350 h 1905"/>
              <a:gd name="T58" fmla="*/ 115888 w 3538"/>
              <a:gd name="T59" fmla="*/ 2828925 h 1905"/>
              <a:gd name="T60" fmla="*/ 0 w 3538"/>
              <a:gd name="T61" fmla="*/ 2951162 h 1905"/>
              <a:gd name="T62" fmla="*/ 0 w 3538"/>
              <a:gd name="T63" fmla="*/ 3024187 h 1905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3538"/>
              <a:gd name="T97" fmla="*/ 0 h 1905"/>
              <a:gd name="T98" fmla="*/ 3538 w 3538"/>
              <a:gd name="T99" fmla="*/ 1905 h 1905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3538" h="1905">
                <a:moveTo>
                  <a:pt x="0" y="1905"/>
                </a:moveTo>
                <a:lnTo>
                  <a:pt x="1613" y="1899"/>
                </a:lnTo>
                <a:lnTo>
                  <a:pt x="3538" y="363"/>
                </a:lnTo>
                <a:lnTo>
                  <a:pt x="3221" y="136"/>
                </a:lnTo>
                <a:lnTo>
                  <a:pt x="2994" y="45"/>
                </a:lnTo>
                <a:lnTo>
                  <a:pt x="2631" y="45"/>
                </a:lnTo>
                <a:lnTo>
                  <a:pt x="2314" y="45"/>
                </a:lnTo>
                <a:lnTo>
                  <a:pt x="2132" y="0"/>
                </a:lnTo>
                <a:lnTo>
                  <a:pt x="2041" y="0"/>
                </a:lnTo>
                <a:lnTo>
                  <a:pt x="1769" y="0"/>
                </a:lnTo>
                <a:lnTo>
                  <a:pt x="1543" y="45"/>
                </a:lnTo>
                <a:lnTo>
                  <a:pt x="1406" y="90"/>
                </a:lnTo>
                <a:lnTo>
                  <a:pt x="1225" y="136"/>
                </a:lnTo>
                <a:lnTo>
                  <a:pt x="908" y="226"/>
                </a:lnTo>
                <a:lnTo>
                  <a:pt x="726" y="317"/>
                </a:lnTo>
                <a:lnTo>
                  <a:pt x="635" y="453"/>
                </a:lnTo>
                <a:lnTo>
                  <a:pt x="499" y="544"/>
                </a:lnTo>
                <a:lnTo>
                  <a:pt x="409" y="725"/>
                </a:lnTo>
                <a:cubicBezTo>
                  <a:pt x="363" y="770"/>
                  <a:pt x="312" y="811"/>
                  <a:pt x="272" y="861"/>
                </a:cubicBezTo>
                <a:cubicBezTo>
                  <a:pt x="267" y="867"/>
                  <a:pt x="282" y="874"/>
                  <a:pt x="284" y="882"/>
                </a:cubicBezTo>
                <a:cubicBezTo>
                  <a:pt x="289" y="905"/>
                  <a:pt x="289" y="929"/>
                  <a:pt x="290" y="953"/>
                </a:cubicBezTo>
                <a:cubicBezTo>
                  <a:pt x="291" y="990"/>
                  <a:pt x="290" y="1028"/>
                  <a:pt x="290" y="1065"/>
                </a:cubicBezTo>
                <a:cubicBezTo>
                  <a:pt x="249" y="1110"/>
                  <a:pt x="210" y="1153"/>
                  <a:pt x="190" y="1212"/>
                </a:cubicBezTo>
                <a:cubicBezTo>
                  <a:pt x="188" y="1228"/>
                  <a:pt x="186" y="1243"/>
                  <a:pt x="184" y="1259"/>
                </a:cubicBezTo>
                <a:cubicBezTo>
                  <a:pt x="182" y="1271"/>
                  <a:pt x="178" y="1294"/>
                  <a:pt x="178" y="1294"/>
                </a:cubicBezTo>
                <a:lnTo>
                  <a:pt x="136" y="1406"/>
                </a:lnTo>
                <a:cubicBezTo>
                  <a:pt x="127" y="1445"/>
                  <a:pt x="113" y="1483"/>
                  <a:pt x="108" y="1523"/>
                </a:cubicBezTo>
                <a:cubicBezTo>
                  <a:pt x="99" y="1588"/>
                  <a:pt x="100" y="1659"/>
                  <a:pt x="84" y="1723"/>
                </a:cubicBezTo>
                <a:cubicBezTo>
                  <a:pt x="82" y="1737"/>
                  <a:pt x="82" y="1750"/>
                  <a:pt x="79" y="1764"/>
                </a:cubicBezTo>
                <a:cubicBezTo>
                  <a:pt x="78" y="1770"/>
                  <a:pt x="73" y="1782"/>
                  <a:pt x="73" y="1782"/>
                </a:cubicBezTo>
                <a:lnTo>
                  <a:pt x="0" y="1859"/>
                </a:lnTo>
                <a:lnTo>
                  <a:pt x="0" y="1905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0FA90">
                  <a:alpha val="75998"/>
                </a:srgbClr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4100" name="Object 14"/>
          <p:cNvGraphicFramePr>
            <a:graphicFrameLocks noChangeAspect="1"/>
          </p:cNvGraphicFramePr>
          <p:nvPr/>
        </p:nvGraphicFramePr>
        <p:xfrm>
          <a:off x="5148263" y="3502025"/>
          <a:ext cx="576262" cy="528638"/>
        </p:xfrm>
        <a:graphic>
          <a:graphicData uri="http://schemas.openxmlformats.org/presentationml/2006/ole">
            <p:oleObj spid="_x0000_s4100" name="Формула" r:id="rId6" imgW="152280" imgH="139680" progId="Equation.3">
              <p:embed/>
            </p:oleObj>
          </a:graphicData>
        </a:graphic>
      </p:graphicFrame>
      <p:graphicFrame>
        <p:nvGraphicFramePr>
          <p:cNvPr id="4101" name="Object 15"/>
          <p:cNvGraphicFramePr>
            <a:graphicFrameLocks noChangeAspect="1"/>
          </p:cNvGraphicFramePr>
          <p:nvPr/>
        </p:nvGraphicFramePr>
        <p:xfrm>
          <a:off x="3563938" y="3430588"/>
          <a:ext cx="585787" cy="722312"/>
        </p:xfrm>
        <a:graphic>
          <a:graphicData uri="http://schemas.openxmlformats.org/presentationml/2006/ole">
            <p:oleObj spid="_x0000_s4101" name="Формула" r:id="rId7" imgW="164880" imgH="203040" progId="Equation.3">
              <p:embed/>
            </p:oleObj>
          </a:graphicData>
        </a:graphic>
      </p:graphicFrame>
      <p:sp>
        <p:nvSpPr>
          <p:cNvPr id="4106" name="Line 31"/>
          <p:cNvSpPr>
            <a:spLocks noChangeShapeType="1"/>
          </p:cNvSpPr>
          <p:nvPr/>
        </p:nvSpPr>
        <p:spPr bwMode="auto">
          <a:xfrm>
            <a:off x="971550" y="4149725"/>
            <a:ext cx="66976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07" name="Text Box 33"/>
          <p:cNvSpPr txBox="1">
            <a:spLocks noChangeArrowheads="1"/>
          </p:cNvSpPr>
          <p:nvPr/>
        </p:nvSpPr>
        <p:spPr bwMode="auto">
          <a:xfrm>
            <a:off x="7164388" y="217488"/>
            <a:ext cx="1368425" cy="46196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y-AM" sz="2400" b="1">
                <a:solidFill>
                  <a:srgbClr val="000000"/>
                </a:solidFill>
                <a:latin typeface="Univers"/>
              </a:rPr>
              <a:t>Խնդիր</a:t>
            </a:r>
            <a:r>
              <a:rPr lang="ru-RU" sz="2400" b="1">
                <a:solidFill>
                  <a:srgbClr val="000000"/>
                </a:solidFill>
                <a:latin typeface="Univers"/>
              </a:rPr>
              <a:t> 4</a:t>
            </a:r>
          </a:p>
        </p:txBody>
      </p:sp>
      <p:sp>
        <p:nvSpPr>
          <p:cNvPr id="4108" name="Rectangle 34"/>
          <p:cNvSpPr>
            <a:spLocks noChangeArrowheads="1"/>
          </p:cNvSpPr>
          <p:nvPr/>
        </p:nvSpPr>
        <p:spPr bwMode="auto">
          <a:xfrm>
            <a:off x="900113" y="3502025"/>
            <a:ext cx="455612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А</a:t>
            </a:r>
          </a:p>
        </p:txBody>
      </p:sp>
      <p:sp>
        <p:nvSpPr>
          <p:cNvPr id="4109" name="Rectangle 35"/>
          <p:cNvSpPr>
            <a:spLocks noChangeArrowheads="1"/>
          </p:cNvSpPr>
          <p:nvPr/>
        </p:nvSpPr>
        <p:spPr bwMode="auto">
          <a:xfrm>
            <a:off x="6732588" y="1054100"/>
            <a:ext cx="455612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В</a:t>
            </a:r>
          </a:p>
        </p:txBody>
      </p:sp>
      <p:sp>
        <p:nvSpPr>
          <p:cNvPr id="4110" name="Rectangle 36"/>
          <p:cNvSpPr>
            <a:spLocks noChangeArrowheads="1"/>
          </p:cNvSpPr>
          <p:nvPr/>
        </p:nvSpPr>
        <p:spPr bwMode="auto">
          <a:xfrm>
            <a:off x="7380288" y="3502025"/>
            <a:ext cx="477837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С</a:t>
            </a:r>
          </a:p>
        </p:txBody>
      </p:sp>
      <p:sp>
        <p:nvSpPr>
          <p:cNvPr id="4111" name="Rectangle 37"/>
          <p:cNvSpPr>
            <a:spLocks noChangeArrowheads="1"/>
          </p:cNvSpPr>
          <p:nvPr/>
        </p:nvSpPr>
        <p:spPr bwMode="auto">
          <a:xfrm>
            <a:off x="3995738" y="4292600"/>
            <a:ext cx="500062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О</a:t>
            </a:r>
          </a:p>
        </p:txBody>
      </p:sp>
      <p:sp>
        <p:nvSpPr>
          <p:cNvPr id="4112" name="AutoShape 38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95288" y="6021388"/>
            <a:ext cx="649287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13" name="Text Box 39"/>
          <p:cNvSpPr txBox="1">
            <a:spLocks noChangeArrowheads="1"/>
          </p:cNvSpPr>
          <p:nvPr/>
        </p:nvSpPr>
        <p:spPr bwMode="auto">
          <a:xfrm>
            <a:off x="4787900" y="5949950"/>
            <a:ext cx="1533525" cy="584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y-AM" sz="3200">
                <a:solidFill>
                  <a:srgbClr val="000000"/>
                </a:solidFill>
                <a:latin typeface="Univers"/>
              </a:rPr>
              <a:t>Գտնել</a:t>
            </a:r>
            <a:r>
              <a:rPr lang="ru-RU" sz="3200">
                <a:solidFill>
                  <a:srgbClr val="000000"/>
                </a:solidFill>
                <a:latin typeface="Univers"/>
              </a:rPr>
              <a:t>`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Freeform 36"/>
          <p:cNvSpPr>
            <a:spLocks/>
          </p:cNvSpPr>
          <p:nvPr/>
        </p:nvSpPr>
        <p:spPr bwMode="auto">
          <a:xfrm>
            <a:off x="1211263" y="627063"/>
            <a:ext cx="6192837" cy="3313112"/>
          </a:xfrm>
          <a:custGeom>
            <a:avLst/>
            <a:gdLst>
              <a:gd name="T0" fmla="*/ 71438 w 3901"/>
              <a:gd name="T1" fmla="*/ 3313112 h 2087"/>
              <a:gd name="T2" fmla="*/ 2863850 w 3901"/>
              <a:gd name="T3" fmla="*/ 3303587 h 2087"/>
              <a:gd name="T4" fmla="*/ 6192837 w 3901"/>
              <a:gd name="T5" fmla="*/ 647700 h 2087"/>
              <a:gd name="T6" fmla="*/ 5688012 w 3901"/>
              <a:gd name="T7" fmla="*/ 288925 h 2087"/>
              <a:gd name="T8" fmla="*/ 5472112 w 3901"/>
              <a:gd name="T9" fmla="*/ 144462 h 2087"/>
              <a:gd name="T10" fmla="*/ 5184775 w 3901"/>
              <a:gd name="T11" fmla="*/ 73025 h 2087"/>
              <a:gd name="T12" fmla="*/ 4895850 w 3901"/>
              <a:gd name="T13" fmla="*/ 73025 h 2087"/>
              <a:gd name="T14" fmla="*/ 4392613 w 3901"/>
              <a:gd name="T15" fmla="*/ 0 h 2087"/>
              <a:gd name="T16" fmla="*/ 4032250 w 3901"/>
              <a:gd name="T17" fmla="*/ 0 h 2087"/>
              <a:gd name="T18" fmla="*/ 3600450 w 3901"/>
              <a:gd name="T19" fmla="*/ 0 h 2087"/>
              <a:gd name="T20" fmla="*/ 3095625 w 3901"/>
              <a:gd name="T21" fmla="*/ 0 h 2087"/>
              <a:gd name="T22" fmla="*/ 2520950 w 3901"/>
              <a:gd name="T23" fmla="*/ 73025 h 2087"/>
              <a:gd name="T24" fmla="*/ 2016125 w 3901"/>
              <a:gd name="T25" fmla="*/ 73025 h 2087"/>
              <a:gd name="T26" fmla="*/ 1584325 w 3901"/>
              <a:gd name="T27" fmla="*/ 144462 h 2087"/>
              <a:gd name="T28" fmla="*/ 1152525 w 3901"/>
              <a:gd name="T29" fmla="*/ 360362 h 2087"/>
              <a:gd name="T30" fmla="*/ 720725 w 3901"/>
              <a:gd name="T31" fmla="*/ 576262 h 2087"/>
              <a:gd name="T32" fmla="*/ 576263 w 3901"/>
              <a:gd name="T33" fmla="*/ 936625 h 2087"/>
              <a:gd name="T34" fmla="*/ 431800 w 3901"/>
              <a:gd name="T35" fmla="*/ 1152525 h 2087"/>
              <a:gd name="T36" fmla="*/ 360362 w 3901"/>
              <a:gd name="T37" fmla="*/ 1439862 h 2087"/>
              <a:gd name="T38" fmla="*/ 215900 w 3901"/>
              <a:gd name="T39" fmla="*/ 1944687 h 2087"/>
              <a:gd name="T40" fmla="*/ 144463 w 3901"/>
              <a:gd name="T41" fmla="*/ 2447924 h 2087"/>
              <a:gd name="T42" fmla="*/ 0 w 3901"/>
              <a:gd name="T43" fmla="*/ 2808287 h 2087"/>
              <a:gd name="T44" fmla="*/ 0 w 3901"/>
              <a:gd name="T45" fmla="*/ 3168649 h 2087"/>
              <a:gd name="T46" fmla="*/ 71438 w 3901"/>
              <a:gd name="T47" fmla="*/ 3240086 h 2087"/>
              <a:gd name="T48" fmla="*/ 71438 w 3901"/>
              <a:gd name="T49" fmla="*/ 3313112 h 2087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3901"/>
              <a:gd name="T76" fmla="*/ 0 h 2087"/>
              <a:gd name="T77" fmla="*/ 3901 w 3901"/>
              <a:gd name="T78" fmla="*/ 2087 h 2087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3901" h="2087">
                <a:moveTo>
                  <a:pt x="45" y="2087"/>
                </a:moveTo>
                <a:lnTo>
                  <a:pt x="1804" y="2081"/>
                </a:lnTo>
                <a:lnTo>
                  <a:pt x="3901" y="408"/>
                </a:lnTo>
                <a:lnTo>
                  <a:pt x="3583" y="182"/>
                </a:lnTo>
                <a:lnTo>
                  <a:pt x="3447" y="91"/>
                </a:lnTo>
                <a:lnTo>
                  <a:pt x="3266" y="46"/>
                </a:lnTo>
                <a:lnTo>
                  <a:pt x="3084" y="46"/>
                </a:lnTo>
                <a:lnTo>
                  <a:pt x="2767" y="0"/>
                </a:lnTo>
                <a:lnTo>
                  <a:pt x="2540" y="0"/>
                </a:lnTo>
                <a:lnTo>
                  <a:pt x="2268" y="0"/>
                </a:lnTo>
                <a:lnTo>
                  <a:pt x="1950" y="0"/>
                </a:lnTo>
                <a:lnTo>
                  <a:pt x="1588" y="46"/>
                </a:lnTo>
                <a:lnTo>
                  <a:pt x="1270" y="46"/>
                </a:lnTo>
                <a:lnTo>
                  <a:pt x="998" y="91"/>
                </a:lnTo>
                <a:lnTo>
                  <a:pt x="726" y="227"/>
                </a:lnTo>
                <a:lnTo>
                  <a:pt x="454" y="363"/>
                </a:lnTo>
                <a:lnTo>
                  <a:pt x="363" y="590"/>
                </a:lnTo>
                <a:lnTo>
                  <a:pt x="272" y="726"/>
                </a:lnTo>
                <a:lnTo>
                  <a:pt x="227" y="907"/>
                </a:lnTo>
                <a:lnTo>
                  <a:pt x="136" y="1225"/>
                </a:lnTo>
                <a:lnTo>
                  <a:pt x="91" y="1542"/>
                </a:lnTo>
                <a:lnTo>
                  <a:pt x="0" y="1769"/>
                </a:lnTo>
                <a:lnTo>
                  <a:pt x="0" y="1996"/>
                </a:lnTo>
                <a:lnTo>
                  <a:pt x="45" y="2041"/>
                </a:lnTo>
                <a:lnTo>
                  <a:pt x="45" y="2087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ADF0F9">
                  <a:alpha val="74001"/>
                </a:srgbClr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7" name="Freeform 26"/>
          <p:cNvSpPr>
            <a:spLocks/>
          </p:cNvSpPr>
          <p:nvPr/>
        </p:nvSpPr>
        <p:spPr bwMode="auto">
          <a:xfrm>
            <a:off x="4090988" y="1347788"/>
            <a:ext cx="4740275" cy="2597150"/>
          </a:xfrm>
          <a:custGeom>
            <a:avLst/>
            <a:gdLst>
              <a:gd name="T0" fmla="*/ 3932238 w 2986"/>
              <a:gd name="T1" fmla="*/ 2573338 h 1636"/>
              <a:gd name="T2" fmla="*/ 0 w 2986"/>
              <a:gd name="T3" fmla="*/ 2576513 h 1636"/>
              <a:gd name="T4" fmla="*/ 3138487 w 2986"/>
              <a:gd name="T5" fmla="*/ 82550 h 1636"/>
              <a:gd name="T6" fmla="*/ 3881438 w 2986"/>
              <a:gd name="T7" fmla="*/ 0 h 1636"/>
              <a:gd name="T8" fmla="*/ 4727575 w 2986"/>
              <a:gd name="T9" fmla="*/ 1152525 h 1636"/>
              <a:gd name="T10" fmla="*/ 4740275 w 2986"/>
              <a:gd name="T11" fmla="*/ 1716088 h 1636"/>
              <a:gd name="T12" fmla="*/ 4660900 w 2986"/>
              <a:gd name="T13" fmla="*/ 2393950 h 1636"/>
              <a:gd name="T14" fmla="*/ 3746500 w 2986"/>
              <a:gd name="T15" fmla="*/ 2597150 h 1636"/>
              <a:gd name="T16" fmla="*/ 3746500 w 2986"/>
              <a:gd name="T17" fmla="*/ 2574925 h 1636"/>
              <a:gd name="T18" fmla="*/ 3732213 w 2986"/>
              <a:gd name="T19" fmla="*/ 2573338 h 16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2986"/>
              <a:gd name="T31" fmla="*/ 0 h 1636"/>
              <a:gd name="T32" fmla="*/ 2986 w 2986"/>
              <a:gd name="T33" fmla="*/ 1636 h 16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986" h="1636">
                <a:moveTo>
                  <a:pt x="2477" y="1621"/>
                </a:moveTo>
                <a:lnTo>
                  <a:pt x="0" y="1623"/>
                </a:lnTo>
                <a:lnTo>
                  <a:pt x="1977" y="52"/>
                </a:lnTo>
                <a:lnTo>
                  <a:pt x="2445" y="0"/>
                </a:lnTo>
                <a:lnTo>
                  <a:pt x="2978" y="726"/>
                </a:lnTo>
                <a:lnTo>
                  <a:pt x="2986" y="1081"/>
                </a:lnTo>
                <a:lnTo>
                  <a:pt x="2936" y="1508"/>
                </a:lnTo>
                <a:lnTo>
                  <a:pt x="2360" y="1636"/>
                </a:lnTo>
                <a:lnTo>
                  <a:pt x="2360" y="1622"/>
                </a:lnTo>
                <a:lnTo>
                  <a:pt x="2351" y="1621"/>
                </a:lnTo>
              </a:path>
            </a:pathLst>
          </a:custGeom>
          <a:gradFill rotWithShape="1">
            <a:gsLst>
              <a:gs pos="0">
                <a:srgbClr val="F0FA90">
                  <a:alpha val="81000"/>
                </a:srgbClr>
              </a:gs>
              <a:gs pos="100000">
                <a:schemeClr val="bg1"/>
              </a:gs>
            </a:gsLst>
            <a:lin ang="18900000" scaled="1"/>
          </a:gradFill>
          <a:ln w="2857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8" name="Line 27"/>
          <p:cNvSpPr>
            <a:spLocks noChangeShapeType="1"/>
          </p:cNvSpPr>
          <p:nvPr/>
        </p:nvSpPr>
        <p:spPr bwMode="auto">
          <a:xfrm>
            <a:off x="1282700" y="3938588"/>
            <a:ext cx="67119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9" name="Line 28"/>
          <p:cNvSpPr>
            <a:spLocks noChangeShapeType="1"/>
          </p:cNvSpPr>
          <p:nvPr/>
        </p:nvSpPr>
        <p:spPr bwMode="auto">
          <a:xfrm flipV="1">
            <a:off x="4067175" y="1268413"/>
            <a:ext cx="3355975" cy="26638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5122" name="Object 29"/>
          <p:cNvGraphicFramePr>
            <a:graphicFrameLocks noChangeAspect="1"/>
          </p:cNvGraphicFramePr>
          <p:nvPr/>
        </p:nvGraphicFramePr>
        <p:xfrm>
          <a:off x="3514725" y="3363913"/>
          <a:ext cx="647700" cy="593725"/>
        </p:xfrm>
        <a:graphic>
          <a:graphicData uri="http://schemas.openxmlformats.org/presentationml/2006/ole">
            <p:oleObj spid="_x0000_s5122" name="Формула" r:id="rId4" imgW="152280" imgH="139680" progId="Equation.3">
              <p:embed/>
            </p:oleObj>
          </a:graphicData>
        </a:graphic>
      </p:graphicFrame>
      <p:graphicFrame>
        <p:nvGraphicFramePr>
          <p:cNvPr id="5123" name="Object 30"/>
          <p:cNvGraphicFramePr>
            <a:graphicFrameLocks noChangeAspect="1"/>
          </p:cNvGraphicFramePr>
          <p:nvPr/>
        </p:nvGraphicFramePr>
        <p:xfrm>
          <a:off x="5027613" y="3219450"/>
          <a:ext cx="585787" cy="720725"/>
        </p:xfrm>
        <a:graphic>
          <a:graphicData uri="http://schemas.openxmlformats.org/presentationml/2006/ole">
            <p:oleObj spid="_x0000_s5123" name="Формула" r:id="rId5" imgW="164880" imgH="203040" progId="Equation.3">
              <p:embed/>
            </p:oleObj>
          </a:graphicData>
        </a:graphic>
      </p:graphicFrame>
      <p:graphicFrame>
        <p:nvGraphicFramePr>
          <p:cNvPr id="5124" name="Object 32"/>
          <p:cNvGraphicFramePr>
            <a:graphicFrameLocks noChangeAspect="1"/>
          </p:cNvGraphicFramePr>
          <p:nvPr/>
        </p:nvGraphicFramePr>
        <p:xfrm>
          <a:off x="5076825" y="4724400"/>
          <a:ext cx="2668588" cy="842963"/>
        </p:xfrm>
        <a:graphic>
          <a:graphicData uri="http://schemas.openxmlformats.org/presentationml/2006/ole">
            <p:oleObj spid="_x0000_s5124" name="Формула" r:id="rId6" imgW="723600" imgH="228600" progId="Equation.3">
              <p:embed/>
            </p:oleObj>
          </a:graphicData>
        </a:graphic>
      </p:graphicFrame>
      <p:sp>
        <p:nvSpPr>
          <p:cNvPr id="5130" name="Line 33"/>
          <p:cNvSpPr>
            <a:spLocks noChangeShapeType="1"/>
          </p:cNvSpPr>
          <p:nvPr/>
        </p:nvSpPr>
        <p:spPr bwMode="auto">
          <a:xfrm>
            <a:off x="4572000" y="5516563"/>
            <a:ext cx="396081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5125" name="Object 34"/>
          <p:cNvGraphicFramePr>
            <a:graphicFrameLocks noChangeAspect="1"/>
          </p:cNvGraphicFramePr>
          <p:nvPr/>
        </p:nvGraphicFramePr>
        <p:xfrm>
          <a:off x="6011863" y="5805488"/>
          <a:ext cx="2449512" cy="754062"/>
        </p:xfrm>
        <a:graphic>
          <a:graphicData uri="http://schemas.openxmlformats.org/presentationml/2006/ole">
            <p:oleObj spid="_x0000_s5125" name="Формула" r:id="rId7" imgW="660240" imgH="203040" progId="Equation.3">
              <p:embed/>
            </p:oleObj>
          </a:graphicData>
        </a:graphic>
      </p:graphicFrame>
      <p:sp>
        <p:nvSpPr>
          <p:cNvPr id="5131" name="Rectangle 41"/>
          <p:cNvSpPr>
            <a:spLocks noChangeArrowheads="1"/>
          </p:cNvSpPr>
          <p:nvPr/>
        </p:nvSpPr>
        <p:spPr bwMode="auto">
          <a:xfrm>
            <a:off x="1139825" y="3219450"/>
            <a:ext cx="455613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А</a:t>
            </a:r>
          </a:p>
        </p:txBody>
      </p:sp>
      <p:sp>
        <p:nvSpPr>
          <p:cNvPr id="5132" name="Rectangle 42"/>
          <p:cNvSpPr>
            <a:spLocks noChangeArrowheads="1"/>
          </p:cNvSpPr>
          <p:nvPr/>
        </p:nvSpPr>
        <p:spPr bwMode="auto">
          <a:xfrm>
            <a:off x="6972300" y="771525"/>
            <a:ext cx="455613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В</a:t>
            </a:r>
          </a:p>
        </p:txBody>
      </p:sp>
      <p:sp>
        <p:nvSpPr>
          <p:cNvPr id="5133" name="Rectangle 43"/>
          <p:cNvSpPr>
            <a:spLocks noChangeArrowheads="1"/>
          </p:cNvSpPr>
          <p:nvPr/>
        </p:nvSpPr>
        <p:spPr bwMode="auto">
          <a:xfrm>
            <a:off x="7620000" y="3290888"/>
            <a:ext cx="477838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С</a:t>
            </a:r>
          </a:p>
        </p:txBody>
      </p:sp>
      <p:sp>
        <p:nvSpPr>
          <p:cNvPr id="5134" name="Rectangle 44"/>
          <p:cNvSpPr>
            <a:spLocks noChangeArrowheads="1"/>
          </p:cNvSpPr>
          <p:nvPr/>
        </p:nvSpPr>
        <p:spPr bwMode="auto">
          <a:xfrm>
            <a:off x="3803650" y="4011613"/>
            <a:ext cx="500063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О</a:t>
            </a:r>
          </a:p>
        </p:txBody>
      </p:sp>
      <p:sp>
        <p:nvSpPr>
          <p:cNvPr id="5135" name="Text Box 45"/>
          <p:cNvSpPr txBox="1">
            <a:spLocks noChangeArrowheads="1"/>
          </p:cNvSpPr>
          <p:nvPr/>
        </p:nvSpPr>
        <p:spPr bwMode="auto">
          <a:xfrm>
            <a:off x="7164388" y="217488"/>
            <a:ext cx="1368425" cy="46196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y-AM" sz="2400" b="1">
                <a:solidFill>
                  <a:srgbClr val="000000"/>
                </a:solidFill>
                <a:latin typeface="Univers"/>
              </a:rPr>
              <a:t>Խնդիր</a:t>
            </a:r>
            <a:r>
              <a:rPr lang="ru-RU" sz="2400" b="1">
                <a:solidFill>
                  <a:srgbClr val="000000"/>
                </a:solidFill>
                <a:latin typeface="Univers"/>
              </a:rPr>
              <a:t> 5</a:t>
            </a:r>
          </a:p>
        </p:txBody>
      </p:sp>
      <p:sp>
        <p:nvSpPr>
          <p:cNvPr id="5136" name="AutoShape 46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95288" y="6021388"/>
            <a:ext cx="649287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7" name="Text Box 47"/>
          <p:cNvSpPr txBox="1">
            <a:spLocks noChangeArrowheads="1"/>
          </p:cNvSpPr>
          <p:nvPr/>
        </p:nvSpPr>
        <p:spPr bwMode="auto">
          <a:xfrm>
            <a:off x="4500563" y="5876925"/>
            <a:ext cx="1533525" cy="584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y-AM" sz="3200">
                <a:solidFill>
                  <a:srgbClr val="000000"/>
                </a:solidFill>
                <a:latin typeface="Univers"/>
              </a:rPr>
              <a:t>Գտնել</a:t>
            </a:r>
            <a:r>
              <a:rPr lang="ru-RU" sz="3200">
                <a:solidFill>
                  <a:srgbClr val="000000"/>
                </a:solidFill>
                <a:latin typeface="Univers"/>
              </a:rPr>
              <a:t>`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0" name="Freeform 16"/>
          <p:cNvSpPr>
            <a:spLocks/>
          </p:cNvSpPr>
          <p:nvPr/>
        </p:nvSpPr>
        <p:spPr bwMode="auto">
          <a:xfrm>
            <a:off x="771525" y="541338"/>
            <a:ext cx="5784850" cy="3313112"/>
          </a:xfrm>
          <a:custGeom>
            <a:avLst/>
            <a:gdLst>
              <a:gd name="T0" fmla="*/ 79375 w 3644"/>
              <a:gd name="T1" fmla="*/ 3313112 h 2087"/>
              <a:gd name="T2" fmla="*/ 2846388 w 3644"/>
              <a:gd name="T3" fmla="*/ 3313112 h 2087"/>
              <a:gd name="T4" fmla="*/ 5784850 w 3644"/>
              <a:gd name="T5" fmla="*/ 1008062 h 2087"/>
              <a:gd name="T6" fmla="*/ 5768975 w 3644"/>
              <a:gd name="T7" fmla="*/ 1008062 h 2087"/>
              <a:gd name="T8" fmla="*/ 5695950 w 3644"/>
              <a:gd name="T9" fmla="*/ 720725 h 2087"/>
              <a:gd name="T10" fmla="*/ 5553075 w 3644"/>
              <a:gd name="T11" fmla="*/ 576262 h 2087"/>
              <a:gd name="T12" fmla="*/ 5408613 w 3644"/>
              <a:gd name="T13" fmla="*/ 360362 h 2087"/>
              <a:gd name="T14" fmla="*/ 5048250 w 3644"/>
              <a:gd name="T15" fmla="*/ 360362 h 2087"/>
              <a:gd name="T16" fmla="*/ 4687888 w 3644"/>
              <a:gd name="T17" fmla="*/ 73025 h 2087"/>
              <a:gd name="T18" fmla="*/ 4400550 w 3644"/>
              <a:gd name="T19" fmla="*/ 73025 h 2087"/>
              <a:gd name="T20" fmla="*/ 4256088 w 3644"/>
              <a:gd name="T21" fmla="*/ 73025 h 2087"/>
              <a:gd name="T22" fmla="*/ 4184650 w 3644"/>
              <a:gd name="T23" fmla="*/ 0 h 2087"/>
              <a:gd name="T24" fmla="*/ 3968750 w 3644"/>
              <a:gd name="T25" fmla="*/ 0 h 2087"/>
              <a:gd name="T26" fmla="*/ 3752851 w 3644"/>
              <a:gd name="T27" fmla="*/ 0 h 2087"/>
              <a:gd name="T28" fmla="*/ 3535363 w 3644"/>
              <a:gd name="T29" fmla="*/ 0 h 2087"/>
              <a:gd name="T30" fmla="*/ 3319463 w 3644"/>
              <a:gd name="T31" fmla="*/ 0 h 2087"/>
              <a:gd name="T32" fmla="*/ 3032125 w 3644"/>
              <a:gd name="T33" fmla="*/ 73025 h 2087"/>
              <a:gd name="T34" fmla="*/ 2744788 w 3644"/>
              <a:gd name="T35" fmla="*/ 73025 h 2087"/>
              <a:gd name="T36" fmla="*/ 2527300 w 3644"/>
              <a:gd name="T37" fmla="*/ 73025 h 2087"/>
              <a:gd name="T38" fmla="*/ 2095500 w 3644"/>
              <a:gd name="T39" fmla="*/ 144462 h 2087"/>
              <a:gd name="T40" fmla="*/ 1808163 w 3644"/>
              <a:gd name="T41" fmla="*/ 215900 h 2087"/>
              <a:gd name="T42" fmla="*/ 1614487 w 3644"/>
              <a:gd name="T43" fmla="*/ 242887 h 2087"/>
              <a:gd name="T44" fmla="*/ 1539875 w 3644"/>
              <a:gd name="T45" fmla="*/ 290512 h 2087"/>
              <a:gd name="T46" fmla="*/ 1446213 w 3644"/>
              <a:gd name="T47" fmla="*/ 317500 h 2087"/>
              <a:gd name="T48" fmla="*/ 1400175 w 3644"/>
              <a:gd name="T49" fmla="*/ 346075 h 2087"/>
              <a:gd name="T50" fmla="*/ 1016000 w 3644"/>
              <a:gd name="T51" fmla="*/ 576262 h 2087"/>
              <a:gd name="T52" fmla="*/ 800100 w 3644"/>
              <a:gd name="T53" fmla="*/ 720725 h 2087"/>
              <a:gd name="T54" fmla="*/ 584200 w 3644"/>
              <a:gd name="T55" fmla="*/ 1008062 h 2087"/>
              <a:gd name="T56" fmla="*/ 223838 w 3644"/>
              <a:gd name="T57" fmla="*/ 1368425 h 2087"/>
              <a:gd name="T58" fmla="*/ 139700 w 3644"/>
              <a:gd name="T59" fmla="*/ 1708150 h 2087"/>
              <a:gd name="T60" fmla="*/ 187325 w 3644"/>
              <a:gd name="T61" fmla="*/ 1811337 h 2087"/>
              <a:gd name="T62" fmla="*/ 195262 w 3644"/>
              <a:gd name="T63" fmla="*/ 1847850 h 2087"/>
              <a:gd name="T64" fmla="*/ 223838 w 3644"/>
              <a:gd name="T65" fmla="*/ 2305049 h 2087"/>
              <a:gd name="T66" fmla="*/ 7938 w 3644"/>
              <a:gd name="T67" fmla="*/ 2592387 h 2087"/>
              <a:gd name="T68" fmla="*/ 0 w 3644"/>
              <a:gd name="T69" fmla="*/ 2855912 h 2087"/>
              <a:gd name="T70" fmla="*/ 28575 w 3644"/>
              <a:gd name="T71" fmla="*/ 2995611 h 2087"/>
              <a:gd name="T72" fmla="*/ 28575 w 3644"/>
              <a:gd name="T73" fmla="*/ 3135311 h 2087"/>
              <a:gd name="T74" fmla="*/ 79375 w 3644"/>
              <a:gd name="T75" fmla="*/ 3313112 h 2087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3644"/>
              <a:gd name="T115" fmla="*/ 0 h 2087"/>
              <a:gd name="T116" fmla="*/ 3644 w 3644"/>
              <a:gd name="T117" fmla="*/ 2087 h 2087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3644" h="2087">
                <a:moveTo>
                  <a:pt x="50" y="2087"/>
                </a:moveTo>
                <a:lnTo>
                  <a:pt x="1793" y="2087"/>
                </a:lnTo>
                <a:lnTo>
                  <a:pt x="3644" y="635"/>
                </a:lnTo>
                <a:lnTo>
                  <a:pt x="3634" y="635"/>
                </a:lnTo>
                <a:lnTo>
                  <a:pt x="3588" y="454"/>
                </a:lnTo>
                <a:lnTo>
                  <a:pt x="3498" y="363"/>
                </a:lnTo>
                <a:lnTo>
                  <a:pt x="3407" y="227"/>
                </a:lnTo>
                <a:lnTo>
                  <a:pt x="3180" y="227"/>
                </a:lnTo>
                <a:lnTo>
                  <a:pt x="2953" y="46"/>
                </a:lnTo>
                <a:lnTo>
                  <a:pt x="2772" y="46"/>
                </a:lnTo>
                <a:lnTo>
                  <a:pt x="2681" y="46"/>
                </a:lnTo>
                <a:lnTo>
                  <a:pt x="2636" y="0"/>
                </a:lnTo>
                <a:lnTo>
                  <a:pt x="2500" y="0"/>
                </a:lnTo>
                <a:lnTo>
                  <a:pt x="2364" y="0"/>
                </a:lnTo>
                <a:lnTo>
                  <a:pt x="2227" y="0"/>
                </a:lnTo>
                <a:lnTo>
                  <a:pt x="2091" y="0"/>
                </a:lnTo>
                <a:lnTo>
                  <a:pt x="1910" y="46"/>
                </a:lnTo>
                <a:lnTo>
                  <a:pt x="1729" y="46"/>
                </a:lnTo>
                <a:lnTo>
                  <a:pt x="1592" y="46"/>
                </a:lnTo>
                <a:lnTo>
                  <a:pt x="1320" y="91"/>
                </a:lnTo>
                <a:lnTo>
                  <a:pt x="1139" y="136"/>
                </a:lnTo>
                <a:cubicBezTo>
                  <a:pt x="1098" y="142"/>
                  <a:pt x="1057" y="142"/>
                  <a:pt x="1017" y="153"/>
                </a:cubicBezTo>
                <a:cubicBezTo>
                  <a:pt x="999" y="158"/>
                  <a:pt x="986" y="173"/>
                  <a:pt x="970" y="183"/>
                </a:cubicBezTo>
                <a:cubicBezTo>
                  <a:pt x="953" y="194"/>
                  <a:pt x="931" y="195"/>
                  <a:pt x="911" y="200"/>
                </a:cubicBezTo>
                <a:cubicBezTo>
                  <a:pt x="901" y="206"/>
                  <a:pt x="882" y="218"/>
                  <a:pt x="882" y="218"/>
                </a:cubicBezTo>
                <a:lnTo>
                  <a:pt x="640" y="363"/>
                </a:lnTo>
                <a:lnTo>
                  <a:pt x="504" y="454"/>
                </a:lnTo>
                <a:lnTo>
                  <a:pt x="368" y="635"/>
                </a:lnTo>
                <a:lnTo>
                  <a:pt x="141" y="862"/>
                </a:lnTo>
                <a:cubicBezTo>
                  <a:pt x="64" y="978"/>
                  <a:pt x="22" y="983"/>
                  <a:pt x="88" y="1076"/>
                </a:cubicBezTo>
                <a:cubicBezTo>
                  <a:pt x="96" y="1100"/>
                  <a:pt x="110" y="1117"/>
                  <a:pt x="118" y="1141"/>
                </a:cubicBezTo>
                <a:cubicBezTo>
                  <a:pt x="120" y="1148"/>
                  <a:pt x="123" y="1164"/>
                  <a:pt x="123" y="1164"/>
                </a:cubicBezTo>
                <a:lnTo>
                  <a:pt x="141" y="1452"/>
                </a:lnTo>
                <a:lnTo>
                  <a:pt x="5" y="1633"/>
                </a:lnTo>
                <a:cubicBezTo>
                  <a:pt x="3" y="1688"/>
                  <a:pt x="0" y="1744"/>
                  <a:pt x="0" y="1799"/>
                </a:cubicBezTo>
                <a:cubicBezTo>
                  <a:pt x="0" y="1816"/>
                  <a:pt x="17" y="1877"/>
                  <a:pt x="18" y="1887"/>
                </a:cubicBezTo>
                <a:cubicBezTo>
                  <a:pt x="20" y="1916"/>
                  <a:pt x="18" y="1946"/>
                  <a:pt x="18" y="1975"/>
                </a:cubicBezTo>
                <a:lnTo>
                  <a:pt x="50" y="2087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DFF6B0">
                  <a:alpha val="64998"/>
                </a:srgbClr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1" name="Freeform 6"/>
          <p:cNvSpPr>
            <a:spLocks/>
          </p:cNvSpPr>
          <p:nvPr/>
        </p:nvSpPr>
        <p:spPr bwMode="auto">
          <a:xfrm>
            <a:off x="3635375" y="1143000"/>
            <a:ext cx="4718050" cy="2714625"/>
          </a:xfrm>
          <a:custGeom>
            <a:avLst/>
            <a:gdLst>
              <a:gd name="T0" fmla="*/ 3719513 w 2972"/>
              <a:gd name="T1" fmla="*/ 2714625 h 1710"/>
              <a:gd name="T2" fmla="*/ 0 w 2972"/>
              <a:gd name="T3" fmla="*/ 2714625 h 1710"/>
              <a:gd name="T4" fmla="*/ 3136900 w 2972"/>
              <a:gd name="T5" fmla="*/ 244475 h 1710"/>
              <a:gd name="T6" fmla="*/ 3660775 w 2972"/>
              <a:gd name="T7" fmla="*/ 0 h 1710"/>
              <a:gd name="T8" fmla="*/ 4432300 w 2972"/>
              <a:gd name="T9" fmla="*/ 638175 h 1710"/>
              <a:gd name="T10" fmla="*/ 4651375 w 2972"/>
              <a:gd name="T11" fmla="*/ 603250 h 1710"/>
              <a:gd name="T12" fmla="*/ 4718050 w 2972"/>
              <a:gd name="T13" fmla="*/ 1676400 h 1710"/>
              <a:gd name="T14" fmla="*/ 3965575 w 2972"/>
              <a:gd name="T15" fmla="*/ 2705100 h 1710"/>
              <a:gd name="T16" fmla="*/ 3741738 w 2972"/>
              <a:gd name="T17" fmla="*/ 2714625 h 1710"/>
              <a:gd name="T18" fmla="*/ 3741738 w 2972"/>
              <a:gd name="T19" fmla="*/ 2692400 h 1710"/>
              <a:gd name="T20" fmla="*/ 3727450 w 2972"/>
              <a:gd name="T21" fmla="*/ 2690813 h 171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972"/>
              <a:gd name="T34" fmla="*/ 0 h 1710"/>
              <a:gd name="T35" fmla="*/ 2972 w 2972"/>
              <a:gd name="T36" fmla="*/ 1710 h 171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972" h="1710">
                <a:moveTo>
                  <a:pt x="2343" y="1710"/>
                </a:moveTo>
                <a:lnTo>
                  <a:pt x="0" y="1710"/>
                </a:lnTo>
                <a:lnTo>
                  <a:pt x="1976" y="154"/>
                </a:lnTo>
                <a:lnTo>
                  <a:pt x="2306" y="0"/>
                </a:lnTo>
                <a:lnTo>
                  <a:pt x="2792" y="402"/>
                </a:lnTo>
                <a:lnTo>
                  <a:pt x="2930" y="380"/>
                </a:lnTo>
                <a:lnTo>
                  <a:pt x="2972" y="1056"/>
                </a:lnTo>
                <a:lnTo>
                  <a:pt x="2498" y="1704"/>
                </a:lnTo>
                <a:lnTo>
                  <a:pt x="2357" y="1710"/>
                </a:lnTo>
                <a:lnTo>
                  <a:pt x="2357" y="1696"/>
                </a:lnTo>
                <a:lnTo>
                  <a:pt x="2348" y="1695"/>
                </a:lnTo>
              </a:path>
            </a:pathLst>
          </a:custGeom>
          <a:gradFill rotWithShape="1">
            <a:gsLst>
              <a:gs pos="0">
                <a:srgbClr val="CC66FF">
                  <a:alpha val="40999"/>
                </a:srgbClr>
              </a:gs>
              <a:gs pos="100000">
                <a:schemeClr val="bg1"/>
              </a:gs>
            </a:gsLst>
            <a:lin ang="18900000" scaled="1"/>
          </a:gradFill>
          <a:ln w="2857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2" name="Line 7"/>
          <p:cNvSpPr>
            <a:spLocks noChangeShapeType="1"/>
          </p:cNvSpPr>
          <p:nvPr/>
        </p:nvSpPr>
        <p:spPr bwMode="auto">
          <a:xfrm>
            <a:off x="850900" y="3867150"/>
            <a:ext cx="67119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3" name="Line 8"/>
          <p:cNvSpPr>
            <a:spLocks noChangeShapeType="1"/>
          </p:cNvSpPr>
          <p:nvPr/>
        </p:nvSpPr>
        <p:spPr bwMode="auto">
          <a:xfrm flipV="1">
            <a:off x="3635375" y="1196975"/>
            <a:ext cx="3355975" cy="26638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6146" name="Object 9"/>
          <p:cNvGraphicFramePr>
            <a:graphicFrameLocks noChangeAspect="1"/>
          </p:cNvGraphicFramePr>
          <p:nvPr/>
        </p:nvGraphicFramePr>
        <p:xfrm>
          <a:off x="3155950" y="3205163"/>
          <a:ext cx="576263" cy="528637"/>
        </p:xfrm>
        <a:graphic>
          <a:graphicData uri="http://schemas.openxmlformats.org/presentationml/2006/ole">
            <p:oleObj spid="_x0000_s6146" name="Формула" r:id="rId4" imgW="152280" imgH="139680" progId="Equation.3">
              <p:embed/>
            </p:oleObj>
          </a:graphicData>
        </a:graphic>
      </p:graphicFrame>
      <p:graphicFrame>
        <p:nvGraphicFramePr>
          <p:cNvPr id="6147" name="Object 10"/>
          <p:cNvGraphicFramePr>
            <a:graphicFrameLocks noChangeAspect="1"/>
          </p:cNvGraphicFramePr>
          <p:nvPr/>
        </p:nvGraphicFramePr>
        <p:xfrm>
          <a:off x="4595813" y="3133725"/>
          <a:ext cx="584200" cy="719138"/>
        </p:xfrm>
        <a:graphic>
          <a:graphicData uri="http://schemas.openxmlformats.org/presentationml/2006/ole">
            <p:oleObj spid="_x0000_s6147" name="Формула" r:id="rId5" imgW="164880" imgH="203040" progId="Equation.3">
              <p:embed/>
            </p:oleObj>
          </a:graphicData>
        </a:graphic>
      </p:graphicFrame>
      <p:graphicFrame>
        <p:nvGraphicFramePr>
          <p:cNvPr id="6148" name="Object 12"/>
          <p:cNvGraphicFramePr>
            <a:graphicFrameLocks noChangeAspect="1"/>
          </p:cNvGraphicFramePr>
          <p:nvPr/>
        </p:nvGraphicFramePr>
        <p:xfrm>
          <a:off x="5580063" y="4724400"/>
          <a:ext cx="2668587" cy="749300"/>
        </p:xfrm>
        <a:graphic>
          <a:graphicData uri="http://schemas.openxmlformats.org/presentationml/2006/ole">
            <p:oleObj spid="_x0000_s6148" name="Формула" r:id="rId6" imgW="723600" imgH="203040" progId="Equation.3">
              <p:embed/>
            </p:oleObj>
          </a:graphicData>
        </a:graphic>
      </p:graphicFrame>
      <p:sp>
        <p:nvSpPr>
          <p:cNvPr id="6154" name="Line 13"/>
          <p:cNvSpPr>
            <a:spLocks noChangeShapeType="1"/>
          </p:cNvSpPr>
          <p:nvPr/>
        </p:nvSpPr>
        <p:spPr bwMode="auto">
          <a:xfrm>
            <a:off x="4787900" y="5589588"/>
            <a:ext cx="3816350" cy="2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6149" name="Object 14"/>
          <p:cNvGraphicFramePr>
            <a:graphicFrameLocks noChangeAspect="1"/>
          </p:cNvGraphicFramePr>
          <p:nvPr/>
        </p:nvGraphicFramePr>
        <p:xfrm>
          <a:off x="6227763" y="5876925"/>
          <a:ext cx="2451100" cy="754063"/>
        </p:xfrm>
        <a:graphic>
          <a:graphicData uri="http://schemas.openxmlformats.org/presentationml/2006/ole">
            <p:oleObj spid="_x0000_s6149" name="Формула" r:id="rId7" imgW="660240" imgH="203040" progId="Equation.3">
              <p:embed/>
            </p:oleObj>
          </a:graphicData>
        </a:graphic>
      </p:graphicFrame>
      <p:sp>
        <p:nvSpPr>
          <p:cNvPr id="6155" name="Rectangle 18"/>
          <p:cNvSpPr>
            <a:spLocks noChangeArrowheads="1"/>
          </p:cNvSpPr>
          <p:nvPr/>
        </p:nvSpPr>
        <p:spPr bwMode="auto">
          <a:xfrm>
            <a:off x="923925" y="3133725"/>
            <a:ext cx="455613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А</a:t>
            </a:r>
          </a:p>
        </p:txBody>
      </p:sp>
      <p:sp>
        <p:nvSpPr>
          <p:cNvPr id="6156" name="Rectangle 19"/>
          <p:cNvSpPr>
            <a:spLocks noChangeArrowheads="1"/>
          </p:cNvSpPr>
          <p:nvPr/>
        </p:nvSpPr>
        <p:spPr bwMode="auto">
          <a:xfrm>
            <a:off x="6324600" y="757238"/>
            <a:ext cx="455613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В</a:t>
            </a:r>
          </a:p>
        </p:txBody>
      </p:sp>
      <p:sp>
        <p:nvSpPr>
          <p:cNvPr id="6157" name="Rectangle 20"/>
          <p:cNvSpPr>
            <a:spLocks noChangeArrowheads="1"/>
          </p:cNvSpPr>
          <p:nvPr/>
        </p:nvSpPr>
        <p:spPr bwMode="auto">
          <a:xfrm>
            <a:off x="7259638" y="3205163"/>
            <a:ext cx="477837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С</a:t>
            </a:r>
          </a:p>
        </p:txBody>
      </p:sp>
      <p:sp>
        <p:nvSpPr>
          <p:cNvPr id="6158" name="Rectangle 21"/>
          <p:cNvSpPr>
            <a:spLocks noChangeArrowheads="1"/>
          </p:cNvSpPr>
          <p:nvPr/>
        </p:nvSpPr>
        <p:spPr bwMode="auto">
          <a:xfrm>
            <a:off x="3443288" y="3997325"/>
            <a:ext cx="500062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Arial" pitchFamily="34" charset="0"/>
              </a:rPr>
              <a:t>О</a:t>
            </a:r>
          </a:p>
        </p:txBody>
      </p:sp>
      <p:sp>
        <p:nvSpPr>
          <p:cNvPr id="6159" name="Text Box 22"/>
          <p:cNvSpPr txBox="1">
            <a:spLocks noChangeArrowheads="1"/>
          </p:cNvSpPr>
          <p:nvPr/>
        </p:nvSpPr>
        <p:spPr bwMode="auto">
          <a:xfrm>
            <a:off x="7164388" y="217488"/>
            <a:ext cx="1368425" cy="46196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y-AM" sz="2400" b="1">
                <a:solidFill>
                  <a:srgbClr val="000000"/>
                </a:solidFill>
                <a:latin typeface="Univers"/>
              </a:rPr>
              <a:t>Խնդիր</a:t>
            </a:r>
            <a:r>
              <a:rPr lang="ru-RU" sz="2400" b="1">
                <a:solidFill>
                  <a:srgbClr val="000000"/>
                </a:solidFill>
                <a:latin typeface="Univers"/>
              </a:rPr>
              <a:t> 6</a:t>
            </a:r>
          </a:p>
        </p:txBody>
      </p:sp>
      <p:sp>
        <p:nvSpPr>
          <p:cNvPr id="6160" name="AutoShape 23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95288" y="6021388"/>
            <a:ext cx="649287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61" name="Text Box 24"/>
          <p:cNvSpPr txBox="1">
            <a:spLocks noChangeArrowheads="1"/>
          </p:cNvSpPr>
          <p:nvPr/>
        </p:nvSpPr>
        <p:spPr bwMode="auto">
          <a:xfrm>
            <a:off x="4716463" y="5949950"/>
            <a:ext cx="1533525" cy="584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y-AM" sz="3200">
                <a:solidFill>
                  <a:srgbClr val="000000"/>
                </a:solidFill>
                <a:latin typeface="Univers"/>
              </a:rPr>
              <a:t>Գտնել</a:t>
            </a:r>
            <a:r>
              <a:rPr lang="ru-RU" sz="3200">
                <a:solidFill>
                  <a:srgbClr val="000000"/>
                </a:solidFill>
                <a:latin typeface="Univers"/>
              </a:rPr>
              <a:t>`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Freeform 51"/>
          <p:cNvSpPr>
            <a:spLocks/>
          </p:cNvSpPr>
          <p:nvPr/>
        </p:nvSpPr>
        <p:spPr bwMode="auto">
          <a:xfrm>
            <a:off x="4643438" y="1916113"/>
            <a:ext cx="3529012" cy="2233612"/>
          </a:xfrm>
          <a:custGeom>
            <a:avLst/>
            <a:gdLst>
              <a:gd name="T0" fmla="*/ 2592387 w 2223"/>
              <a:gd name="T1" fmla="*/ 0 h 1407"/>
              <a:gd name="T2" fmla="*/ 0 w 2223"/>
              <a:gd name="T3" fmla="*/ 2233612 h 1407"/>
              <a:gd name="T4" fmla="*/ 3384550 w 2223"/>
              <a:gd name="T5" fmla="*/ 2233612 h 1407"/>
              <a:gd name="T6" fmla="*/ 3457575 w 2223"/>
              <a:gd name="T7" fmla="*/ 2017712 h 1407"/>
              <a:gd name="T8" fmla="*/ 3529012 w 2223"/>
              <a:gd name="T9" fmla="*/ 1728787 h 1407"/>
              <a:gd name="T10" fmla="*/ 3529012 w 2223"/>
              <a:gd name="T11" fmla="*/ 1512887 h 1407"/>
              <a:gd name="T12" fmla="*/ 3529012 w 2223"/>
              <a:gd name="T13" fmla="*/ 1368425 h 1407"/>
              <a:gd name="T14" fmla="*/ 3529012 w 2223"/>
              <a:gd name="T15" fmla="*/ 1081087 h 1407"/>
              <a:gd name="T16" fmla="*/ 3384550 w 2223"/>
              <a:gd name="T17" fmla="*/ 865187 h 1407"/>
              <a:gd name="T18" fmla="*/ 3241674 w 2223"/>
              <a:gd name="T19" fmla="*/ 649287 h 1407"/>
              <a:gd name="T20" fmla="*/ 3241674 w 2223"/>
              <a:gd name="T21" fmla="*/ 504825 h 1407"/>
              <a:gd name="T22" fmla="*/ 3024187 w 2223"/>
              <a:gd name="T23" fmla="*/ 288925 h 1407"/>
              <a:gd name="T24" fmla="*/ 2952749 w 2223"/>
              <a:gd name="T25" fmla="*/ 217487 h 1407"/>
              <a:gd name="T26" fmla="*/ 2951162 w 2223"/>
              <a:gd name="T27" fmla="*/ 182562 h 1407"/>
              <a:gd name="T28" fmla="*/ 2746374 w 2223"/>
              <a:gd name="T29" fmla="*/ 61912 h 1407"/>
              <a:gd name="T30" fmla="*/ 2717799 w 2223"/>
              <a:gd name="T31" fmla="*/ 33337 h 1407"/>
              <a:gd name="T32" fmla="*/ 2592387 w 2223"/>
              <a:gd name="T33" fmla="*/ 0 h 1407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223"/>
              <a:gd name="T52" fmla="*/ 0 h 1407"/>
              <a:gd name="T53" fmla="*/ 2223 w 2223"/>
              <a:gd name="T54" fmla="*/ 1407 h 1407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223" h="1407">
                <a:moveTo>
                  <a:pt x="1633" y="0"/>
                </a:moveTo>
                <a:lnTo>
                  <a:pt x="0" y="1407"/>
                </a:lnTo>
                <a:lnTo>
                  <a:pt x="2132" y="1407"/>
                </a:lnTo>
                <a:lnTo>
                  <a:pt x="2178" y="1271"/>
                </a:lnTo>
                <a:lnTo>
                  <a:pt x="2223" y="1089"/>
                </a:lnTo>
                <a:lnTo>
                  <a:pt x="2223" y="953"/>
                </a:lnTo>
                <a:lnTo>
                  <a:pt x="2223" y="862"/>
                </a:lnTo>
                <a:lnTo>
                  <a:pt x="2223" y="681"/>
                </a:lnTo>
                <a:lnTo>
                  <a:pt x="2132" y="545"/>
                </a:lnTo>
                <a:lnTo>
                  <a:pt x="2042" y="409"/>
                </a:lnTo>
                <a:lnTo>
                  <a:pt x="2042" y="318"/>
                </a:lnTo>
                <a:lnTo>
                  <a:pt x="1905" y="182"/>
                </a:lnTo>
                <a:cubicBezTo>
                  <a:pt x="1890" y="167"/>
                  <a:pt x="1872" y="154"/>
                  <a:pt x="1860" y="137"/>
                </a:cubicBezTo>
                <a:cubicBezTo>
                  <a:pt x="1856" y="131"/>
                  <a:pt x="1863" y="121"/>
                  <a:pt x="1859" y="115"/>
                </a:cubicBezTo>
                <a:cubicBezTo>
                  <a:pt x="1846" y="95"/>
                  <a:pt x="1757" y="57"/>
                  <a:pt x="1730" y="39"/>
                </a:cubicBezTo>
                <a:cubicBezTo>
                  <a:pt x="1717" y="19"/>
                  <a:pt x="1725" y="21"/>
                  <a:pt x="1712" y="21"/>
                </a:cubicBezTo>
                <a:lnTo>
                  <a:pt x="1633" y="0"/>
                </a:lnTo>
                <a:close/>
              </a:path>
            </a:pathLst>
          </a:custGeom>
          <a:gradFill rotWithShape="1">
            <a:gsLst>
              <a:gs pos="0">
                <a:srgbClr val="F0FA90">
                  <a:alpha val="50000"/>
                </a:srgbClr>
              </a:gs>
              <a:gs pos="100000">
                <a:schemeClr val="bg1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3" name="Freeform 45"/>
          <p:cNvSpPr>
            <a:spLocks/>
          </p:cNvSpPr>
          <p:nvPr/>
        </p:nvSpPr>
        <p:spPr bwMode="auto">
          <a:xfrm>
            <a:off x="1763713" y="1052513"/>
            <a:ext cx="5448300" cy="3097212"/>
          </a:xfrm>
          <a:custGeom>
            <a:avLst/>
            <a:gdLst>
              <a:gd name="T0" fmla="*/ 155575 w 3432"/>
              <a:gd name="T1" fmla="*/ 3079750 h 1951"/>
              <a:gd name="T2" fmla="*/ 427038 w 3432"/>
              <a:gd name="T3" fmla="*/ 3068637 h 1951"/>
              <a:gd name="T4" fmla="*/ 2879725 w 3432"/>
              <a:gd name="T5" fmla="*/ 3097212 h 1951"/>
              <a:gd name="T6" fmla="*/ 5448300 w 3432"/>
              <a:gd name="T7" fmla="*/ 869950 h 1951"/>
              <a:gd name="T8" fmla="*/ 4968875 w 3432"/>
              <a:gd name="T9" fmla="*/ 576262 h 1951"/>
              <a:gd name="T10" fmla="*/ 4679950 w 3432"/>
              <a:gd name="T11" fmla="*/ 360362 h 1951"/>
              <a:gd name="T12" fmla="*/ 4464050 w 3432"/>
              <a:gd name="T13" fmla="*/ 288925 h 1951"/>
              <a:gd name="T14" fmla="*/ 4176713 w 3432"/>
              <a:gd name="T15" fmla="*/ 144462 h 1951"/>
              <a:gd name="T16" fmla="*/ 3744913 w 3432"/>
              <a:gd name="T17" fmla="*/ 144462 h 1951"/>
              <a:gd name="T18" fmla="*/ 3384551 w 3432"/>
              <a:gd name="T19" fmla="*/ 73025 h 1951"/>
              <a:gd name="T20" fmla="*/ 3024187 w 3432"/>
              <a:gd name="T21" fmla="*/ 0 h 1951"/>
              <a:gd name="T22" fmla="*/ 2808287 w 3432"/>
              <a:gd name="T23" fmla="*/ 0 h 1951"/>
              <a:gd name="T24" fmla="*/ 2520950 w 3432"/>
              <a:gd name="T25" fmla="*/ 73025 h 1951"/>
              <a:gd name="T26" fmla="*/ 2232025 w 3432"/>
              <a:gd name="T27" fmla="*/ 0 h 1951"/>
              <a:gd name="T28" fmla="*/ 1944688 w 3432"/>
              <a:gd name="T29" fmla="*/ 73025 h 1951"/>
              <a:gd name="T30" fmla="*/ 1655763 w 3432"/>
              <a:gd name="T31" fmla="*/ 73025 h 1951"/>
              <a:gd name="T32" fmla="*/ 1439862 w 3432"/>
              <a:gd name="T33" fmla="*/ 144462 h 1951"/>
              <a:gd name="T34" fmla="*/ 1223963 w 3432"/>
              <a:gd name="T35" fmla="*/ 215900 h 1951"/>
              <a:gd name="T36" fmla="*/ 1079500 w 3432"/>
              <a:gd name="T37" fmla="*/ 215900 h 1951"/>
              <a:gd name="T38" fmla="*/ 792162 w 3432"/>
              <a:gd name="T39" fmla="*/ 288925 h 1951"/>
              <a:gd name="T40" fmla="*/ 647700 w 3432"/>
              <a:gd name="T41" fmla="*/ 360362 h 1951"/>
              <a:gd name="T42" fmla="*/ 431800 w 3432"/>
              <a:gd name="T43" fmla="*/ 504825 h 1951"/>
              <a:gd name="T44" fmla="*/ 287338 w 3432"/>
              <a:gd name="T45" fmla="*/ 720725 h 1951"/>
              <a:gd name="T46" fmla="*/ 144463 w 3432"/>
              <a:gd name="T47" fmla="*/ 936625 h 1951"/>
              <a:gd name="T48" fmla="*/ 71438 w 3432"/>
              <a:gd name="T49" fmla="*/ 1439862 h 1951"/>
              <a:gd name="T50" fmla="*/ 0 w 3432"/>
              <a:gd name="T51" fmla="*/ 1584325 h 1951"/>
              <a:gd name="T52" fmla="*/ 0 w 3432"/>
              <a:gd name="T53" fmla="*/ 1728788 h 1951"/>
              <a:gd name="T54" fmla="*/ 71438 w 3432"/>
              <a:gd name="T55" fmla="*/ 2016125 h 1951"/>
              <a:gd name="T56" fmla="*/ 0 w 3432"/>
              <a:gd name="T57" fmla="*/ 2232025 h 1951"/>
              <a:gd name="T58" fmla="*/ 0 w 3432"/>
              <a:gd name="T59" fmla="*/ 2520950 h 1951"/>
              <a:gd name="T60" fmla="*/ 0 w 3432"/>
              <a:gd name="T61" fmla="*/ 2592387 h 1951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3432"/>
              <a:gd name="T94" fmla="*/ 0 h 1951"/>
              <a:gd name="T95" fmla="*/ 3432 w 3432"/>
              <a:gd name="T96" fmla="*/ 1951 h 1951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3432" h="1951">
                <a:moveTo>
                  <a:pt x="98" y="1940"/>
                </a:moveTo>
                <a:cubicBezTo>
                  <a:pt x="183" y="1926"/>
                  <a:pt x="126" y="1933"/>
                  <a:pt x="269" y="1933"/>
                </a:cubicBezTo>
                <a:lnTo>
                  <a:pt x="1814" y="1951"/>
                </a:lnTo>
                <a:lnTo>
                  <a:pt x="3432" y="548"/>
                </a:lnTo>
                <a:lnTo>
                  <a:pt x="3130" y="363"/>
                </a:lnTo>
                <a:lnTo>
                  <a:pt x="2948" y="227"/>
                </a:lnTo>
                <a:lnTo>
                  <a:pt x="2812" y="182"/>
                </a:lnTo>
                <a:lnTo>
                  <a:pt x="2631" y="91"/>
                </a:lnTo>
                <a:lnTo>
                  <a:pt x="2359" y="91"/>
                </a:lnTo>
                <a:lnTo>
                  <a:pt x="2132" y="46"/>
                </a:lnTo>
                <a:lnTo>
                  <a:pt x="1905" y="0"/>
                </a:lnTo>
                <a:lnTo>
                  <a:pt x="1769" y="0"/>
                </a:lnTo>
                <a:lnTo>
                  <a:pt x="1588" y="46"/>
                </a:lnTo>
                <a:lnTo>
                  <a:pt x="1406" y="0"/>
                </a:lnTo>
                <a:lnTo>
                  <a:pt x="1225" y="46"/>
                </a:lnTo>
                <a:lnTo>
                  <a:pt x="1043" y="46"/>
                </a:lnTo>
                <a:lnTo>
                  <a:pt x="907" y="91"/>
                </a:lnTo>
                <a:lnTo>
                  <a:pt x="771" y="136"/>
                </a:lnTo>
                <a:lnTo>
                  <a:pt x="680" y="136"/>
                </a:lnTo>
                <a:lnTo>
                  <a:pt x="499" y="182"/>
                </a:lnTo>
                <a:lnTo>
                  <a:pt x="408" y="227"/>
                </a:lnTo>
                <a:lnTo>
                  <a:pt x="272" y="318"/>
                </a:lnTo>
                <a:lnTo>
                  <a:pt x="181" y="454"/>
                </a:lnTo>
                <a:lnTo>
                  <a:pt x="91" y="590"/>
                </a:lnTo>
                <a:lnTo>
                  <a:pt x="45" y="907"/>
                </a:lnTo>
                <a:lnTo>
                  <a:pt x="0" y="998"/>
                </a:lnTo>
                <a:lnTo>
                  <a:pt x="0" y="1089"/>
                </a:lnTo>
                <a:lnTo>
                  <a:pt x="45" y="1270"/>
                </a:lnTo>
                <a:lnTo>
                  <a:pt x="0" y="1406"/>
                </a:lnTo>
                <a:lnTo>
                  <a:pt x="0" y="1588"/>
                </a:lnTo>
                <a:lnTo>
                  <a:pt x="0" y="1633"/>
                </a:lnTo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>
                  <a:alpha val="42000"/>
                </a:srgbClr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4" name="Line 15"/>
          <p:cNvSpPr>
            <a:spLocks noChangeShapeType="1"/>
          </p:cNvSpPr>
          <p:nvPr/>
        </p:nvSpPr>
        <p:spPr bwMode="auto">
          <a:xfrm>
            <a:off x="4716463" y="4148138"/>
            <a:ext cx="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5" name="Line 16"/>
          <p:cNvSpPr>
            <a:spLocks noChangeShapeType="1"/>
          </p:cNvSpPr>
          <p:nvPr/>
        </p:nvSpPr>
        <p:spPr bwMode="auto">
          <a:xfrm flipV="1">
            <a:off x="4643438" y="2997200"/>
            <a:ext cx="3168650" cy="11509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6" name="Text Box 20"/>
          <p:cNvSpPr txBox="1">
            <a:spLocks noChangeArrowheads="1"/>
          </p:cNvSpPr>
          <p:nvPr/>
        </p:nvSpPr>
        <p:spPr bwMode="auto">
          <a:xfrm>
            <a:off x="1487488" y="4076700"/>
            <a:ext cx="455612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200">
                <a:latin typeface="Arial" pitchFamily="34" charset="0"/>
              </a:rPr>
              <a:t>А</a:t>
            </a:r>
          </a:p>
        </p:txBody>
      </p:sp>
      <p:sp>
        <p:nvSpPr>
          <p:cNvPr id="7177" name="Text Box 21"/>
          <p:cNvSpPr txBox="1">
            <a:spLocks noChangeArrowheads="1"/>
          </p:cNvSpPr>
          <p:nvPr/>
        </p:nvSpPr>
        <p:spPr bwMode="auto">
          <a:xfrm>
            <a:off x="7867650" y="4098925"/>
            <a:ext cx="5143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600">
                <a:latin typeface="Arial" pitchFamily="34" charset="0"/>
              </a:rPr>
              <a:t>С</a:t>
            </a:r>
          </a:p>
        </p:txBody>
      </p:sp>
      <p:sp>
        <p:nvSpPr>
          <p:cNvPr id="7178" name="Text Box 23"/>
          <p:cNvSpPr txBox="1">
            <a:spLocks noChangeArrowheads="1"/>
          </p:cNvSpPr>
          <p:nvPr/>
        </p:nvSpPr>
        <p:spPr bwMode="auto">
          <a:xfrm>
            <a:off x="7812088" y="2205038"/>
            <a:ext cx="5143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600">
                <a:latin typeface="Arial" pitchFamily="34" charset="0"/>
              </a:rPr>
              <a:t>D</a:t>
            </a:r>
            <a:endParaRPr lang="ru-RU" sz="3600">
              <a:latin typeface="Arial" pitchFamily="34" charset="0"/>
            </a:endParaRPr>
          </a:p>
        </p:txBody>
      </p:sp>
      <p:sp>
        <p:nvSpPr>
          <p:cNvPr id="7179" name="Text Box 24"/>
          <p:cNvSpPr txBox="1">
            <a:spLocks noChangeArrowheads="1"/>
          </p:cNvSpPr>
          <p:nvPr/>
        </p:nvSpPr>
        <p:spPr bwMode="auto">
          <a:xfrm>
            <a:off x="6745288" y="1268413"/>
            <a:ext cx="4889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600">
                <a:latin typeface="Arial" pitchFamily="34" charset="0"/>
              </a:rPr>
              <a:t>В</a:t>
            </a:r>
          </a:p>
        </p:txBody>
      </p:sp>
      <p:sp>
        <p:nvSpPr>
          <p:cNvPr id="7180" name="Text Box 25"/>
          <p:cNvSpPr txBox="1">
            <a:spLocks noChangeArrowheads="1"/>
          </p:cNvSpPr>
          <p:nvPr/>
        </p:nvSpPr>
        <p:spPr bwMode="auto">
          <a:xfrm>
            <a:off x="4343400" y="4148138"/>
            <a:ext cx="5397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600">
                <a:latin typeface="Arial" pitchFamily="34" charset="0"/>
              </a:rPr>
              <a:t>О</a:t>
            </a:r>
          </a:p>
        </p:txBody>
      </p:sp>
      <p:sp>
        <p:nvSpPr>
          <p:cNvPr id="7181" name="AutoShape 27"/>
          <p:cNvSpPr>
            <a:spLocks noChangeAspect="1" noChangeArrowheads="1" noTextEdit="1"/>
          </p:cNvSpPr>
          <p:nvPr/>
        </p:nvSpPr>
        <p:spPr bwMode="auto">
          <a:xfrm>
            <a:off x="5075238" y="4797425"/>
            <a:ext cx="2736850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82" name="Line 18"/>
          <p:cNvSpPr>
            <a:spLocks noChangeShapeType="1"/>
          </p:cNvSpPr>
          <p:nvPr/>
        </p:nvSpPr>
        <p:spPr bwMode="auto">
          <a:xfrm>
            <a:off x="1979613" y="4148138"/>
            <a:ext cx="60483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83" name="Line 17"/>
          <p:cNvSpPr>
            <a:spLocks noChangeShapeType="1"/>
          </p:cNvSpPr>
          <p:nvPr/>
        </p:nvSpPr>
        <p:spPr bwMode="auto">
          <a:xfrm flipV="1">
            <a:off x="4643438" y="1916113"/>
            <a:ext cx="2592387" cy="2232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84" name="Text Box 47"/>
          <p:cNvSpPr txBox="1">
            <a:spLocks noChangeArrowheads="1"/>
          </p:cNvSpPr>
          <p:nvPr/>
        </p:nvSpPr>
        <p:spPr bwMode="auto">
          <a:xfrm>
            <a:off x="5867400" y="5876925"/>
            <a:ext cx="1533525" cy="584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y-AM" sz="3200">
                <a:solidFill>
                  <a:srgbClr val="000000"/>
                </a:solidFill>
                <a:latin typeface="Univers"/>
              </a:rPr>
              <a:t>Գտնել</a:t>
            </a:r>
            <a:r>
              <a:rPr lang="ru-RU" sz="3200">
                <a:solidFill>
                  <a:srgbClr val="000000"/>
                </a:solidFill>
                <a:latin typeface="Univers"/>
              </a:rPr>
              <a:t>`</a:t>
            </a:r>
          </a:p>
        </p:txBody>
      </p:sp>
      <p:sp>
        <p:nvSpPr>
          <p:cNvPr id="7185" name="Line 48"/>
          <p:cNvSpPr>
            <a:spLocks noChangeShapeType="1"/>
          </p:cNvSpPr>
          <p:nvPr/>
        </p:nvSpPr>
        <p:spPr bwMode="auto">
          <a:xfrm>
            <a:off x="5867400" y="5661025"/>
            <a:ext cx="2951163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7170" name="Object 49"/>
          <p:cNvGraphicFramePr>
            <a:graphicFrameLocks noChangeAspect="1"/>
          </p:cNvGraphicFramePr>
          <p:nvPr/>
        </p:nvGraphicFramePr>
        <p:xfrm>
          <a:off x="7380288" y="5876925"/>
          <a:ext cx="1368425" cy="501650"/>
        </p:xfrm>
        <a:graphic>
          <a:graphicData uri="http://schemas.openxmlformats.org/presentationml/2006/ole">
            <p:oleObj spid="_x0000_s7170" name="Формула" r:id="rId4" imgW="482400" imgH="177480" progId="Equation.3">
              <p:embed/>
            </p:oleObj>
          </a:graphicData>
        </a:graphic>
      </p:graphicFrame>
      <p:sp>
        <p:nvSpPr>
          <p:cNvPr id="7186" name="Arc 52"/>
          <p:cNvSpPr>
            <a:spLocks/>
          </p:cNvSpPr>
          <p:nvPr/>
        </p:nvSpPr>
        <p:spPr bwMode="auto">
          <a:xfrm>
            <a:off x="5867400" y="3716338"/>
            <a:ext cx="144463" cy="433387"/>
          </a:xfrm>
          <a:custGeom>
            <a:avLst/>
            <a:gdLst>
              <a:gd name="T0" fmla="*/ 0 w 21600"/>
              <a:gd name="T1" fmla="*/ 0 h 21600"/>
              <a:gd name="T2" fmla="*/ 966183 w 21600"/>
              <a:gd name="T3" fmla="*/ 8695568 h 21600"/>
              <a:gd name="T4" fmla="*/ 0 w 21600"/>
              <a:gd name="T5" fmla="*/ 8695568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7" name="Arc 53"/>
          <p:cNvSpPr>
            <a:spLocks/>
          </p:cNvSpPr>
          <p:nvPr/>
        </p:nvSpPr>
        <p:spPr bwMode="auto">
          <a:xfrm>
            <a:off x="5724525" y="3213100"/>
            <a:ext cx="144463" cy="504825"/>
          </a:xfrm>
          <a:custGeom>
            <a:avLst/>
            <a:gdLst>
              <a:gd name="T0" fmla="*/ 0 w 21600"/>
              <a:gd name="T1" fmla="*/ 0 h 21600"/>
              <a:gd name="T2" fmla="*/ 966183 w 21600"/>
              <a:gd name="T3" fmla="*/ 11798530 h 21600"/>
              <a:gd name="T4" fmla="*/ 0 w 21600"/>
              <a:gd name="T5" fmla="*/ 1179853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7171" name="Object 54"/>
          <p:cNvGraphicFramePr>
            <a:graphicFrameLocks noChangeAspect="1"/>
          </p:cNvGraphicFramePr>
          <p:nvPr/>
        </p:nvGraphicFramePr>
        <p:xfrm>
          <a:off x="6227763" y="3500438"/>
          <a:ext cx="720725" cy="576262"/>
        </p:xfrm>
        <a:graphic>
          <a:graphicData uri="http://schemas.openxmlformats.org/presentationml/2006/ole">
            <p:oleObj spid="_x0000_s7171" name="Формула" r:id="rId5" imgW="253800" imgH="203040" progId="Equation.3">
              <p:embed/>
            </p:oleObj>
          </a:graphicData>
        </a:graphic>
      </p:graphicFrame>
      <p:sp>
        <p:nvSpPr>
          <p:cNvPr id="7188" name="Text Box 56"/>
          <p:cNvSpPr txBox="1">
            <a:spLocks noChangeArrowheads="1"/>
          </p:cNvSpPr>
          <p:nvPr/>
        </p:nvSpPr>
        <p:spPr bwMode="auto">
          <a:xfrm>
            <a:off x="7164388" y="217488"/>
            <a:ext cx="1368425" cy="46196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y-AM" sz="2400" b="1">
                <a:solidFill>
                  <a:srgbClr val="000000"/>
                </a:solidFill>
                <a:latin typeface="Univers"/>
              </a:rPr>
              <a:t>Խնդիր</a:t>
            </a:r>
            <a:r>
              <a:rPr lang="ru-RU" sz="2400" b="1">
                <a:solidFill>
                  <a:srgbClr val="000000"/>
                </a:solidFill>
                <a:latin typeface="Univers"/>
              </a:rPr>
              <a:t> 7</a:t>
            </a:r>
          </a:p>
        </p:txBody>
      </p:sp>
      <p:sp>
        <p:nvSpPr>
          <p:cNvPr id="7189" name="AutoShape 57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95288" y="6021388"/>
            <a:ext cx="649287" cy="647700"/>
          </a:xfrm>
          <a:prstGeom prst="actionButtonHome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371</Words>
  <Application>Microsoft Office PowerPoint</Application>
  <PresentationFormat>On-screen Show (4:3)</PresentationFormat>
  <Paragraphs>213</Paragraphs>
  <Slides>24</Slides>
  <Notes>24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Verdana</vt:lpstr>
      <vt:lpstr>Arial</vt:lpstr>
      <vt:lpstr>Calibri</vt:lpstr>
      <vt:lpstr>Univers</vt:lpstr>
      <vt:lpstr>Тема Office</vt:lpstr>
      <vt:lpstr>Формула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>TELMANI ANVAN DPROC N 13</dc:description>
  <cp:lastModifiedBy/>
  <cp:revision>1</cp:revision>
  <dcterms:created xsi:type="dcterms:W3CDTF">2012-07-12T14:35:33Z</dcterms:created>
  <dcterms:modified xsi:type="dcterms:W3CDTF">2015-09-25T17:43:24Z</dcterms:modified>
  <cp:contentStatus>Окончательное</cp:contentStatus>
</cp:coreProperties>
</file>